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895" r:id="rId1"/>
  </p:sldMasterIdLst>
  <p:notesMasterIdLst>
    <p:notesMasterId r:id="rId1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320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278" r:id="rId62"/>
    <p:sldId id="316" r:id="rId63"/>
    <p:sldId id="317" r:id="rId64"/>
    <p:sldId id="318" r:id="rId65"/>
    <p:sldId id="319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:hp="http://schemas.haansoft.com/office/presentation/8.0" xmlns:dsp="http://schemas.microsoft.com/office/drawing/2008/diagram" xmlns:dgm="http://schemas.openxmlformats.org/drawingml/2006/diagram" xmlns:c="http://schemas.openxmlformats.org/drawingml/2006/chart" xmlns="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460"/>
    <p:restoredTop sz="85088"/>
  </p:normalViewPr>
  <p:slideViewPr>
    <p:cSldViewPr snapToGrid="0">
      <p:cViewPr varScale="1">
        <p:scale>
          <a:sx n="97" d="100"/>
          <a:sy n="97" d="100"/>
        </p:scale>
        <p:origin x="1260" y="78"/>
      </p:cViewPr>
      <p:guideLst>
        <p:guide orient="horz" pos="2159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36004" cy="36004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500"/>
        <c:overlap val="-65"/>
        <c:axId val="1839540672"/>
        <c:axId val="1839547200"/>
      </c:barChart>
      <c:catAx>
        <c:axId val="18395406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/>
          <a:lstStyle/>
          <a:p>
            <a:pPr>
              <a:defRPr sz="1197" b="0" i="0">
                <a:solidFill>
                  <a:schemeClr val="bg1">
                    <a:lumMod val="50000"/>
                  </a:schemeClr>
                </a:solidFill>
              </a:defRPr>
            </a:pPr>
            <a:endParaRPr lang="ko-KR"/>
          </a:p>
        </c:txPr>
        <c:crossAx val="1839547200"/>
        <c:crosses val="autoZero"/>
        <c:auto val="1"/>
        <c:lblAlgn val="ctr"/>
        <c:lblOffset val="100"/>
        <c:tickMarkSkip val="1"/>
        <c:noMultiLvlLbl val="0"/>
      </c:catAx>
      <c:valAx>
        <c:axId val="1839547200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1839540672"/>
        <c:crosses val="autoZero"/>
        <c:crossBetween val="between"/>
      </c:valAx>
      <c:spPr>
        <a:noFill/>
        <a:ln w="9525" cap="flat" cmpd="sng" algn="ctr">
          <a:noFill/>
          <a:prstDash val="solid"/>
          <a:round/>
        </a:ln>
      </c:spPr>
    </c:plotArea>
    <c:plotVisOnly val="1"/>
    <c:dispBlanksAs val="gap"/>
    <c:showDLblsOverMax val="1"/>
  </c:chart>
  <c:spPr>
    <a:noFill/>
    <a:ln w="9525">
      <a:noFill/>
    </a:ln>
    <a:effectLst/>
  </c:spPr>
  <c:txPr>
    <a:bodyPr/>
    <a:lstStyle/>
    <a:p>
      <a:pPr>
        <a:defRPr/>
      </a:pPr>
      <a:endParaRPr lang="ko-KR"/>
    </a:p>
  </c:txPr>
  <c:externalData r:id="rId1">
    <c:autoUpdate val="0"/>
  </c:externalData>
  <c:extLst>
    <c:ext uri="CC8EB2C9-7E31-499d-B8F2-F6CE61031016">
      <ho:hncChartStyle xmlns:ho="http://schemas.haansoft.com/office/8.0" layoutIndex="-1" colorIndex="-1" styleIndex="-1"/>
    </c:ext>
  </c:extLst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500"/>
        <c:overlap val="-65"/>
        <c:axId val="1839540672"/>
        <c:axId val="1839547200"/>
      </c:barChart>
      <c:catAx>
        <c:axId val="18395406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/>
          <a:lstStyle/>
          <a:p>
            <a:pPr>
              <a:defRPr sz="1197" b="0" i="0">
                <a:solidFill>
                  <a:schemeClr val="bg1">
                    <a:lumMod val="50000"/>
                  </a:schemeClr>
                </a:solidFill>
              </a:defRPr>
            </a:pPr>
            <a:endParaRPr lang="ko-KR"/>
          </a:p>
        </c:txPr>
        <c:crossAx val="1839547200"/>
        <c:crosses val="autoZero"/>
        <c:auto val="1"/>
        <c:lblAlgn val="ctr"/>
        <c:lblOffset val="100"/>
        <c:tickMarkSkip val="1"/>
        <c:noMultiLvlLbl val="0"/>
      </c:catAx>
      <c:valAx>
        <c:axId val="1839547200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1839540672"/>
        <c:crosses val="autoZero"/>
        <c:crossBetween val="between"/>
      </c:valAx>
      <c:spPr>
        <a:noFill/>
        <a:ln w="9525" cap="flat" cmpd="sng" algn="ctr">
          <a:noFill/>
          <a:prstDash val="solid"/>
          <a:round/>
        </a:ln>
      </c:spPr>
    </c:plotArea>
    <c:plotVisOnly val="1"/>
    <c:dispBlanksAs val="gap"/>
    <c:showDLblsOverMax val="1"/>
  </c:chart>
  <c:spPr>
    <a:noFill/>
    <a:ln w="9525">
      <a:noFill/>
    </a:ln>
    <a:effectLst/>
  </c:spPr>
  <c:txPr>
    <a:bodyPr/>
    <a:lstStyle/>
    <a:p>
      <a:pPr>
        <a:defRPr/>
      </a:pPr>
      <a:endParaRPr lang="ko-KR"/>
    </a:p>
  </c:txPr>
  <c:externalData r:id="rId1">
    <c:autoUpdate val="0"/>
  </c:externalData>
  <c:extLst>
    <c:ext uri="CC8EB2C9-7E31-499d-B8F2-F6CE61031016">
      <ho:hncChartStyle xmlns:ho="http://schemas.haansoft.com/office/8.0" layoutIndex="-1" colorIndex="-1" styleIndex="-1"/>
    </c:ext>
  </c:extLst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2022-01-12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19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>
              <a:defRPr/>
            </a:pPr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DAFF7810-9465-4E56-AB9A-8E83775070C3}" type="datetime1">
              <a:rPr lang="ko-KR" altLang="en-US">
                <a:solidFill>
                  <a:prstClr val="black">
                    <a:tint val="75000"/>
                  </a:prstClr>
                </a:solidFill>
              </a:rPr>
              <a:pPr lvl="0">
                <a:defRPr/>
              </a:pPr>
              <a:t>2022-01-12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9EC396E0-8284-4126-957A-9B7F70848FED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 lvl="0">
                <a:defRPr/>
              </a:pPr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DAFF7810-9465-4E56-AB9A-8E83775070C3}" type="datetime1">
              <a:rPr lang="ko-KR" altLang="en-US">
                <a:solidFill>
                  <a:prstClr val="black">
                    <a:tint val="75000"/>
                  </a:prstClr>
                </a:solidFill>
              </a:rPr>
              <a:pPr lvl="0">
                <a:defRPr/>
              </a:pPr>
              <a:t>2022-01-12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9EC396E0-8284-4126-957A-9B7F70848FED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 lvl="0">
                <a:defRPr/>
              </a:pPr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DAFF7810-9465-4E56-AB9A-8E83775070C3}" type="datetime1">
              <a:rPr lang="ko-KR" altLang="en-US">
                <a:solidFill>
                  <a:prstClr val="black">
                    <a:tint val="75000"/>
                  </a:prstClr>
                </a:solidFill>
              </a:rPr>
              <a:pPr lvl="0">
                <a:defRPr/>
              </a:pPr>
              <a:t>2022-01-12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9EC396E0-8284-4126-957A-9B7F70848FED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 lvl="0">
                <a:defRPr/>
              </a:pPr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DAFF7810-9465-4E56-AB9A-8E83775070C3}" type="datetime1">
              <a:rPr lang="ko-KR" altLang="en-US">
                <a:solidFill>
                  <a:prstClr val="black">
                    <a:tint val="75000"/>
                  </a:prstClr>
                </a:solidFill>
              </a:rPr>
              <a:pPr lvl="0">
                <a:defRPr/>
              </a:pPr>
              <a:t>2022-01-12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9EC396E0-8284-4126-957A-9B7F70848FED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 lvl="0">
                <a:defRPr/>
              </a:pPr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DAFF7810-9465-4E56-AB9A-8E83775070C3}" type="datetime1">
              <a:rPr lang="ko-KR" altLang="en-US">
                <a:solidFill>
                  <a:prstClr val="black">
                    <a:tint val="75000"/>
                  </a:prstClr>
                </a:solidFill>
              </a:rPr>
              <a:pPr lvl="0">
                <a:defRPr/>
              </a:pPr>
              <a:t>2022-01-12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9EC396E0-8284-4126-957A-9B7F70848FED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 lvl="0">
                <a:defRPr/>
              </a:pPr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DAFF7810-9465-4E56-AB9A-8E83775070C3}" type="datetime1">
              <a:rPr lang="ko-KR" altLang="en-US">
                <a:solidFill>
                  <a:prstClr val="black">
                    <a:tint val="75000"/>
                  </a:prstClr>
                </a:solidFill>
              </a:rPr>
              <a:pPr lvl="0">
                <a:defRPr/>
              </a:pPr>
              <a:t>2022-01-12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9EC396E0-8284-4126-957A-9B7F70848FED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 lvl="0">
                <a:defRPr/>
              </a:pPr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DAFF7810-9465-4E56-AB9A-8E83775070C3}" type="datetime1">
              <a:rPr lang="ko-KR" altLang="en-US">
                <a:solidFill>
                  <a:prstClr val="black">
                    <a:tint val="75000"/>
                  </a:prstClr>
                </a:solidFill>
              </a:rPr>
              <a:pPr lvl="0">
                <a:defRPr/>
              </a:pPr>
              <a:t>2022-01-12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9EC396E0-8284-4126-957A-9B7F70848FED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 lvl="0">
                <a:defRPr/>
              </a:pPr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DAFF7810-9465-4E56-AB9A-8E83775070C3}" type="datetime1">
              <a:rPr lang="ko-KR" altLang="en-US">
                <a:solidFill>
                  <a:prstClr val="black">
                    <a:tint val="75000"/>
                  </a:prstClr>
                </a:solidFill>
              </a:rPr>
              <a:pPr lvl="0">
                <a:defRPr/>
              </a:pPr>
              <a:t>2022-01-12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9EC396E0-8284-4126-957A-9B7F70848FED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 lvl="0">
                <a:defRPr/>
              </a:pPr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DAFF7810-9465-4E56-AB9A-8E83775070C3}" type="datetime1">
              <a:rPr lang="ko-KR" altLang="en-US">
                <a:solidFill>
                  <a:prstClr val="black">
                    <a:tint val="75000"/>
                  </a:prstClr>
                </a:solidFill>
              </a:rPr>
              <a:pPr lvl="0">
                <a:defRPr/>
              </a:pPr>
              <a:t>2022-01-12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9EC396E0-8284-4126-957A-9B7F70848FED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 lvl="0">
                <a:defRPr/>
              </a:pPr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DAFF7810-9465-4E56-AB9A-8E83775070C3}" type="datetime1">
              <a:rPr lang="ko-KR" altLang="en-US">
                <a:solidFill>
                  <a:prstClr val="black">
                    <a:tint val="75000"/>
                  </a:prstClr>
                </a:solidFill>
              </a:rPr>
              <a:pPr lvl="0">
                <a:defRPr/>
              </a:pPr>
              <a:t>2022-01-12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9EC396E0-8284-4126-957A-9B7F70848FED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 lvl="0">
                <a:defRPr/>
              </a:pPr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DAFF7810-9465-4E56-AB9A-8E83775070C3}" type="datetime1">
              <a:rPr lang="ko-KR" altLang="en-US">
                <a:solidFill>
                  <a:prstClr val="black">
                    <a:tint val="75000"/>
                  </a:prstClr>
                </a:solidFill>
              </a:rPr>
              <a:pPr lvl="0">
                <a:defRPr/>
              </a:pPr>
              <a:t>2022-01-12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9EC396E0-8284-4126-957A-9B7F70848FED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 lvl="0">
                <a:defRPr/>
              </a:pPr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35_Office 테마">
    <p:bg>
      <p:bgPr>
        <a:solidFill>
          <a:srgbClr val="EDEC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fld id="{DAFF7810-9465-4E56-AB9A-8E83775070C3}" type="datetime1">
              <a:rPr lang="ko-KR" altLang="en-US">
                <a:solidFill>
                  <a:prstClr val="black">
                    <a:tint val="75000"/>
                  </a:prstClr>
                </a:solidFill>
              </a:rPr>
              <a:pPr lvl="0">
                <a:defRPr/>
              </a:pPr>
              <a:t>2022-01-12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fld id="{9EC396E0-8284-4126-957A-9B7F70848FED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 lvl="0">
                <a:defRPr/>
              </a:pPr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4" r:id="rId1"/>
    <p:sldLayoutId id="2147483845" r:id="rId2"/>
    <p:sldLayoutId id="2147483846" r:id="rId3"/>
    <p:sldLayoutId id="2147483847" r:id="rId4"/>
    <p:sldLayoutId id="2147483848" r:id="rId5"/>
    <p:sldLayoutId id="2147483849" r:id="rId6"/>
    <p:sldLayoutId id="2147483850" r:id="rId7"/>
    <p:sldLayoutId id="2147483851" r:id="rId8"/>
    <p:sldLayoutId id="2147483852" r:id="rId9"/>
    <p:sldLayoutId id="2147483853" r:id="rId10"/>
    <p:sldLayoutId id="2147483854" r:id="rId11"/>
  </p:sldLayoutIdLst>
  <p:transition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jpeg"/><Relationship Id="rId3" Type="http://schemas.openxmlformats.org/officeDocument/2006/relationships/image" Target="../media/image90.jpeg"/><Relationship Id="rId7" Type="http://schemas.openxmlformats.org/officeDocument/2006/relationships/image" Target="../media/image94.jpeg"/><Relationship Id="rId12" Type="http://schemas.openxmlformats.org/officeDocument/2006/relationships/image" Target="../media/image99.jpe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11" Type="http://schemas.openxmlformats.org/officeDocument/2006/relationships/image" Target="../media/image98.png"/><Relationship Id="rId5" Type="http://schemas.openxmlformats.org/officeDocument/2006/relationships/image" Target="../media/image92.jpeg"/><Relationship Id="rId10" Type="http://schemas.openxmlformats.org/officeDocument/2006/relationships/image" Target="../media/image97.jpeg"/><Relationship Id="rId4" Type="http://schemas.openxmlformats.org/officeDocument/2006/relationships/image" Target="../media/image91.jpeg"/><Relationship Id="rId9" Type="http://schemas.openxmlformats.org/officeDocument/2006/relationships/image" Target="../media/image96.jpe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jpe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jpe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jpe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7" Type="http://schemas.openxmlformats.org/officeDocument/2006/relationships/image" Target="../media/image84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../media/image82.jpeg"/><Relationship Id="rId4" Type="http://schemas.openxmlformats.org/officeDocument/2006/relationships/image" Target="../media/image81.png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289809" y="2793729"/>
            <a:ext cx="7593330" cy="13503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4400" b="1" i="1" kern="0">
                <a:ln w="9525">
                  <a:solidFill>
                    <a:srgbClr val="303962"/>
                  </a:solidFill>
                </a:ln>
                <a:gradFill flip="none" rotWithShape="1">
                  <a:gsLst>
                    <a:gs pos="50000">
                      <a:srgbClr val="FFC000">
                        <a:lumMod val="60000"/>
                        <a:lumOff val="40000"/>
                      </a:srgbClr>
                    </a:gs>
                    <a:gs pos="50000">
                      <a:srgbClr val="303962"/>
                    </a:gs>
                  </a:gsLst>
                  <a:lin ang="5400000" scaled="1"/>
                  <a:tileRect/>
                </a:gradFill>
              </a:rPr>
              <a:t>7</a:t>
            </a:r>
            <a:r>
              <a:rPr lang="ko-KR" altLang="en-US" sz="4400" b="1" i="1" kern="0">
                <a:ln w="9525">
                  <a:solidFill>
                    <a:srgbClr val="303962"/>
                  </a:solidFill>
                </a:ln>
                <a:gradFill flip="none" rotWithShape="1">
                  <a:gsLst>
                    <a:gs pos="50000">
                      <a:srgbClr val="FFC000">
                        <a:lumMod val="60000"/>
                        <a:lumOff val="40000"/>
                      </a:srgbClr>
                    </a:gs>
                    <a:gs pos="50000">
                      <a:srgbClr val="303962"/>
                    </a:gs>
                  </a:gsLst>
                  <a:lin ang="5400000" scaled="1"/>
                  <a:tileRect/>
                </a:gradFill>
              </a:rPr>
              <a:t>장</a:t>
            </a:r>
            <a:r>
              <a:rPr lang="en-US" altLang="ko-KR" sz="4400" b="1" i="1" kern="0">
                <a:ln w="9525">
                  <a:solidFill>
                    <a:srgbClr val="303962"/>
                  </a:solidFill>
                </a:ln>
                <a:gradFill flip="none" rotWithShape="1">
                  <a:gsLst>
                    <a:gs pos="50000">
                      <a:srgbClr val="FFC000">
                        <a:lumMod val="60000"/>
                        <a:lumOff val="40000"/>
                      </a:srgbClr>
                    </a:gs>
                    <a:gs pos="50000">
                      <a:srgbClr val="303962"/>
                    </a:gs>
                  </a:gsLst>
                  <a:lin ang="5400000" scaled="1"/>
                  <a:tileRect/>
                </a:gradFill>
              </a:rPr>
              <a:t>.</a:t>
            </a:r>
            <a:r>
              <a:rPr lang="ko-KR" altLang="en-US" sz="4400" b="1" i="1" kern="0">
                <a:ln w="9525">
                  <a:solidFill>
                    <a:srgbClr val="303962"/>
                  </a:solidFill>
                </a:ln>
                <a:gradFill flip="none" rotWithShape="1">
                  <a:gsLst>
                    <a:gs pos="50000">
                      <a:srgbClr val="FFC000">
                        <a:lumMod val="60000"/>
                        <a:lumOff val="40000"/>
                      </a:srgbClr>
                    </a:gs>
                    <a:gs pos="50000">
                      <a:srgbClr val="303962"/>
                    </a:gs>
                  </a:gsLst>
                  <a:lin ang="5400000" scaled="1"/>
                  <a:tileRect/>
                </a:gradFill>
              </a:rPr>
              <a:t> 딥러닝을 위한 고급 도구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1100" kern="0">
                <a:solidFill>
                  <a:prstClr val="white">
                    <a:lumMod val="65000"/>
                  </a:prstClr>
                </a:solidFill>
              </a:rPr>
              <a:t>A</a:t>
            </a:r>
            <a:r>
              <a:rPr lang="ko-KR" altLang="en-US" sz="1100" kern="0">
                <a:solidFill>
                  <a:prstClr val="white">
                    <a:lumMod val="65000"/>
                  </a:prstClr>
                </a:solidFill>
              </a:rPr>
              <a:t>팀 김아름 안규호 오정은 이재홍 황유현</a:t>
            </a:r>
          </a:p>
        </p:txBody>
      </p:sp>
      <p:sp>
        <p:nvSpPr>
          <p:cNvPr id="81" name="타원 80"/>
          <p:cNvSpPr/>
          <p:nvPr/>
        </p:nvSpPr>
        <p:spPr>
          <a:xfrm>
            <a:off x="5763760" y="2146029"/>
            <a:ext cx="664481" cy="6477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431800" dist="25400" dir="5400000" algn="t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82" name="그룹 81"/>
          <p:cNvGrpSpPr/>
          <p:nvPr/>
        </p:nvGrpSpPr>
        <p:grpSpPr>
          <a:xfrm>
            <a:off x="5980527" y="2355638"/>
            <a:ext cx="230946" cy="228482"/>
            <a:chOff x="11242636" y="735673"/>
            <a:chExt cx="230946" cy="228482"/>
          </a:xfrm>
        </p:grpSpPr>
        <p:sp>
          <p:nvSpPr>
            <p:cNvPr id="83" name="타원 82"/>
            <p:cNvSpPr/>
            <p:nvPr/>
          </p:nvSpPr>
          <p:spPr>
            <a:xfrm>
              <a:off x="11302773" y="800483"/>
              <a:ext cx="108789" cy="108789"/>
            </a:xfrm>
            <a:prstGeom prst="ellipse">
              <a:avLst/>
            </a:prstGeom>
            <a:solidFill>
              <a:srgbClr val="FFC000"/>
            </a:solidFill>
            <a:ln w="158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4" name="사각형: 둥근 위쪽 모서리 16"/>
            <p:cNvSpPr/>
            <p:nvPr/>
          </p:nvSpPr>
          <p:spPr>
            <a:xfrm>
              <a:off x="11333147" y="910155"/>
              <a:ext cx="48043" cy="54000"/>
            </a:xfrm>
            <a:prstGeom prst="round2SameRect">
              <a:avLst>
                <a:gd name="adj1" fmla="val 0"/>
                <a:gd name="adj2" fmla="val 50000"/>
              </a:avLst>
            </a:prstGeom>
            <a:noFill/>
            <a:ln w="158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85" name="직선 연결선 84"/>
            <p:cNvCxnSpPr/>
            <p:nvPr/>
          </p:nvCxnSpPr>
          <p:spPr>
            <a:xfrm>
              <a:off x="11359549" y="735673"/>
              <a:ext cx="0" cy="28456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연결선 85"/>
            <p:cNvCxnSpPr/>
            <p:nvPr/>
          </p:nvCxnSpPr>
          <p:spPr>
            <a:xfrm rot="5400000">
              <a:off x="11459354" y="838200"/>
              <a:ext cx="0" cy="28456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직선 연결선 86"/>
            <p:cNvCxnSpPr/>
            <p:nvPr/>
          </p:nvCxnSpPr>
          <p:spPr>
            <a:xfrm rot="5400000">
              <a:off x="11256864" y="835420"/>
              <a:ext cx="0" cy="28456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연결선 87"/>
            <p:cNvCxnSpPr/>
            <p:nvPr/>
          </p:nvCxnSpPr>
          <p:spPr>
            <a:xfrm rot="8100000">
              <a:off x="11282498" y="767378"/>
              <a:ext cx="0" cy="28456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직선 연결선 88"/>
            <p:cNvCxnSpPr/>
            <p:nvPr/>
          </p:nvCxnSpPr>
          <p:spPr>
            <a:xfrm rot="13500000">
              <a:off x="11433473" y="772140"/>
              <a:ext cx="0" cy="28456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09626" y="245385"/>
            <a:ext cx="11572748" cy="6359441"/>
            <a:chOff x="309626" y="245385"/>
            <a:chExt cx="11572748" cy="6359441"/>
          </a:xfrm>
        </p:grpSpPr>
        <p:sp>
          <p:nvSpPr>
            <p:cNvPr id="6" name="직사각형 5"/>
            <p:cNvSpPr/>
            <p:nvPr/>
          </p:nvSpPr>
          <p:spPr>
            <a:xfrm>
              <a:off x="309626" y="253174"/>
              <a:ext cx="11572748" cy="63516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431800" dist="25400" dir="5400000" algn="t" rotWithShape="0">
                <a:prstClr val="black">
                  <a:alpha val="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11217893" y="253174"/>
              <a:ext cx="664481" cy="647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431800" dist="25400" dir="5400000" algn="t" rotWithShape="0">
                <a:prstClr val="black">
                  <a:alpha val="1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1058925" y="245385"/>
              <a:ext cx="10157083" cy="647700"/>
            </a:xfrm>
            <a:prstGeom prst="rect">
              <a:avLst/>
            </a:prstGeom>
            <a:solidFill>
              <a:srgbClr val="30396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1" latinLnBrk="0">
                <a:defRPr/>
              </a:pPr>
              <a:r>
                <a:rPr lang="en-US" altLang="ko-KR" sz="2400" b="1" i="1" kern="0">
                  <a:solidFill>
                    <a:prstClr val="white"/>
                  </a:solidFill>
                </a:rPr>
                <a:t>7.1.2</a:t>
              </a:r>
              <a:r>
                <a:rPr lang="ko-KR" altLang="en-US" sz="2400" b="1" i="1" kern="0">
                  <a:solidFill>
                    <a:prstClr val="white"/>
                  </a:solidFill>
                </a:rPr>
                <a:t> 다중 입력 모델</a:t>
              </a:r>
              <a:endParaRPr lang="en-US" altLang="ko-KR" sz="700" kern="0">
                <a:solidFill>
                  <a:prstClr val="white"/>
                </a:solidFill>
              </a:endParaRPr>
            </a:p>
          </p:txBody>
        </p:sp>
        <p:grpSp>
          <p:nvGrpSpPr>
            <p:cNvPr id="24" name="그룹 23"/>
            <p:cNvGrpSpPr/>
            <p:nvPr/>
          </p:nvGrpSpPr>
          <p:grpSpPr>
            <a:xfrm>
              <a:off x="11434660" y="462783"/>
              <a:ext cx="230946" cy="228482"/>
              <a:chOff x="11242636" y="735673"/>
              <a:chExt cx="230946" cy="228482"/>
            </a:xfrm>
          </p:grpSpPr>
          <p:sp>
            <p:nvSpPr>
              <p:cNvPr id="16" name="타원 15"/>
              <p:cNvSpPr/>
              <p:nvPr/>
            </p:nvSpPr>
            <p:spPr>
              <a:xfrm>
                <a:off x="11302773" y="800483"/>
                <a:ext cx="108789" cy="108789"/>
              </a:xfrm>
              <a:prstGeom prst="ellipse">
                <a:avLst/>
              </a:prstGeom>
              <a:solidFill>
                <a:srgbClr val="FFC000"/>
              </a:solidFill>
              <a:ln w="158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사각형: 둥근 위쪽 모서리 16"/>
              <p:cNvSpPr/>
              <p:nvPr/>
            </p:nvSpPr>
            <p:spPr>
              <a:xfrm>
                <a:off x="11333147" y="910155"/>
                <a:ext cx="48043" cy="54000"/>
              </a:xfrm>
              <a:prstGeom prst="round2SameRect">
                <a:avLst>
                  <a:gd name="adj1" fmla="val 0"/>
                  <a:gd name="adj2" fmla="val 50000"/>
                </a:avLst>
              </a:prstGeom>
              <a:noFill/>
              <a:ln w="158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18" name="직선 연결선 17"/>
              <p:cNvCxnSpPr/>
              <p:nvPr/>
            </p:nvCxnSpPr>
            <p:spPr>
              <a:xfrm>
                <a:off x="11359549" y="735673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/>
              <p:cNvCxnSpPr/>
              <p:nvPr/>
            </p:nvCxnSpPr>
            <p:spPr>
              <a:xfrm rot="5400000">
                <a:off x="11459354" y="83820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/>
              <p:cNvCxnSpPr/>
              <p:nvPr/>
            </p:nvCxnSpPr>
            <p:spPr>
              <a:xfrm rot="5400000">
                <a:off x="11256864" y="83542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/>
              <p:cNvCxnSpPr/>
              <p:nvPr/>
            </p:nvCxnSpPr>
            <p:spPr>
              <a:xfrm rot="8100000">
                <a:off x="11282498" y="767378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/>
              <p:cNvCxnSpPr/>
              <p:nvPr/>
            </p:nvCxnSpPr>
            <p:spPr>
              <a:xfrm rot="13500000">
                <a:off x="11433473" y="77214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" name="직사각형 7"/>
            <p:cNvSpPr/>
            <p:nvPr/>
          </p:nvSpPr>
          <p:spPr>
            <a:xfrm>
              <a:off x="309626" y="245385"/>
              <a:ext cx="749300" cy="6477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>
              <a:outerShdw dist="25400" algn="l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b="1">
                  <a:solidFill>
                    <a:srgbClr val="303962"/>
                  </a:solidFill>
                </a:rPr>
                <a:t>03</a:t>
              </a:r>
            </a:p>
          </p:txBody>
        </p:sp>
        <p:grpSp>
          <p:nvGrpSpPr>
            <p:cNvPr id="27" name="그룹 26"/>
            <p:cNvGrpSpPr/>
            <p:nvPr/>
          </p:nvGrpSpPr>
          <p:grpSpPr>
            <a:xfrm>
              <a:off x="10703092" y="493743"/>
              <a:ext cx="267186" cy="165383"/>
              <a:chOff x="10447060" y="740631"/>
              <a:chExt cx="267186" cy="165383"/>
            </a:xfrm>
          </p:grpSpPr>
          <p:sp>
            <p:nvSpPr>
              <p:cNvPr id="25" name="화살표: 갈매기형 수장 24"/>
              <p:cNvSpPr/>
              <p:nvPr/>
            </p:nvSpPr>
            <p:spPr>
              <a:xfrm>
                <a:off x="10597188" y="740631"/>
                <a:ext cx="117058" cy="165383"/>
              </a:xfrm>
              <a:prstGeom prst="chevron">
                <a:avLst>
                  <a:gd name="adj" fmla="val 8072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" name="직사각형 25"/>
              <p:cNvSpPr/>
              <p:nvPr/>
            </p:nvSpPr>
            <p:spPr>
              <a:xfrm>
                <a:off x="10447060" y="816123"/>
                <a:ext cx="252000" cy="144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100" name="TextBox 99"/>
          <p:cNvSpPr txBox="1"/>
          <p:nvPr/>
        </p:nvSpPr>
        <p:spPr>
          <a:xfrm>
            <a:off x="3048000" y="2870678"/>
            <a:ext cx="6096000" cy="3373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100" b="0" i="0" u="none" strike="noStrike" kern="1200" cap="none" spc="0" normalizeH="0" baseline="0">
                <a:solidFill>
                  <a:srgbClr val="404040"/>
                </a:solidFill>
                <a:latin typeface="맑은 고딕"/>
                <a:ea typeface="맑은 고딕"/>
                <a:cs typeface="맑은 고딕"/>
              </a:rPr>
              <a:t>코드</a:t>
            </a:r>
            <a:r>
              <a:rPr kumimoji="0" lang="en-US" altLang="ko-KR" sz="1100" b="0" i="0" u="none" strike="noStrike" kern="1200" cap="none" spc="0" normalizeH="0" baseline="0">
                <a:solidFill>
                  <a:srgbClr val="404040"/>
                </a:solidFill>
                <a:latin typeface="맑은 고딕"/>
                <a:ea typeface="맑은 고딕"/>
                <a:cs typeface="맑은 고딕"/>
              </a:rPr>
              <a:t>7-2.</a:t>
            </a:r>
            <a:r>
              <a:rPr kumimoji="0" lang="ko-KR" altLang="en-US" sz="1100" b="0" i="0" u="none" strike="noStrike" kern="1200" cap="none" spc="0" normalizeH="0" baseline="0">
                <a:solidFill>
                  <a:srgbClr val="404040"/>
                </a:solidFill>
                <a:latin typeface="맑은 고딕"/>
                <a:ea typeface="맑은 고딕"/>
                <a:cs typeface="맑은 고딕"/>
              </a:rPr>
              <a:t> 다중 입력 모델에 데이터 주입하기</a:t>
            </a:r>
          </a:p>
        </p:txBody>
      </p:sp>
      <p:pic>
        <p:nvPicPr>
          <p:cNvPr id="101" name="그림 10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18482" y="3278421"/>
            <a:ext cx="6653814" cy="3138752"/>
          </a:xfrm>
          <a:prstGeom prst="rect">
            <a:avLst/>
          </a:prstGeom>
        </p:spPr>
      </p:pic>
      <p:sp>
        <p:nvSpPr>
          <p:cNvPr id="118" name="타원 48"/>
          <p:cNvSpPr/>
          <p:nvPr/>
        </p:nvSpPr>
        <p:spPr>
          <a:xfrm>
            <a:off x="2845272" y="1257909"/>
            <a:ext cx="1283138" cy="1272189"/>
          </a:xfrm>
          <a:prstGeom prst="ellipse">
            <a:avLst/>
          </a:prstGeom>
          <a:solidFill>
            <a:srgbClr val="FFFFFF">
              <a:alpha val="100000"/>
            </a:srgbClr>
          </a:solidFill>
          <a:ln w="22225" cap="flat" cmpd="sng" algn="ctr">
            <a:solidFill>
              <a:srgbClr val="303962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120" name="직사각형 51"/>
          <p:cNvSpPr/>
          <p:nvPr/>
        </p:nvSpPr>
        <p:spPr>
          <a:xfrm>
            <a:off x="3023235" y="1579094"/>
            <a:ext cx="935355" cy="70500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50" b="1" i="0" u="none" strike="noStrike" kern="1200" cap="none" spc="0" normalizeH="0" baseline="0">
                <a:solidFill>
                  <a:srgbClr val="303962"/>
                </a:solidFill>
                <a:latin typeface="맑은 고딕"/>
                <a:ea typeface="맑은 고딕"/>
                <a:cs typeface="맑은 고딕"/>
              </a:rPr>
              <a:t>모델 훈련</a:t>
            </a:r>
          </a:p>
          <a:p>
            <a:pPr mar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50" b="1" i="0" u="none" strike="noStrike" kern="1200" cap="none" spc="0" normalizeH="0" baseline="0">
                <a:solidFill>
                  <a:srgbClr val="303962"/>
                </a:solidFill>
                <a:latin typeface="맑은 고딕"/>
                <a:ea typeface="맑은 고딕"/>
                <a:cs typeface="맑은 고딕"/>
              </a:rPr>
              <a:t>방법</a:t>
            </a:r>
          </a:p>
        </p:txBody>
      </p:sp>
      <p:sp>
        <p:nvSpPr>
          <p:cNvPr id="121" name="TextBox 52"/>
          <p:cNvSpPr txBox="1"/>
          <p:nvPr/>
        </p:nvSpPr>
        <p:spPr>
          <a:xfrm>
            <a:off x="4185845" y="1496394"/>
            <a:ext cx="475006" cy="3590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0" i="0" u="none" strike="noStrike" kern="1200" cap="none" spc="0" normalizeH="0" baseline="0">
                <a:solidFill>
                  <a:srgbClr val="303962"/>
                </a:solidFill>
                <a:latin typeface="맑은 고딕"/>
                <a:ea typeface="맑은 고딕"/>
                <a:cs typeface="맑은 고딕"/>
              </a:rPr>
              <a:t>▶</a:t>
            </a:r>
          </a:p>
        </p:txBody>
      </p:sp>
      <p:sp>
        <p:nvSpPr>
          <p:cNvPr id="122" name="TextBox 53"/>
          <p:cNvSpPr txBox="1"/>
          <p:nvPr/>
        </p:nvSpPr>
        <p:spPr>
          <a:xfrm rot="10715532">
            <a:off x="4184793" y="1988379"/>
            <a:ext cx="4750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0" i="0" u="none" strike="noStrike" kern="1200" cap="none" spc="0" normalizeH="0" baseline="0">
                <a:solidFill>
                  <a:srgbClr val="BFBFBF"/>
                </a:solidFill>
                <a:latin typeface="맑은 고딕"/>
                <a:ea typeface="맑은 고딕"/>
                <a:cs typeface="맑은 고딕"/>
              </a:rPr>
              <a:t>◀</a:t>
            </a:r>
          </a:p>
        </p:txBody>
      </p:sp>
      <p:sp>
        <p:nvSpPr>
          <p:cNvPr id="123" name="TextBox 54"/>
          <p:cNvSpPr txBox="1"/>
          <p:nvPr/>
        </p:nvSpPr>
        <p:spPr>
          <a:xfrm>
            <a:off x="4211583" y="1508845"/>
            <a:ext cx="2825598" cy="3275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050" b="0" i="0" u="none" strike="noStrike" kern="1200" cap="none" spc="0" normalizeH="0" baseline="0">
                <a:solidFill>
                  <a:srgbClr val="404040"/>
                </a:solidFill>
                <a:cs typeface="Aharoni"/>
              </a:rPr>
              <a:t>넘파이 배열의 리스트를 주입</a:t>
            </a:r>
          </a:p>
        </p:txBody>
      </p:sp>
      <p:sp>
        <p:nvSpPr>
          <p:cNvPr id="130" name="TextBox 54"/>
          <p:cNvSpPr txBox="1"/>
          <p:nvPr/>
        </p:nvSpPr>
        <p:spPr>
          <a:xfrm>
            <a:off x="4658821" y="2010166"/>
            <a:ext cx="4851030" cy="5596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050" b="0" i="0" u="none" strike="noStrike" kern="1200" cap="none" spc="0" normalizeH="0" baseline="0">
                <a:solidFill>
                  <a:srgbClr val="404040"/>
                </a:solidFill>
                <a:cs typeface="Aharoni"/>
              </a:rPr>
              <a:t>입력 이름과 넘파이 배열로 이루어진 딕셔너리를 모델의 입력으로 주입</a:t>
            </a:r>
          </a:p>
          <a:p>
            <a:pPr marL="0" indent="0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050" b="0" i="0" u="none" strike="noStrike" kern="1200" cap="none" spc="0" normalizeH="0" baseline="0">
                <a:solidFill>
                  <a:srgbClr val="404040"/>
                </a:solidFill>
                <a:cs typeface="Aharoni"/>
              </a:rPr>
              <a:t>--&gt;</a:t>
            </a:r>
            <a:r>
              <a:rPr kumimoji="0" lang="ko-KR" altLang="en-US" sz="1050" b="0" i="0" u="none" strike="noStrike" kern="1200" cap="none" spc="0" normalizeH="0" baseline="0">
                <a:solidFill>
                  <a:srgbClr val="404040"/>
                </a:solidFill>
                <a:cs typeface="Aharoni"/>
              </a:rPr>
              <a:t> 입력 이름을 설정했을 때 사용 가능 </a:t>
            </a:r>
          </a:p>
        </p:txBody>
      </p:sp>
      <p:cxnSp>
        <p:nvCxnSpPr>
          <p:cNvPr id="131" name="직선 연결선 55"/>
          <p:cNvCxnSpPr/>
          <p:nvPr/>
        </p:nvCxnSpPr>
        <p:spPr>
          <a:xfrm flipV="1">
            <a:off x="1001932" y="2751679"/>
            <a:ext cx="10188136" cy="94905"/>
          </a:xfrm>
          <a:prstGeom prst="line">
            <a:avLst/>
          </a:prstGeom>
          <a:noFill/>
          <a:ln w="6350" cap="flat" cmpd="sng" algn="ctr">
            <a:solidFill>
              <a:srgbClr val="BFBFBF">
                <a:alpha val="100000"/>
              </a:srgbClr>
            </a:solidFill>
            <a:prstDash val="dash"/>
            <a:miter/>
          </a:ln>
        </p:spPr>
      </p:cxnSp>
      <p:sp>
        <p:nvSpPr>
          <p:cNvPr id="132" name="오른쪽 중괄호 131"/>
          <p:cNvSpPr/>
          <p:nvPr/>
        </p:nvSpPr>
        <p:spPr>
          <a:xfrm>
            <a:off x="7064735" y="4472796"/>
            <a:ext cx="378888" cy="361961"/>
          </a:xfrm>
          <a:prstGeom prst="rightBrace">
            <a:avLst>
              <a:gd name="adj1" fmla="val 8333"/>
              <a:gd name="adj2" fmla="val 51562"/>
            </a:avLst>
          </a:prstGeom>
          <a:noFill/>
          <a:ln w="6350" cap="flat" cmpd="sng" algn="ctr">
            <a:solidFill>
              <a:srgbClr val="FF0000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133" name="직사각형 37"/>
          <p:cNvSpPr/>
          <p:nvPr/>
        </p:nvSpPr>
        <p:spPr>
          <a:xfrm>
            <a:off x="7479314" y="4528814"/>
            <a:ext cx="3159700" cy="2603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100" b="0" i="0" u="none" strike="noStrike" kern="1200" cap="none" spc="0" normalizeH="0" baseline="0">
                <a:solidFill>
                  <a:srgbClr val="FF0000"/>
                </a:solidFill>
                <a:latin typeface="맑은 고딕"/>
                <a:ea typeface="맑은 고딕"/>
                <a:cs typeface="맑은 고딕"/>
              </a:rPr>
              <a:t>랜덤한 넘파이 데이터를 </a:t>
            </a:r>
            <a:r>
              <a:rPr kumimoji="0" lang="en-US" altLang="ko-KR" sz="1100" b="0" i="0" u="none" strike="noStrike" kern="1200" cap="none" spc="0" normalizeH="0" baseline="0">
                <a:solidFill>
                  <a:srgbClr val="FF0000"/>
                </a:solidFill>
                <a:latin typeface="맑은 고딕"/>
                <a:ea typeface="맑은 고딕"/>
                <a:cs typeface="맑은 고딕"/>
              </a:rPr>
              <a:t>shape</a:t>
            </a:r>
            <a:r>
              <a:rPr kumimoji="0" lang="ko-KR" altLang="en-US" sz="1100" b="0" i="0" u="none" strike="noStrike" kern="1200" cap="none" spc="0" normalizeH="0" baseline="0">
                <a:solidFill>
                  <a:srgbClr val="FF0000"/>
                </a:solidFill>
                <a:latin typeface="맑은 고딕"/>
                <a:ea typeface="맑은 고딕"/>
                <a:cs typeface="맑은 고딕"/>
              </a:rPr>
              <a:t>에 맞춰서 생성</a:t>
            </a:r>
            <a:r>
              <a:rPr kumimoji="0" lang="en-US" altLang="ko-KR" sz="1100" b="0" i="0" u="none" strike="noStrike" kern="1200" cap="none" spc="0" normalizeH="0" baseline="0">
                <a:solidFill>
                  <a:srgbClr val="595959"/>
                </a:solidFill>
                <a:latin typeface="맑은 고딕"/>
                <a:ea typeface="맑은 고딕"/>
                <a:cs typeface="맑은 고딕"/>
              </a:rPr>
              <a:t> </a:t>
            </a:r>
          </a:p>
        </p:txBody>
      </p:sp>
      <p:sp>
        <p:nvSpPr>
          <p:cNvPr id="135" name="직사각형 37"/>
          <p:cNvSpPr/>
          <p:nvPr/>
        </p:nvSpPr>
        <p:spPr>
          <a:xfrm>
            <a:off x="6438351" y="5184834"/>
            <a:ext cx="3159700" cy="2615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100" b="0" i="0" u="none" strike="noStrike" kern="1200" cap="none" spc="0" normalizeH="0" baseline="0">
                <a:solidFill>
                  <a:srgbClr val="FF0000"/>
                </a:solidFill>
                <a:latin typeface="맑은 고딕"/>
                <a:ea typeface="맑은 고딕"/>
                <a:cs typeface="맑은 고딕"/>
              </a:rPr>
              <a:t>답을 정수가 아닌 원</a:t>
            </a:r>
            <a:r>
              <a:rPr kumimoji="0" lang="en-US" altLang="ko-KR" sz="1100" b="0" i="0" u="none" strike="noStrike" kern="1200" cap="none" spc="0" normalizeH="0" baseline="0">
                <a:solidFill>
                  <a:srgbClr val="FF0000"/>
                </a:solidFill>
                <a:latin typeface="맑은 고딕"/>
                <a:ea typeface="맑은 고딕"/>
                <a:cs typeface="맑은 고딕"/>
              </a:rPr>
              <a:t>-</a:t>
            </a:r>
            <a:r>
              <a:rPr kumimoji="0" lang="ko-KR" altLang="en-US" sz="1100" b="0" i="0" u="none" strike="noStrike" kern="1200" cap="none" spc="0" normalizeH="0" baseline="0">
                <a:solidFill>
                  <a:srgbClr val="FF0000"/>
                </a:solidFill>
                <a:latin typeface="맑은 고딕"/>
                <a:ea typeface="맑은 고딕"/>
                <a:cs typeface="맑은 고딕"/>
              </a:rPr>
              <a:t>핫 인코딩된 벡터로 도출</a:t>
            </a:r>
            <a:r>
              <a:rPr kumimoji="0" lang="en-US" altLang="ko-KR" sz="1100" b="0" i="0" u="none" strike="noStrike" kern="1200" cap="none" spc="0" normalizeH="0" baseline="0">
                <a:solidFill>
                  <a:srgbClr val="595959"/>
                </a:solidFill>
                <a:latin typeface="맑은 고딕"/>
                <a:ea typeface="맑은 고딕"/>
                <a:cs typeface="맑은 고딕"/>
              </a:rPr>
              <a:t> </a:t>
            </a:r>
          </a:p>
        </p:txBody>
      </p:sp>
      <p:sp>
        <p:nvSpPr>
          <p:cNvPr id="136" name="오른쪽 중괄호 135"/>
          <p:cNvSpPr/>
          <p:nvPr/>
        </p:nvSpPr>
        <p:spPr>
          <a:xfrm>
            <a:off x="5906556" y="5095971"/>
            <a:ext cx="455526" cy="438600"/>
          </a:xfrm>
          <a:prstGeom prst="rightBrace">
            <a:avLst>
              <a:gd name="adj1" fmla="val 8333"/>
              <a:gd name="adj2" fmla="val 51562"/>
            </a:avLst>
          </a:prstGeom>
          <a:noFill/>
          <a:ln w="6350" cap="flat" cmpd="sng" algn="ctr">
            <a:solidFill>
              <a:srgbClr val="FF0000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  <p:cxnSp>
        <p:nvCxnSpPr>
          <p:cNvPr id="137" name="직선 화살표 연결선 136"/>
          <p:cNvCxnSpPr/>
          <p:nvPr/>
        </p:nvCxnSpPr>
        <p:spPr>
          <a:xfrm flipV="1">
            <a:off x="5364186" y="5815074"/>
            <a:ext cx="1463627" cy="5421"/>
          </a:xfrm>
          <a:prstGeom prst="straightConnector1">
            <a:avLst/>
          </a:prstGeom>
          <a:noFill/>
          <a:ln w="6350" cap="flat" cmpd="sng" algn="ctr">
            <a:solidFill>
              <a:srgbClr val="FF0000">
                <a:alpha val="100000"/>
              </a:srgbClr>
            </a:solidFill>
            <a:prstDash val="solid"/>
            <a:miter/>
            <a:tailEnd type="arrow"/>
          </a:ln>
        </p:spPr>
      </p:cxnSp>
      <p:cxnSp>
        <p:nvCxnSpPr>
          <p:cNvPr id="138" name="직선 화살표 연결선 137"/>
          <p:cNvCxnSpPr/>
          <p:nvPr/>
        </p:nvCxnSpPr>
        <p:spPr>
          <a:xfrm flipV="1">
            <a:off x="6535562" y="6048096"/>
            <a:ext cx="939920" cy="2313"/>
          </a:xfrm>
          <a:prstGeom prst="straightConnector1">
            <a:avLst/>
          </a:prstGeom>
          <a:noFill/>
          <a:ln w="6350" cap="flat" cmpd="sng" algn="ctr">
            <a:solidFill>
              <a:srgbClr val="FF0000">
                <a:alpha val="100000"/>
              </a:srgbClr>
            </a:solidFill>
            <a:prstDash val="solid"/>
            <a:miter/>
            <a:tailEnd type="arrow"/>
          </a:ln>
        </p:spPr>
      </p:cxnSp>
      <p:sp>
        <p:nvSpPr>
          <p:cNvPr id="139" name="직사각형 37"/>
          <p:cNvSpPr/>
          <p:nvPr/>
        </p:nvSpPr>
        <p:spPr>
          <a:xfrm>
            <a:off x="6930147" y="5676631"/>
            <a:ext cx="3159700" cy="2615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100" b="0" i="0" u="none" strike="noStrike" kern="1200" cap="none" spc="0" normalizeH="0" baseline="0">
                <a:solidFill>
                  <a:srgbClr val="FF0000"/>
                </a:solidFill>
                <a:latin typeface="맑은 고딕"/>
                <a:ea typeface="맑은 고딕"/>
                <a:cs typeface="맑은 고딕"/>
              </a:rPr>
              <a:t>1.</a:t>
            </a:r>
            <a:r>
              <a:rPr kumimoji="0" lang="ko-KR" altLang="en-US" sz="1100" b="0" i="0" u="none" strike="noStrike" kern="1200" cap="none" spc="0" normalizeH="0" baseline="0">
                <a:solidFill>
                  <a:srgbClr val="FF0000"/>
                </a:solidFill>
                <a:latin typeface="맑은 고딕"/>
                <a:ea typeface="맑은 고딕"/>
                <a:cs typeface="맑은 고딕"/>
              </a:rPr>
              <a:t> 리스트 입력 사용 학습</a:t>
            </a:r>
          </a:p>
        </p:txBody>
      </p:sp>
      <p:sp>
        <p:nvSpPr>
          <p:cNvPr id="140" name="직사각형 37"/>
          <p:cNvSpPr/>
          <p:nvPr/>
        </p:nvSpPr>
        <p:spPr>
          <a:xfrm>
            <a:off x="7532303" y="5950338"/>
            <a:ext cx="3159700" cy="2615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100" b="0" i="0" u="none" strike="noStrike" kern="1200" cap="none" spc="0" normalizeH="0" baseline="0">
                <a:solidFill>
                  <a:srgbClr val="FF0000"/>
                </a:solidFill>
                <a:latin typeface="맑은 고딕"/>
                <a:ea typeface="맑은 고딕"/>
                <a:cs typeface="맑은 고딕"/>
              </a:rPr>
              <a:t>2.</a:t>
            </a:r>
            <a:r>
              <a:rPr kumimoji="0" lang="ko-KR" altLang="en-US" sz="1100" b="0" i="0" u="none" strike="noStrike" kern="1200" cap="none" spc="0" normalizeH="0" baseline="0">
                <a:solidFill>
                  <a:srgbClr val="FF0000"/>
                </a:solidFill>
                <a:latin typeface="맑은 고딕"/>
                <a:ea typeface="맑은 고딕"/>
                <a:cs typeface="맑은 고딕"/>
              </a:rPr>
              <a:t> 딕셔너리 입력 사용 학습</a:t>
            </a:r>
            <a:r>
              <a:rPr kumimoji="0" lang="en-US" altLang="ko-KR" sz="1100" b="0" i="0" u="none" strike="noStrike" kern="1200" cap="none" spc="0" normalizeH="0" baseline="0">
                <a:solidFill>
                  <a:srgbClr val="595959"/>
                </a:solidFill>
                <a:latin typeface="맑은 고딕"/>
                <a:ea typeface="맑은 고딕"/>
                <a:cs typeface="맑은 고딕"/>
              </a:rPr>
              <a:t>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698790" y="2793729"/>
            <a:ext cx="2787944" cy="9771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4400" b="1" i="1" kern="0" dirty="0">
                <a:ln>
                  <a:solidFill>
                    <a:srgbClr val="303962"/>
                  </a:solidFill>
                </a:ln>
                <a:gradFill flip="none" rotWithShape="1">
                  <a:gsLst>
                    <a:gs pos="50000">
                      <a:srgbClr val="FFC000">
                        <a:lumMod val="60000"/>
                        <a:lumOff val="40000"/>
                      </a:srgbClr>
                    </a:gs>
                    <a:gs pos="50000">
                      <a:srgbClr val="303962"/>
                    </a:gs>
                  </a:gsLst>
                  <a:lin ang="5400000" scaled="1"/>
                  <a:tileRect/>
                </a:gradFill>
              </a:rPr>
              <a:t>8.4.4 </a:t>
            </a:r>
            <a:r>
              <a:rPr lang="ko-KR" altLang="en-US" sz="4400" b="1" i="1" kern="0" dirty="0">
                <a:ln>
                  <a:solidFill>
                    <a:srgbClr val="303962"/>
                  </a:solidFill>
                </a:ln>
                <a:gradFill flip="none" rotWithShape="1">
                  <a:gsLst>
                    <a:gs pos="50000">
                      <a:srgbClr val="FFC000">
                        <a:lumMod val="60000"/>
                        <a:lumOff val="40000"/>
                      </a:srgbClr>
                    </a:gs>
                    <a:gs pos="50000">
                      <a:srgbClr val="303962"/>
                    </a:gs>
                  </a:gsLst>
                  <a:lin ang="5400000" scaled="1"/>
                  <a:tileRect/>
                </a:gradFill>
              </a:rPr>
              <a:t>정리</a:t>
            </a:r>
            <a:endParaRPr lang="en-US" altLang="ko-KR" sz="4400" b="1" i="1" kern="0" dirty="0">
              <a:ln>
                <a:solidFill>
                  <a:srgbClr val="303962"/>
                </a:solidFill>
              </a:ln>
              <a:gradFill flip="none" rotWithShape="1">
                <a:gsLst>
                  <a:gs pos="50000">
                    <a:srgbClr val="FFC000">
                      <a:lumMod val="60000"/>
                      <a:lumOff val="40000"/>
                    </a:srgbClr>
                  </a:gs>
                  <a:gs pos="50000">
                    <a:srgbClr val="303962"/>
                  </a:gs>
                </a:gsLst>
                <a:lin ang="5400000" scaled="1"/>
                <a:tileRect/>
              </a:gradFill>
            </a:endParaRPr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41FADB85-E686-462D-A485-3251109C5436}"/>
              </a:ext>
            </a:extLst>
          </p:cNvPr>
          <p:cNvSpPr/>
          <p:nvPr/>
        </p:nvSpPr>
        <p:spPr>
          <a:xfrm>
            <a:off x="5763760" y="2146029"/>
            <a:ext cx="664481" cy="6477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431800" dist="25400" dir="5400000" algn="t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487BA28D-33C5-43AF-970E-26999AE17915}"/>
              </a:ext>
            </a:extLst>
          </p:cNvPr>
          <p:cNvGrpSpPr/>
          <p:nvPr/>
        </p:nvGrpSpPr>
        <p:grpSpPr>
          <a:xfrm>
            <a:off x="5980527" y="2355638"/>
            <a:ext cx="230946" cy="228482"/>
            <a:chOff x="11242636" y="735673"/>
            <a:chExt cx="230946" cy="228482"/>
          </a:xfrm>
        </p:grpSpPr>
        <p:sp>
          <p:nvSpPr>
            <p:cNvPr id="83" name="타원 82">
              <a:extLst>
                <a:ext uri="{FF2B5EF4-FFF2-40B4-BE49-F238E27FC236}">
                  <a16:creationId xmlns:a16="http://schemas.microsoft.com/office/drawing/2014/main" id="{B970DAD8-A6E3-48BF-8D1C-673AB141B080}"/>
                </a:ext>
              </a:extLst>
            </p:cNvPr>
            <p:cNvSpPr/>
            <p:nvPr/>
          </p:nvSpPr>
          <p:spPr>
            <a:xfrm>
              <a:off x="11302773" y="800483"/>
              <a:ext cx="108789" cy="108789"/>
            </a:xfrm>
            <a:prstGeom prst="ellipse">
              <a:avLst/>
            </a:prstGeom>
            <a:solidFill>
              <a:srgbClr val="FFC000"/>
            </a:solidFill>
            <a:ln w="158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4" name="사각형: 둥근 위쪽 모서리 16">
              <a:extLst>
                <a:ext uri="{FF2B5EF4-FFF2-40B4-BE49-F238E27FC236}">
                  <a16:creationId xmlns:a16="http://schemas.microsoft.com/office/drawing/2014/main" id="{91BF2FC8-071D-4609-83EB-B8AB51FD9950}"/>
                </a:ext>
              </a:extLst>
            </p:cNvPr>
            <p:cNvSpPr/>
            <p:nvPr/>
          </p:nvSpPr>
          <p:spPr>
            <a:xfrm>
              <a:off x="11333147" y="910155"/>
              <a:ext cx="48043" cy="54000"/>
            </a:xfrm>
            <a:prstGeom prst="round2SameRect">
              <a:avLst>
                <a:gd name="adj1" fmla="val 0"/>
                <a:gd name="adj2" fmla="val 50000"/>
              </a:avLst>
            </a:prstGeom>
            <a:noFill/>
            <a:ln w="158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85" name="직선 연결선 84">
              <a:extLst>
                <a:ext uri="{FF2B5EF4-FFF2-40B4-BE49-F238E27FC236}">
                  <a16:creationId xmlns:a16="http://schemas.microsoft.com/office/drawing/2014/main" id="{E3179C3A-7FB3-4AED-81F6-31C07000E3DF}"/>
                </a:ext>
              </a:extLst>
            </p:cNvPr>
            <p:cNvCxnSpPr>
              <a:cxnSpLocks/>
            </p:cNvCxnSpPr>
            <p:nvPr/>
          </p:nvCxnSpPr>
          <p:spPr>
            <a:xfrm>
              <a:off x="11359549" y="735673"/>
              <a:ext cx="0" cy="28456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연결선 85">
              <a:extLst>
                <a:ext uri="{FF2B5EF4-FFF2-40B4-BE49-F238E27FC236}">
                  <a16:creationId xmlns:a16="http://schemas.microsoft.com/office/drawing/2014/main" id="{D9DF4843-1541-4000-A861-6FA3EE6D351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459354" y="838200"/>
              <a:ext cx="0" cy="28456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직선 연결선 86">
              <a:extLst>
                <a:ext uri="{FF2B5EF4-FFF2-40B4-BE49-F238E27FC236}">
                  <a16:creationId xmlns:a16="http://schemas.microsoft.com/office/drawing/2014/main" id="{E5214D7D-E792-4EAE-8927-F0C29E79BBD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256864" y="835420"/>
              <a:ext cx="0" cy="28456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연결선 87">
              <a:extLst>
                <a:ext uri="{FF2B5EF4-FFF2-40B4-BE49-F238E27FC236}">
                  <a16:creationId xmlns:a16="http://schemas.microsoft.com/office/drawing/2014/main" id="{876E0D67-EB1F-4DE7-9F1D-FCF86AEECCA2}"/>
                </a:ext>
              </a:extLst>
            </p:cNvPr>
            <p:cNvCxnSpPr>
              <a:cxnSpLocks/>
            </p:cNvCxnSpPr>
            <p:nvPr/>
          </p:nvCxnSpPr>
          <p:spPr>
            <a:xfrm rot="8100000">
              <a:off x="11282498" y="767378"/>
              <a:ext cx="0" cy="28456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직선 연결선 88">
              <a:extLst>
                <a:ext uri="{FF2B5EF4-FFF2-40B4-BE49-F238E27FC236}">
                  <a16:creationId xmlns:a16="http://schemas.microsoft.com/office/drawing/2014/main" id="{E60A00B5-8E54-49D9-9864-50BE611E781B}"/>
                </a:ext>
              </a:extLst>
            </p:cNvPr>
            <p:cNvCxnSpPr>
              <a:cxnSpLocks/>
            </p:cNvCxnSpPr>
            <p:nvPr/>
          </p:nvCxnSpPr>
          <p:spPr>
            <a:xfrm rot="13500000">
              <a:off x="11433473" y="772140"/>
              <a:ext cx="0" cy="28456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61091486"/>
      </p:ext>
    </p:extLst>
  </p:cSld>
  <p:clrMapOvr>
    <a:masterClrMapping/>
  </p:clrMapOvr>
  <p:transition/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09626" y="169380"/>
            <a:ext cx="11572748" cy="6359441"/>
            <a:chOff x="309626" y="245385"/>
            <a:chExt cx="11572748" cy="6359441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1DE2A7CB-9018-4640-AB43-BCC19C805324}"/>
                </a:ext>
              </a:extLst>
            </p:cNvPr>
            <p:cNvSpPr/>
            <p:nvPr/>
          </p:nvSpPr>
          <p:spPr>
            <a:xfrm>
              <a:off x="309626" y="253174"/>
              <a:ext cx="11572748" cy="63516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431800" dist="25400" dir="5400000" algn="t" rotWithShape="0">
                <a:prstClr val="black">
                  <a:alpha val="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dirty="0">
                  <a:solidFill>
                    <a:prstClr val="white"/>
                  </a:solidFill>
                  <a:latin typeface="Bauhaus 93" panose="04030905020B02020C02" pitchFamily="82" charset="0"/>
                </a:rPr>
                <a:t>••••••</a:t>
              </a: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41FADB85-E686-462D-A485-3251109C5436}"/>
                </a:ext>
              </a:extLst>
            </p:cNvPr>
            <p:cNvSpPr/>
            <p:nvPr/>
          </p:nvSpPr>
          <p:spPr>
            <a:xfrm>
              <a:off x="11217893" y="253174"/>
              <a:ext cx="664481" cy="647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431800" dist="25400" dir="5400000" algn="t" rotWithShape="0">
                <a:prstClr val="black">
                  <a:alpha val="1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A6EE2FFB-3CA7-453A-9016-7D5286183A63}"/>
                </a:ext>
              </a:extLst>
            </p:cNvPr>
            <p:cNvSpPr/>
            <p:nvPr/>
          </p:nvSpPr>
          <p:spPr>
            <a:xfrm>
              <a:off x="1058925" y="245385"/>
              <a:ext cx="10157083" cy="647700"/>
            </a:xfrm>
            <a:prstGeom prst="rect">
              <a:avLst/>
            </a:prstGeom>
            <a:solidFill>
              <a:srgbClr val="30396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 latinLnBrk="0">
                <a:defRPr/>
              </a:pPr>
              <a:r>
                <a:rPr lang="en-US" altLang="ko-KR" sz="2400" b="1" i="1" kern="0" dirty="0">
                  <a:solidFill>
                    <a:prstClr val="white"/>
                  </a:solidFill>
                </a:rPr>
                <a:t>PPT PRESENTATION </a:t>
              </a:r>
              <a:r>
                <a:rPr lang="en-US" altLang="ko-KR" sz="700" kern="0" dirty="0">
                  <a:solidFill>
                    <a:prstClr val="white"/>
                  </a:solidFill>
                </a:rPr>
                <a:t>Enjoy your stylish business and campus life with BIZCAM</a:t>
              </a:r>
              <a:endParaRPr lang="ko-KR" altLang="en-US" dirty="0">
                <a:solidFill>
                  <a:prstClr val="white"/>
                </a:solidFill>
              </a:endParaRP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487BA28D-33C5-43AF-970E-26999AE17915}"/>
                </a:ext>
              </a:extLst>
            </p:cNvPr>
            <p:cNvGrpSpPr/>
            <p:nvPr/>
          </p:nvGrpSpPr>
          <p:grpSpPr>
            <a:xfrm>
              <a:off x="11434660" y="462783"/>
              <a:ext cx="230946" cy="228482"/>
              <a:chOff x="11242636" y="735673"/>
              <a:chExt cx="230946" cy="228482"/>
            </a:xfrm>
          </p:grpSpPr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B970DAD8-A6E3-48BF-8D1C-673AB141B080}"/>
                  </a:ext>
                </a:extLst>
              </p:cNvPr>
              <p:cNvSpPr/>
              <p:nvPr/>
            </p:nvSpPr>
            <p:spPr>
              <a:xfrm>
                <a:off x="11302773" y="800483"/>
                <a:ext cx="108789" cy="108789"/>
              </a:xfrm>
              <a:prstGeom prst="ellipse">
                <a:avLst/>
              </a:prstGeom>
              <a:solidFill>
                <a:srgbClr val="FFC000"/>
              </a:solidFill>
              <a:ln w="158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사각형: 둥근 위쪽 모서리 16">
                <a:extLst>
                  <a:ext uri="{FF2B5EF4-FFF2-40B4-BE49-F238E27FC236}">
                    <a16:creationId xmlns:a16="http://schemas.microsoft.com/office/drawing/2014/main" id="{91BF2FC8-071D-4609-83EB-B8AB51FD9950}"/>
                  </a:ext>
                </a:extLst>
              </p:cNvPr>
              <p:cNvSpPr/>
              <p:nvPr/>
            </p:nvSpPr>
            <p:spPr>
              <a:xfrm>
                <a:off x="11333147" y="910155"/>
                <a:ext cx="48043" cy="54000"/>
              </a:xfrm>
              <a:prstGeom prst="round2SameRect">
                <a:avLst>
                  <a:gd name="adj1" fmla="val 0"/>
                  <a:gd name="adj2" fmla="val 50000"/>
                </a:avLst>
              </a:prstGeom>
              <a:noFill/>
              <a:ln w="158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E3179C3A-7FB3-4AED-81F6-31C07000E3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59549" y="735673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D9DF4843-1541-4000-A861-6FA3EE6D3519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1459354" y="83820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>
                <a:extLst>
                  <a:ext uri="{FF2B5EF4-FFF2-40B4-BE49-F238E27FC236}">
                    <a16:creationId xmlns:a16="http://schemas.microsoft.com/office/drawing/2014/main" id="{E5214D7D-E792-4EAE-8927-F0C29E79BBD5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1256864" y="83542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876E0D67-EB1F-4DE7-9F1D-FCF86AEECCA2}"/>
                  </a:ext>
                </a:extLst>
              </p:cNvPr>
              <p:cNvCxnSpPr>
                <a:cxnSpLocks/>
              </p:cNvCxnSpPr>
              <p:nvPr/>
            </p:nvCxnSpPr>
            <p:spPr>
              <a:xfrm rot="8100000">
                <a:off x="11282498" y="767378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id="{E60A00B5-8E54-49D9-9864-50BE611E781B}"/>
                  </a:ext>
                </a:extLst>
              </p:cNvPr>
              <p:cNvCxnSpPr>
                <a:cxnSpLocks/>
              </p:cNvCxnSpPr>
              <p:nvPr/>
            </p:nvCxnSpPr>
            <p:spPr>
              <a:xfrm rot="13500000">
                <a:off x="11433473" y="77214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55BA2AA-F16D-4E85-8715-E9F4F9C65EE8}"/>
                </a:ext>
              </a:extLst>
            </p:cNvPr>
            <p:cNvSpPr/>
            <p:nvPr/>
          </p:nvSpPr>
          <p:spPr>
            <a:xfrm>
              <a:off x="309626" y="245385"/>
              <a:ext cx="749300" cy="6477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>
              <a:outerShdw dist="25400" algn="l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b="1" dirty="0">
                  <a:solidFill>
                    <a:srgbClr val="303962"/>
                  </a:solidFill>
                </a:rPr>
                <a:t>01</a:t>
              </a:r>
              <a:endParaRPr lang="ko-KR" altLang="en-US" b="1" dirty="0">
                <a:solidFill>
                  <a:srgbClr val="303962"/>
                </a:solidFill>
              </a:endParaRPr>
            </a:p>
          </p:txBody>
        </p: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700BEA06-447F-4E64-9A24-AC92AF81A4E7}"/>
                </a:ext>
              </a:extLst>
            </p:cNvPr>
            <p:cNvGrpSpPr/>
            <p:nvPr/>
          </p:nvGrpSpPr>
          <p:grpSpPr>
            <a:xfrm>
              <a:off x="10703092" y="493743"/>
              <a:ext cx="267186" cy="165383"/>
              <a:chOff x="10447060" y="740631"/>
              <a:chExt cx="267186" cy="165383"/>
            </a:xfrm>
          </p:grpSpPr>
          <p:sp>
            <p:nvSpPr>
              <p:cNvPr id="25" name="화살표: 갈매기형 수장 24">
                <a:extLst>
                  <a:ext uri="{FF2B5EF4-FFF2-40B4-BE49-F238E27FC236}">
                    <a16:creationId xmlns:a16="http://schemas.microsoft.com/office/drawing/2014/main" id="{585821D6-0BBF-44C8-B0DB-6DBE5320FA21}"/>
                  </a:ext>
                </a:extLst>
              </p:cNvPr>
              <p:cNvSpPr/>
              <p:nvPr/>
            </p:nvSpPr>
            <p:spPr>
              <a:xfrm>
                <a:off x="10597188" y="740631"/>
                <a:ext cx="117058" cy="165383"/>
              </a:xfrm>
              <a:prstGeom prst="chevron">
                <a:avLst>
                  <a:gd name="adj" fmla="val 8072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84B49E7D-3BAD-479B-8256-2BD7BD744D6B}"/>
                  </a:ext>
                </a:extLst>
              </p:cNvPr>
              <p:cNvSpPr/>
              <p:nvPr/>
            </p:nvSpPr>
            <p:spPr>
              <a:xfrm>
                <a:off x="10447060" y="816123"/>
                <a:ext cx="252000" cy="144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C9BFF18B-B88E-4B68-BD0F-C083E2BE03F9}"/>
              </a:ext>
            </a:extLst>
          </p:cNvPr>
          <p:cNvSpPr txBox="1"/>
          <p:nvPr/>
        </p:nvSpPr>
        <p:spPr>
          <a:xfrm>
            <a:off x="1331648" y="2138596"/>
            <a:ext cx="7359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Bauhaus 93" panose="04030905020B02020C02" pitchFamily="82" charset="0"/>
              </a:rPr>
              <a:t>•Generative Model</a:t>
            </a:r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FE48BF4-AF0A-4CAE-8F6B-28AE0F083754}"/>
              </a:ext>
            </a:extLst>
          </p:cNvPr>
          <p:cNvSpPr txBox="1"/>
          <p:nvPr/>
        </p:nvSpPr>
        <p:spPr>
          <a:xfrm>
            <a:off x="1331648" y="3168329"/>
            <a:ext cx="7359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Bauhaus 93" panose="04030905020B02020C02" pitchFamily="82" charset="0"/>
              </a:rPr>
              <a:t>•VAE</a:t>
            </a:r>
            <a:r>
              <a:rPr lang="ko-KR" altLang="en-US" dirty="0">
                <a:latin typeface="Bauhaus 93" panose="04030905020B02020C02" pitchFamily="82" charset="0"/>
              </a:rPr>
              <a:t>의 잠재공간</a:t>
            </a:r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8FBCB86-6610-4D27-ADB0-EA7CB0056C0A}"/>
              </a:ext>
            </a:extLst>
          </p:cNvPr>
          <p:cNvSpPr txBox="1"/>
          <p:nvPr/>
        </p:nvSpPr>
        <p:spPr>
          <a:xfrm>
            <a:off x="1331648" y="4198777"/>
            <a:ext cx="78212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Bauhaus 93" panose="04030905020B02020C02" pitchFamily="82" charset="0"/>
              </a:rPr>
              <a:t>•GAN</a:t>
            </a:r>
            <a:r>
              <a:rPr lang="ko-KR" altLang="en-US" dirty="0">
                <a:latin typeface="Bauhaus 93" panose="04030905020B02020C02" pitchFamily="82" charset="0"/>
              </a:rPr>
              <a:t>의 잠재공간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21348033"/>
      </p:ext>
    </p:extLst>
  </p:cSld>
  <p:clrMapOvr>
    <a:masterClrMapping/>
  </p:clrMapOvr>
  <p:transition/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281451" y="2793729"/>
            <a:ext cx="7622600" cy="136191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4400" b="1" i="1" kern="0" dirty="0">
                <a:ln>
                  <a:solidFill>
                    <a:srgbClr val="303962"/>
                  </a:solidFill>
                </a:ln>
                <a:gradFill flip="none" rotWithShape="1">
                  <a:gsLst>
                    <a:gs pos="50000">
                      <a:srgbClr val="EDECEA"/>
                    </a:gs>
                    <a:gs pos="50000">
                      <a:srgbClr val="FFC000">
                        <a:lumMod val="60000"/>
                        <a:lumOff val="40000"/>
                      </a:srgbClr>
                    </a:gs>
                  </a:gsLst>
                  <a:lin ang="5400000" scaled="0"/>
                  <a:tileRect/>
                </a:gradFill>
              </a:rPr>
              <a:t>8.5 </a:t>
            </a:r>
            <a:r>
              <a:rPr lang="ko-KR" altLang="en-US" sz="4400" b="1" i="1" kern="0" dirty="0">
                <a:ln>
                  <a:solidFill>
                    <a:srgbClr val="303962"/>
                  </a:solidFill>
                </a:ln>
                <a:gradFill flip="none" rotWithShape="1">
                  <a:gsLst>
                    <a:gs pos="50000">
                      <a:srgbClr val="EDECEA"/>
                    </a:gs>
                    <a:gs pos="50000">
                      <a:srgbClr val="FFC000">
                        <a:lumMod val="60000"/>
                        <a:lumOff val="40000"/>
                      </a:srgbClr>
                    </a:gs>
                  </a:gsLst>
                  <a:lin ang="5400000" scaled="0"/>
                  <a:tileRect/>
                </a:gradFill>
              </a:rPr>
              <a:t>적대적 생성 신경망 소개</a:t>
            </a:r>
            <a:r>
              <a:rPr lang="en-US" altLang="ko-KR" sz="4400" b="1" i="1" kern="0" dirty="0">
                <a:ln>
                  <a:solidFill>
                    <a:srgbClr val="303962"/>
                  </a:solidFill>
                </a:ln>
                <a:gradFill flip="none" rotWithShape="1">
                  <a:gsLst>
                    <a:gs pos="50000">
                      <a:srgbClr val="FFC000">
                        <a:lumMod val="60000"/>
                        <a:lumOff val="40000"/>
                      </a:srgbClr>
                    </a:gs>
                    <a:gs pos="50000">
                      <a:srgbClr val="303962"/>
                    </a:gs>
                  </a:gsLst>
                  <a:lin ang="5400000" scaled="1"/>
                  <a:tileRect/>
                </a:gradFill>
              </a:rPr>
              <a:t> 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1100" kern="0" dirty="0">
                <a:solidFill>
                  <a:prstClr val="white">
                    <a:lumMod val="65000"/>
                  </a:prstClr>
                </a:solidFill>
              </a:rPr>
              <a:t>A</a:t>
            </a:r>
            <a:r>
              <a:rPr lang="ko-KR" altLang="en-US" sz="1100" kern="0" dirty="0">
                <a:solidFill>
                  <a:prstClr val="white">
                    <a:lumMod val="65000"/>
                  </a:prstClr>
                </a:solidFill>
              </a:rPr>
              <a:t>팀 </a:t>
            </a:r>
            <a:r>
              <a:rPr lang="en-US" altLang="ko-KR" sz="1100" kern="0" dirty="0">
                <a:solidFill>
                  <a:prstClr val="white">
                    <a:lumMod val="65000"/>
                  </a:prstClr>
                </a:solidFill>
              </a:rPr>
              <a:t>2018305013 </a:t>
            </a:r>
            <a:r>
              <a:rPr lang="ko-KR" altLang="en-US" sz="1100" kern="0" dirty="0">
                <a:solidFill>
                  <a:prstClr val="white">
                    <a:lumMod val="65000"/>
                  </a:prstClr>
                </a:solidFill>
              </a:rPr>
              <a:t>김아름</a:t>
            </a:r>
            <a:endParaRPr lang="ko-KR" altLang="en-US" sz="3600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41FADB85-E686-462D-A485-3251109C5436}"/>
              </a:ext>
            </a:extLst>
          </p:cNvPr>
          <p:cNvSpPr/>
          <p:nvPr/>
        </p:nvSpPr>
        <p:spPr>
          <a:xfrm>
            <a:off x="5763760" y="2146029"/>
            <a:ext cx="664481" cy="6477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431800" dist="25400" dir="5400000" algn="t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487BA28D-33C5-43AF-970E-26999AE17915}"/>
              </a:ext>
            </a:extLst>
          </p:cNvPr>
          <p:cNvGrpSpPr/>
          <p:nvPr/>
        </p:nvGrpSpPr>
        <p:grpSpPr>
          <a:xfrm>
            <a:off x="5980527" y="2355638"/>
            <a:ext cx="230946" cy="228482"/>
            <a:chOff x="11242636" y="735673"/>
            <a:chExt cx="230946" cy="228482"/>
          </a:xfrm>
        </p:grpSpPr>
        <p:sp>
          <p:nvSpPr>
            <p:cNvPr id="83" name="타원 82">
              <a:extLst>
                <a:ext uri="{FF2B5EF4-FFF2-40B4-BE49-F238E27FC236}">
                  <a16:creationId xmlns:a16="http://schemas.microsoft.com/office/drawing/2014/main" id="{B970DAD8-A6E3-48BF-8D1C-673AB141B080}"/>
                </a:ext>
              </a:extLst>
            </p:cNvPr>
            <p:cNvSpPr/>
            <p:nvPr/>
          </p:nvSpPr>
          <p:spPr>
            <a:xfrm>
              <a:off x="11302773" y="800483"/>
              <a:ext cx="108789" cy="108789"/>
            </a:xfrm>
            <a:prstGeom prst="ellipse">
              <a:avLst/>
            </a:prstGeom>
            <a:solidFill>
              <a:srgbClr val="FFC000"/>
            </a:solidFill>
            <a:ln w="158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4" name="사각형: 둥근 위쪽 모서리 16">
              <a:extLst>
                <a:ext uri="{FF2B5EF4-FFF2-40B4-BE49-F238E27FC236}">
                  <a16:creationId xmlns:a16="http://schemas.microsoft.com/office/drawing/2014/main" id="{91BF2FC8-071D-4609-83EB-B8AB51FD9950}"/>
                </a:ext>
              </a:extLst>
            </p:cNvPr>
            <p:cNvSpPr/>
            <p:nvPr/>
          </p:nvSpPr>
          <p:spPr>
            <a:xfrm>
              <a:off x="11333147" y="910155"/>
              <a:ext cx="48043" cy="54000"/>
            </a:xfrm>
            <a:prstGeom prst="round2SameRect">
              <a:avLst>
                <a:gd name="adj1" fmla="val 0"/>
                <a:gd name="adj2" fmla="val 50000"/>
              </a:avLst>
            </a:prstGeom>
            <a:noFill/>
            <a:ln w="158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85" name="직선 연결선 84">
              <a:extLst>
                <a:ext uri="{FF2B5EF4-FFF2-40B4-BE49-F238E27FC236}">
                  <a16:creationId xmlns:a16="http://schemas.microsoft.com/office/drawing/2014/main" id="{E3179C3A-7FB3-4AED-81F6-31C07000E3DF}"/>
                </a:ext>
              </a:extLst>
            </p:cNvPr>
            <p:cNvCxnSpPr>
              <a:cxnSpLocks/>
            </p:cNvCxnSpPr>
            <p:nvPr/>
          </p:nvCxnSpPr>
          <p:spPr>
            <a:xfrm>
              <a:off x="11359549" y="735673"/>
              <a:ext cx="0" cy="28456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연결선 85">
              <a:extLst>
                <a:ext uri="{FF2B5EF4-FFF2-40B4-BE49-F238E27FC236}">
                  <a16:creationId xmlns:a16="http://schemas.microsoft.com/office/drawing/2014/main" id="{D9DF4843-1541-4000-A861-6FA3EE6D351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459354" y="838200"/>
              <a:ext cx="0" cy="28456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직선 연결선 86">
              <a:extLst>
                <a:ext uri="{FF2B5EF4-FFF2-40B4-BE49-F238E27FC236}">
                  <a16:creationId xmlns:a16="http://schemas.microsoft.com/office/drawing/2014/main" id="{E5214D7D-E792-4EAE-8927-F0C29E79BBD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256864" y="835420"/>
              <a:ext cx="0" cy="28456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연결선 87">
              <a:extLst>
                <a:ext uri="{FF2B5EF4-FFF2-40B4-BE49-F238E27FC236}">
                  <a16:creationId xmlns:a16="http://schemas.microsoft.com/office/drawing/2014/main" id="{876E0D67-EB1F-4DE7-9F1D-FCF86AEECCA2}"/>
                </a:ext>
              </a:extLst>
            </p:cNvPr>
            <p:cNvCxnSpPr>
              <a:cxnSpLocks/>
            </p:cNvCxnSpPr>
            <p:nvPr/>
          </p:nvCxnSpPr>
          <p:spPr>
            <a:xfrm rot="8100000">
              <a:off x="11282498" y="767378"/>
              <a:ext cx="0" cy="28456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직선 연결선 88">
              <a:extLst>
                <a:ext uri="{FF2B5EF4-FFF2-40B4-BE49-F238E27FC236}">
                  <a16:creationId xmlns:a16="http://schemas.microsoft.com/office/drawing/2014/main" id="{E60A00B5-8E54-49D9-9864-50BE611E781B}"/>
                </a:ext>
              </a:extLst>
            </p:cNvPr>
            <p:cNvCxnSpPr>
              <a:cxnSpLocks/>
            </p:cNvCxnSpPr>
            <p:nvPr/>
          </p:nvCxnSpPr>
          <p:spPr>
            <a:xfrm rot="13500000">
              <a:off x="11433473" y="772140"/>
              <a:ext cx="0" cy="28456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5027259"/>
      </p:ext>
    </p:extLst>
  </p:cSld>
  <p:clrMapOvr>
    <a:masterClrMapping/>
  </p:clrMapOvr>
  <p:transition/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09626" y="245385"/>
            <a:ext cx="11572748" cy="6359441"/>
            <a:chOff x="309626" y="245385"/>
            <a:chExt cx="11572748" cy="6359441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1DE2A7CB-9018-4640-AB43-BCC19C805324}"/>
                </a:ext>
              </a:extLst>
            </p:cNvPr>
            <p:cNvSpPr/>
            <p:nvPr/>
          </p:nvSpPr>
          <p:spPr>
            <a:xfrm>
              <a:off x="309626" y="253174"/>
              <a:ext cx="11572748" cy="63516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431800" dist="25400" dir="5400000" algn="t" rotWithShape="0">
                <a:prstClr val="black">
                  <a:alpha val="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41FADB85-E686-462D-A485-3251109C5436}"/>
                </a:ext>
              </a:extLst>
            </p:cNvPr>
            <p:cNvSpPr/>
            <p:nvPr/>
          </p:nvSpPr>
          <p:spPr>
            <a:xfrm>
              <a:off x="11217893" y="253174"/>
              <a:ext cx="664481" cy="647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431800" dist="25400" dir="5400000" algn="t" rotWithShape="0">
                <a:prstClr val="black">
                  <a:alpha val="1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A6EE2FFB-3CA7-453A-9016-7D5286183A63}"/>
                </a:ext>
              </a:extLst>
            </p:cNvPr>
            <p:cNvSpPr/>
            <p:nvPr/>
          </p:nvSpPr>
          <p:spPr>
            <a:xfrm>
              <a:off x="1058925" y="245385"/>
              <a:ext cx="10157083" cy="647700"/>
            </a:xfrm>
            <a:prstGeom prst="rect">
              <a:avLst/>
            </a:prstGeom>
            <a:solidFill>
              <a:srgbClr val="30396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 latinLnBrk="0">
                <a:defRPr/>
              </a:pPr>
              <a:r>
                <a:rPr lang="ko-KR" altLang="en-US" sz="2400" b="1" i="1" kern="0" dirty="0">
                  <a:solidFill>
                    <a:prstClr val="white"/>
                  </a:solidFill>
                </a:rPr>
                <a:t>적대적 생성 신경망 소개</a:t>
              </a:r>
              <a:endParaRPr lang="ko-KR" altLang="en-US" dirty="0">
                <a:solidFill>
                  <a:prstClr val="white"/>
                </a:solidFill>
              </a:endParaRP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487BA28D-33C5-43AF-970E-26999AE17915}"/>
                </a:ext>
              </a:extLst>
            </p:cNvPr>
            <p:cNvGrpSpPr/>
            <p:nvPr/>
          </p:nvGrpSpPr>
          <p:grpSpPr>
            <a:xfrm>
              <a:off x="11434660" y="462783"/>
              <a:ext cx="230946" cy="228482"/>
              <a:chOff x="11242636" y="735673"/>
              <a:chExt cx="230946" cy="228482"/>
            </a:xfrm>
          </p:grpSpPr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B970DAD8-A6E3-48BF-8D1C-673AB141B080}"/>
                  </a:ext>
                </a:extLst>
              </p:cNvPr>
              <p:cNvSpPr/>
              <p:nvPr/>
            </p:nvSpPr>
            <p:spPr>
              <a:xfrm>
                <a:off x="11302773" y="800483"/>
                <a:ext cx="108789" cy="108789"/>
              </a:xfrm>
              <a:prstGeom prst="ellipse">
                <a:avLst/>
              </a:prstGeom>
              <a:solidFill>
                <a:srgbClr val="FFC000"/>
              </a:solidFill>
              <a:ln w="158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사각형: 둥근 위쪽 모서리 16">
                <a:extLst>
                  <a:ext uri="{FF2B5EF4-FFF2-40B4-BE49-F238E27FC236}">
                    <a16:creationId xmlns:a16="http://schemas.microsoft.com/office/drawing/2014/main" id="{91BF2FC8-071D-4609-83EB-B8AB51FD9950}"/>
                  </a:ext>
                </a:extLst>
              </p:cNvPr>
              <p:cNvSpPr/>
              <p:nvPr/>
            </p:nvSpPr>
            <p:spPr>
              <a:xfrm>
                <a:off x="11333147" y="910155"/>
                <a:ext cx="48043" cy="54000"/>
              </a:xfrm>
              <a:prstGeom prst="round2SameRect">
                <a:avLst>
                  <a:gd name="adj1" fmla="val 0"/>
                  <a:gd name="adj2" fmla="val 50000"/>
                </a:avLst>
              </a:prstGeom>
              <a:noFill/>
              <a:ln w="158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E3179C3A-7FB3-4AED-81F6-31C07000E3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59549" y="735673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D9DF4843-1541-4000-A861-6FA3EE6D3519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1459354" y="83820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>
                <a:extLst>
                  <a:ext uri="{FF2B5EF4-FFF2-40B4-BE49-F238E27FC236}">
                    <a16:creationId xmlns:a16="http://schemas.microsoft.com/office/drawing/2014/main" id="{E5214D7D-E792-4EAE-8927-F0C29E79BBD5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1256864" y="83542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876E0D67-EB1F-4DE7-9F1D-FCF86AEECCA2}"/>
                  </a:ext>
                </a:extLst>
              </p:cNvPr>
              <p:cNvCxnSpPr>
                <a:cxnSpLocks/>
              </p:cNvCxnSpPr>
              <p:nvPr/>
            </p:nvCxnSpPr>
            <p:spPr>
              <a:xfrm rot="8100000">
                <a:off x="11282498" y="767378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id="{E60A00B5-8E54-49D9-9864-50BE611E781B}"/>
                  </a:ext>
                </a:extLst>
              </p:cNvPr>
              <p:cNvCxnSpPr>
                <a:cxnSpLocks/>
              </p:cNvCxnSpPr>
              <p:nvPr/>
            </p:nvCxnSpPr>
            <p:spPr>
              <a:xfrm rot="13500000">
                <a:off x="11433473" y="77214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55BA2AA-F16D-4E85-8715-E9F4F9C65EE8}"/>
                </a:ext>
              </a:extLst>
            </p:cNvPr>
            <p:cNvSpPr/>
            <p:nvPr/>
          </p:nvSpPr>
          <p:spPr>
            <a:xfrm>
              <a:off x="309626" y="245385"/>
              <a:ext cx="749300" cy="6477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>
              <a:outerShdw dist="25400" algn="l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b="1" dirty="0">
                  <a:solidFill>
                    <a:srgbClr val="303962"/>
                  </a:solidFill>
                </a:rPr>
                <a:t>0</a:t>
              </a:r>
              <a:endParaRPr lang="ko-KR" altLang="en-US" b="1" dirty="0">
                <a:solidFill>
                  <a:srgbClr val="303962"/>
                </a:solidFill>
              </a:endParaRPr>
            </a:p>
          </p:txBody>
        </p: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700BEA06-447F-4E64-9A24-AC92AF81A4E7}"/>
                </a:ext>
              </a:extLst>
            </p:cNvPr>
            <p:cNvGrpSpPr/>
            <p:nvPr/>
          </p:nvGrpSpPr>
          <p:grpSpPr>
            <a:xfrm>
              <a:off x="10703092" y="493743"/>
              <a:ext cx="267186" cy="165383"/>
              <a:chOff x="10447060" y="740631"/>
              <a:chExt cx="267186" cy="165383"/>
            </a:xfrm>
          </p:grpSpPr>
          <p:sp>
            <p:nvSpPr>
              <p:cNvPr id="25" name="화살표: 갈매기형 수장 24">
                <a:extLst>
                  <a:ext uri="{FF2B5EF4-FFF2-40B4-BE49-F238E27FC236}">
                    <a16:creationId xmlns:a16="http://schemas.microsoft.com/office/drawing/2014/main" id="{585821D6-0BBF-44C8-B0DB-6DBE5320FA21}"/>
                  </a:ext>
                </a:extLst>
              </p:cNvPr>
              <p:cNvSpPr/>
              <p:nvPr/>
            </p:nvSpPr>
            <p:spPr>
              <a:xfrm>
                <a:off x="10597188" y="740631"/>
                <a:ext cx="117058" cy="165383"/>
              </a:xfrm>
              <a:prstGeom prst="chevron">
                <a:avLst>
                  <a:gd name="adj" fmla="val 8072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84B49E7D-3BAD-479B-8256-2BD7BD744D6B}"/>
                  </a:ext>
                </a:extLst>
              </p:cNvPr>
              <p:cNvSpPr/>
              <p:nvPr/>
            </p:nvSpPr>
            <p:spPr>
              <a:xfrm>
                <a:off x="10447060" y="816123"/>
                <a:ext cx="252000" cy="144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31" name="원형: 비어 있음 23">
            <a:extLst>
              <a:ext uri="{FF2B5EF4-FFF2-40B4-BE49-F238E27FC236}">
                <a16:creationId xmlns:a16="http://schemas.microsoft.com/office/drawing/2014/main" id="{21361AAE-CE89-4CE0-B257-CBD5047A72E5}"/>
              </a:ext>
            </a:extLst>
          </p:cNvPr>
          <p:cNvSpPr/>
          <p:nvPr/>
        </p:nvSpPr>
        <p:spPr>
          <a:xfrm>
            <a:off x="8835740" y="1027549"/>
            <a:ext cx="209550" cy="209550"/>
          </a:xfrm>
          <a:prstGeom prst="donut">
            <a:avLst>
              <a:gd name="adj" fmla="val 1476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40F6D64-FBD4-4681-86F5-EC317C8A7BA6}"/>
              </a:ext>
            </a:extLst>
          </p:cNvPr>
          <p:cNvSpPr txBox="1"/>
          <p:nvPr/>
        </p:nvSpPr>
        <p:spPr>
          <a:xfrm>
            <a:off x="1358681" y="1048574"/>
            <a:ext cx="9474638" cy="34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100" b="1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적대적 생성 신경망</a:t>
            </a:r>
            <a:r>
              <a:rPr lang="en-US" altLang="ko-KR" sz="1100" b="1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(GAN)</a:t>
            </a: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은 생성된 이미지가 실제 이미지와 </a:t>
            </a:r>
            <a:r>
              <a:rPr lang="ko-KR" altLang="en-US" sz="1100" b="1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통계적으로 거의 구분이 되지 않도록 강제</a:t>
            </a: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하여 아주 실제 같은 합성 이미지를 생성</a:t>
            </a:r>
            <a:endParaRPr lang="en-US" altLang="ko-KR" sz="1100" dirty="0">
              <a:solidFill>
                <a:prstClr val="black">
                  <a:lumMod val="75000"/>
                  <a:lumOff val="25000"/>
                </a:prstClr>
              </a:solidFill>
              <a:cs typeface="Aharoni" panose="02010803020104030203" pitchFamily="2" charset="-79"/>
            </a:endParaRPr>
          </a:p>
        </p:txBody>
      </p:sp>
      <p:pic>
        <p:nvPicPr>
          <p:cNvPr id="1028" name="Picture 4" descr="🧐seems sus - Emoji - The Shorty Awards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10" t="21696" r="22137" b="23340"/>
          <a:stretch/>
        </p:blipFill>
        <p:spPr bwMode="auto">
          <a:xfrm>
            <a:off x="3578323" y="4015488"/>
            <a:ext cx="612396" cy="606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F5F44D20-4E22-4A9F-8F13-656F003464FE}"/>
              </a:ext>
            </a:extLst>
          </p:cNvPr>
          <p:cNvSpPr txBox="1"/>
          <p:nvPr/>
        </p:nvSpPr>
        <p:spPr>
          <a:xfrm>
            <a:off x="489510" y="1606711"/>
            <a:ext cx="2304025" cy="3347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50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가짜 피카소 </a:t>
            </a:r>
            <a:r>
              <a:rPr lang="ko-KR" altLang="en-US" sz="105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그림을 만드는 </a:t>
            </a:r>
            <a:r>
              <a:rPr lang="ko-KR" altLang="en-US" sz="1050" dirty="0" err="1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위조범</a:t>
            </a:r>
            <a:endParaRPr lang="en-US" altLang="ko-KR" sz="1050" dirty="0">
              <a:solidFill>
                <a:prstClr val="black">
                  <a:lumMod val="75000"/>
                  <a:lumOff val="25000"/>
                </a:prstClr>
              </a:solidFill>
              <a:cs typeface="Aharoni" panose="02010803020104030203" pitchFamily="2" charset="-79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578840" y="1941418"/>
            <a:ext cx="2214695" cy="0"/>
          </a:xfrm>
          <a:prstGeom prst="line">
            <a:avLst/>
          </a:prstGeom>
          <a:ln w="19050">
            <a:solidFill>
              <a:srgbClr val="FFD9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0" name="Picture 6" descr="Pablo Picasso | Head of a Woman | The Metropolitan Museum of Ar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3855" y="2500130"/>
            <a:ext cx="657702" cy="789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Weeping Woman&amp;#39;, Pablo Picasso, 1937 | Tat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1522" y="2500130"/>
            <a:ext cx="623506" cy="759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Perfectly Picasso | Kids Out and About Denver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5028" y="2511461"/>
            <a:ext cx="598827" cy="748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Man Artist Emoji - Office Worker Emoji Transparent Background,Artist Emoji  - Free Emoji PNG Images - EmojiSky.com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45" t="5219" r="21222" b="6061"/>
          <a:stretch/>
        </p:blipFill>
        <p:spPr bwMode="auto">
          <a:xfrm>
            <a:off x="759298" y="2683698"/>
            <a:ext cx="1140942" cy="1082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모서리가 둥근 사각형 설명선 4"/>
          <p:cNvSpPr/>
          <p:nvPr/>
        </p:nvSpPr>
        <p:spPr>
          <a:xfrm>
            <a:off x="2038145" y="3586600"/>
            <a:ext cx="1906121" cy="389994"/>
          </a:xfrm>
          <a:prstGeom prst="wedgeRoundRectCallout">
            <a:avLst>
              <a:gd name="adj1" fmla="val 32661"/>
              <a:gd name="adj2" fmla="val 71078"/>
              <a:gd name="adj3" fmla="val 16667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두 번째 그림이 가짜 같아요</a:t>
            </a:r>
            <a:r>
              <a:rPr lang="en-US" altLang="ko-KR" sz="1050" dirty="0"/>
              <a:t>.</a:t>
            </a:r>
            <a:endParaRPr lang="ko-KR" altLang="en-US" sz="1050" dirty="0"/>
          </a:p>
        </p:txBody>
      </p:sp>
      <p:pic>
        <p:nvPicPr>
          <p:cNvPr id="59" name="Picture 2" descr="Man Artist Emoji - Office Worker Emoji Transparent Background,Artist Emoji  - Free Emoji PNG Images - EmojiSky.com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45" t="5219" r="21222" b="6061"/>
          <a:stretch/>
        </p:blipFill>
        <p:spPr bwMode="auto">
          <a:xfrm>
            <a:off x="759298" y="5083188"/>
            <a:ext cx="1140942" cy="1082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타원형 설명선 6"/>
          <p:cNvSpPr/>
          <p:nvPr/>
        </p:nvSpPr>
        <p:spPr>
          <a:xfrm>
            <a:off x="2564441" y="5175467"/>
            <a:ext cx="1256529" cy="897622"/>
          </a:xfrm>
          <a:prstGeom prst="wedgeEllipseCallout">
            <a:avLst>
              <a:gd name="adj1" fmla="val -72908"/>
              <a:gd name="adj2" fmla="val -3855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새 위조품 다시</a:t>
            </a:r>
            <a:endParaRPr lang="en-US" altLang="ko-KR" sz="1200" dirty="0"/>
          </a:p>
          <a:p>
            <a:pPr algn="ctr"/>
            <a:r>
              <a:rPr lang="ko-KR" altLang="en-US" sz="1200" dirty="0"/>
              <a:t>그리는 중</a:t>
            </a:r>
            <a:r>
              <a:rPr lang="en-US" altLang="ko-KR" sz="1200" dirty="0"/>
              <a:t>…</a:t>
            </a:r>
            <a:endParaRPr lang="ko-KR" altLang="en-US" sz="1200" dirty="0"/>
          </a:p>
        </p:txBody>
      </p: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5A0CD142-015D-4F5B-B108-3EDA4FF6EBF7}"/>
              </a:ext>
            </a:extLst>
          </p:cNvPr>
          <p:cNvCxnSpPr>
            <a:cxnSpLocks/>
          </p:cNvCxnSpPr>
          <p:nvPr/>
        </p:nvCxnSpPr>
        <p:spPr>
          <a:xfrm flipH="1">
            <a:off x="4269763" y="1979231"/>
            <a:ext cx="39291" cy="424500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Picture 4" descr="🧐seems sus - Emoji - The Shorty Awards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10" t="21696" r="22137" b="23340"/>
          <a:stretch/>
        </p:blipFill>
        <p:spPr bwMode="auto">
          <a:xfrm>
            <a:off x="7242263" y="4015488"/>
            <a:ext cx="612396" cy="606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" name="모서리가 둥근 사각형 설명선 62"/>
          <p:cNvSpPr/>
          <p:nvPr/>
        </p:nvSpPr>
        <p:spPr>
          <a:xfrm>
            <a:off x="6432476" y="3586600"/>
            <a:ext cx="1003899" cy="314105"/>
          </a:xfrm>
          <a:prstGeom prst="wedgeRoundRectCallout">
            <a:avLst>
              <a:gd name="adj1" fmla="val 36622"/>
              <a:gd name="adj2" fmla="val 83984"/>
              <a:gd name="adj3" fmla="val 16667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세 번째 그림</a:t>
            </a:r>
            <a:r>
              <a:rPr lang="en-US" altLang="ko-KR" sz="1050" dirty="0"/>
              <a:t>!</a:t>
            </a:r>
            <a:endParaRPr lang="ko-KR" altLang="en-US" sz="1050" dirty="0"/>
          </a:p>
        </p:txBody>
      </p:sp>
      <p:pic>
        <p:nvPicPr>
          <p:cNvPr id="64" name="Picture 2" descr="Man Artist Emoji - Office Worker Emoji Transparent Background,Artist Emoji  - Free Emoji PNG Images - EmojiSky.com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45" t="5219" r="21222" b="6061"/>
          <a:stretch/>
        </p:blipFill>
        <p:spPr bwMode="auto">
          <a:xfrm>
            <a:off x="4486789" y="5083188"/>
            <a:ext cx="1140942" cy="1082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" name="타원형 설명선 64"/>
          <p:cNvSpPr/>
          <p:nvPr/>
        </p:nvSpPr>
        <p:spPr>
          <a:xfrm>
            <a:off x="6291932" y="5175467"/>
            <a:ext cx="1223131" cy="897622"/>
          </a:xfrm>
          <a:prstGeom prst="wedgeEllipseCallout">
            <a:avLst>
              <a:gd name="adj1" fmla="val -72908"/>
              <a:gd name="adj2" fmla="val -3855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다시</a:t>
            </a:r>
            <a:endParaRPr lang="en-US" altLang="ko-KR" sz="1200" dirty="0"/>
          </a:p>
          <a:p>
            <a:pPr algn="ctr"/>
            <a:r>
              <a:rPr lang="ko-KR" altLang="en-US" sz="1200" dirty="0"/>
              <a:t>그리는 중</a:t>
            </a:r>
            <a:r>
              <a:rPr lang="en-US" altLang="ko-KR" sz="1200" dirty="0"/>
              <a:t>…</a:t>
            </a:r>
            <a:endParaRPr lang="ko-KR" altLang="en-US" sz="1200" dirty="0"/>
          </a:p>
        </p:txBody>
      </p:sp>
      <p:pic>
        <p:nvPicPr>
          <p:cNvPr id="1036" name="Picture 12" descr="A Petite $69 Million Picasso Leads Sotheby&amp;#39;s Solid $189 Million  Impressionist Sale in London | Artnet News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349" y="2519387"/>
            <a:ext cx="625565" cy="744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Picasso: A master of reinvention and his muse | Arts | DW | 11.03.2019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15" r="27681" b="3923"/>
          <a:stretch/>
        </p:blipFill>
        <p:spPr bwMode="auto">
          <a:xfrm>
            <a:off x="5375148" y="2513457"/>
            <a:ext cx="633787" cy="759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Henrietta&amp;#39; Pablo Picasso style by Millrace Hecks / C.Mickle Painting by  Millrace Hecks and C Mickle | Saatchi Art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8914" y="2515780"/>
            <a:ext cx="558524" cy="744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2" descr="Man Artist Emoji - Office Worker Emoji Transparent Background,Artist Emoji  - Free Emoji PNG Images - EmojiSky.com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45" t="5219" r="21222" b="6061"/>
          <a:stretch/>
        </p:blipFill>
        <p:spPr bwMode="auto">
          <a:xfrm>
            <a:off x="4486789" y="2683698"/>
            <a:ext cx="1140942" cy="1082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5A0CD142-015D-4F5B-B108-3EDA4FF6EBF7}"/>
              </a:ext>
            </a:extLst>
          </p:cNvPr>
          <p:cNvCxnSpPr>
            <a:cxnSpLocks/>
          </p:cNvCxnSpPr>
          <p:nvPr/>
        </p:nvCxnSpPr>
        <p:spPr>
          <a:xfrm flipH="1">
            <a:off x="8003147" y="1962665"/>
            <a:ext cx="39291" cy="424500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5" name="Picture 4" descr="🧐seems sus - Emoji - The Shorty Awards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10" t="21696" r="22137" b="23340"/>
          <a:stretch/>
        </p:blipFill>
        <p:spPr bwMode="auto">
          <a:xfrm>
            <a:off x="11017558" y="4015488"/>
            <a:ext cx="612396" cy="606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6" name="모서리가 둥근 사각형 설명선 75"/>
          <p:cNvSpPr/>
          <p:nvPr/>
        </p:nvSpPr>
        <p:spPr>
          <a:xfrm>
            <a:off x="10414819" y="3586600"/>
            <a:ext cx="796851" cy="314105"/>
          </a:xfrm>
          <a:prstGeom prst="wedgeRoundRectCallout">
            <a:avLst>
              <a:gd name="adj1" fmla="val 36622"/>
              <a:gd name="adj2" fmla="val 83984"/>
              <a:gd name="adj3" fmla="val 16667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첫 번째</a:t>
            </a:r>
            <a:r>
              <a:rPr lang="en-US" altLang="ko-KR" sz="1050" dirty="0"/>
              <a:t>…?</a:t>
            </a:r>
            <a:endParaRPr lang="ko-KR" altLang="en-US" sz="1050" dirty="0"/>
          </a:p>
        </p:txBody>
      </p:sp>
      <p:pic>
        <p:nvPicPr>
          <p:cNvPr id="77" name="Picture 2" descr="Man Artist Emoji - Office Worker Emoji Transparent Background,Artist Emoji  - Free Emoji PNG Images - EmojiSky.com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45" t="5219" r="21222" b="6061"/>
          <a:stretch/>
        </p:blipFill>
        <p:spPr bwMode="auto">
          <a:xfrm>
            <a:off x="8262084" y="5083188"/>
            <a:ext cx="1140942" cy="1082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8" name="타원형 설명선 77"/>
          <p:cNvSpPr/>
          <p:nvPr/>
        </p:nvSpPr>
        <p:spPr>
          <a:xfrm>
            <a:off x="10067227" y="5175467"/>
            <a:ext cx="1256529" cy="897622"/>
          </a:xfrm>
          <a:prstGeom prst="wedgeEllipseCallout">
            <a:avLst>
              <a:gd name="adj1" fmla="val -72908"/>
              <a:gd name="adj2" fmla="val -3855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다시</a:t>
            </a:r>
            <a:endParaRPr lang="en-US" altLang="ko-KR" sz="1200" dirty="0"/>
          </a:p>
          <a:p>
            <a:pPr algn="ctr"/>
            <a:r>
              <a:rPr lang="ko-KR" altLang="en-US" sz="1200" dirty="0"/>
              <a:t>그리기</a:t>
            </a:r>
            <a:r>
              <a:rPr lang="en-US" altLang="ko-KR" sz="1200" dirty="0"/>
              <a:t>…</a:t>
            </a:r>
          </a:p>
        </p:txBody>
      </p:sp>
      <p:pic>
        <p:nvPicPr>
          <p:cNvPr id="1042" name="Picture 18" descr="Picasso: The Artist and His Muses&amp;#39; | Art Centre Basel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5461" y="2527162"/>
            <a:ext cx="632393" cy="777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Pablo Picasso — Minotaur | Picasso art, Pablo picasso art, Pablo picasso  paintings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4819" y="2527163"/>
            <a:ext cx="788257" cy="777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Red Squares Picasso Style Painting by Nora Shepley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9443" y="2519387"/>
            <a:ext cx="616018" cy="771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" name="Picture 2" descr="Man Artist Emoji - Office Worker Emoji Transparent Background,Artist Emoji  - Free Emoji PNG Images - EmojiSky.com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45" t="5219" r="21222" b="6061"/>
          <a:stretch/>
        </p:blipFill>
        <p:spPr bwMode="auto">
          <a:xfrm>
            <a:off x="8262084" y="2683698"/>
            <a:ext cx="1140942" cy="1082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1/2 액자 14"/>
          <p:cNvSpPr/>
          <p:nvPr/>
        </p:nvSpPr>
        <p:spPr>
          <a:xfrm rot="13774404">
            <a:off x="2548324" y="2013955"/>
            <a:ext cx="183251" cy="424667"/>
          </a:xfrm>
          <a:prstGeom prst="halfFrame">
            <a:avLst>
              <a:gd name="adj1" fmla="val 12749"/>
              <a:gd name="adj2" fmla="val 11153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4" name="1/2 액자 83"/>
          <p:cNvSpPr/>
          <p:nvPr/>
        </p:nvSpPr>
        <p:spPr>
          <a:xfrm rot="13774404">
            <a:off x="6914416" y="2009150"/>
            <a:ext cx="183251" cy="424667"/>
          </a:xfrm>
          <a:prstGeom prst="halfFrame">
            <a:avLst>
              <a:gd name="adj1" fmla="val 12749"/>
              <a:gd name="adj2" fmla="val 11153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5" name="1/2 액자 84"/>
          <p:cNvSpPr/>
          <p:nvPr/>
        </p:nvSpPr>
        <p:spPr>
          <a:xfrm rot="13774404">
            <a:off x="9472625" y="2009150"/>
            <a:ext cx="183251" cy="424667"/>
          </a:xfrm>
          <a:prstGeom prst="halfFrame">
            <a:avLst>
              <a:gd name="adj1" fmla="val 12749"/>
              <a:gd name="adj2" fmla="val 11153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6797213"/>
      </p:ext>
    </p:extLst>
  </p:cSld>
  <p:clrMapOvr>
    <a:masterClrMapping/>
  </p:clrMapOvr>
  <p:transition/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09626" y="245385"/>
            <a:ext cx="11572748" cy="6359441"/>
            <a:chOff x="309626" y="245385"/>
            <a:chExt cx="11572748" cy="6359441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1DE2A7CB-9018-4640-AB43-BCC19C805324}"/>
                </a:ext>
              </a:extLst>
            </p:cNvPr>
            <p:cNvSpPr/>
            <p:nvPr/>
          </p:nvSpPr>
          <p:spPr>
            <a:xfrm>
              <a:off x="309626" y="253174"/>
              <a:ext cx="11572748" cy="63516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431800" dist="25400" dir="5400000" algn="t" rotWithShape="0">
                <a:prstClr val="black">
                  <a:alpha val="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41FADB85-E686-462D-A485-3251109C5436}"/>
                </a:ext>
              </a:extLst>
            </p:cNvPr>
            <p:cNvSpPr/>
            <p:nvPr/>
          </p:nvSpPr>
          <p:spPr>
            <a:xfrm>
              <a:off x="11217893" y="253174"/>
              <a:ext cx="664481" cy="647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431800" dist="25400" dir="5400000" algn="t" rotWithShape="0">
                <a:prstClr val="black">
                  <a:alpha val="1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A6EE2FFB-3CA7-453A-9016-7D5286183A63}"/>
                </a:ext>
              </a:extLst>
            </p:cNvPr>
            <p:cNvSpPr/>
            <p:nvPr/>
          </p:nvSpPr>
          <p:spPr>
            <a:xfrm>
              <a:off x="1058925" y="245385"/>
              <a:ext cx="10157083" cy="647700"/>
            </a:xfrm>
            <a:prstGeom prst="rect">
              <a:avLst/>
            </a:prstGeom>
            <a:solidFill>
              <a:srgbClr val="30396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 latinLnBrk="0">
                <a:defRPr/>
              </a:pPr>
              <a:r>
                <a:rPr lang="ko-KR" altLang="en-US" sz="2400" b="1" i="1" kern="0" dirty="0">
                  <a:solidFill>
                    <a:prstClr val="white"/>
                  </a:solidFill>
                </a:rPr>
                <a:t>적대적 생성 신경망 소개</a:t>
              </a:r>
              <a:endParaRPr lang="ko-KR" altLang="en-US" dirty="0">
                <a:solidFill>
                  <a:prstClr val="white"/>
                </a:solidFill>
              </a:endParaRP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487BA28D-33C5-43AF-970E-26999AE17915}"/>
                </a:ext>
              </a:extLst>
            </p:cNvPr>
            <p:cNvGrpSpPr/>
            <p:nvPr/>
          </p:nvGrpSpPr>
          <p:grpSpPr>
            <a:xfrm>
              <a:off x="11434660" y="462783"/>
              <a:ext cx="230946" cy="228482"/>
              <a:chOff x="11242636" y="735673"/>
              <a:chExt cx="230946" cy="228482"/>
            </a:xfrm>
          </p:grpSpPr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B970DAD8-A6E3-48BF-8D1C-673AB141B080}"/>
                  </a:ext>
                </a:extLst>
              </p:cNvPr>
              <p:cNvSpPr/>
              <p:nvPr/>
            </p:nvSpPr>
            <p:spPr>
              <a:xfrm>
                <a:off x="11302773" y="800483"/>
                <a:ext cx="108789" cy="108789"/>
              </a:xfrm>
              <a:prstGeom prst="ellipse">
                <a:avLst/>
              </a:prstGeom>
              <a:solidFill>
                <a:srgbClr val="FFC000"/>
              </a:solidFill>
              <a:ln w="158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사각형: 둥근 위쪽 모서리 16">
                <a:extLst>
                  <a:ext uri="{FF2B5EF4-FFF2-40B4-BE49-F238E27FC236}">
                    <a16:creationId xmlns:a16="http://schemas.microsoft.com/office/drawing/2014/main" id="{91BF2FC8-071D-4609-83EB-B8AB51FD9950}"/>
                  </a:ext>
                </a:extLst>
              </p:cNvPr>
              <p:cNvSpPr/>
              <p:nvPr/>
            </p:nvSpPr>
            <p:spPr>
              <a:xfrm>
                <a:off x="11333147" y="910155"/>
                <a:ext cx="48043" cy="54000"/>
              </a:xfrm>
              <a:prstGeom prst="round2SameRect">
                <a:avLst>
                  <a:gd name="adj1" fmla="val 0"/>
                  <a:gd name="adj2" fmla="val 50000"/>
                </a:avLst>
              </a:prstGeom>
              <a:noFill/>
              <a:ln w="158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E3179C3A-7FB3-4AED-81F6-31C07000E3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59549" y="735673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D9DF4843-1541-4000-A861-6FA3EE6D3519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1459354" y="83820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>
                <a:extLst>
                  <a:ext uri="{FF2B5EF4-FFF2-40B4-BE49-F238E27FC236}">
                    <a16:creationId xmlns:a16="http://schemas.microsoft.com/office/drawing/2014/main" id="{E5214D7D-E792-4EAE-8927-F0C29E79BBD5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1256864" y="83542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876E0D67-EB1F-4DE7-9F1D-FCF86AEECCA2}"/>
                  </a:ext>
                </a:extLst>
              </p:cNvPr>
              <p:cNvCxnSpPr>
                <a:cxnSpLocks/>
              </p:cNvCxnSpPr>
              <p:nvPr/>
            </p:nvCxnSpPr>
            <p:spPr>
              <a:xfrm rot="8100000">
                <a:off x="11282498" y="767378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id="{E60A00B5-8E54-49D9-9864-50BE611E781B}"/>
                  </a:ext>
                </a:extLst>
              </p:cNvPr>
              <p:cNvCxnSpPr>
                <a:cxnSpLocks/>
              </p:cNvCxnSpPr>
              <p:nvPr/>
            </p:nvCxnSpPr>
            <p:spPr>
              <a:xfrm rot="13500000">
                <a:off x="11433473" y="77214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55BA2AA-F16D-4E85-8715-E9F4F9C65EE8}"/>
                </a:ext>
              </a:extLst>
            </p:cNvPr>
            <p:cNvSpPr/>
            <p:nvPr/>
          </p:nvSpPr>
          <p:spPr>
            <a:xfrm>
              <a:off x="309626" y="245385"/>
              <a:ext cx="749300" cy="6477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>
              <a:outerShdw dist="25400" algn="l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b="1" dirty="0">
                  <a:solidFill>
                    <a:srgbClr val="303962"/>
                  </a:solidFill>
                </a:rPr>
                <a:t>0</a:t>
              </a:r>
              <a:endParaRPr lang="ko-KR" altLang="en-US" b="1" dirty="0">
                <a:solidFill>
                  <a:srgbClr val="303962"/>
                </a:solidFill>
              </a:endParaRPr>
            </a:p>
          </p:txBody>
        </p: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700BEA06-447F-4E64-9A24-AC92AF81A4E7}"/>
                </a:ext>
              </a:extLst>
            </p:cNvPr>
            <p:cNvGrpSpPr/>
            <p:nvPr/>
          </p:nvGrpSpPr>
          <p:grpSpPr>
            <a:xfrm>
              <a:off x="10703092" y="493743"/>
              <a:ext cx="267186" cy="165383"/>
              <a:chOff x="10447060" y="740631"/>
              <a:chExt cx="267186" cy="165383"/>
            </a:xfrm>
          </p:grpSpPr>
          <p:sp>
            <p:nvSpPr>
              <p:cNvPr id="25" name="화살표: 갈매기형 수장 24">
                <a:extLst>
                  <a:ext uri="{FF2B5EF4-FFF2-40B4-BE49-F238E27FC236}">
                    <a16:creationId xmlns:a16="http://schemas.microsoft.com/office/drawing/2014/main" id="{585821D6-0BBF-44C8-B0DB-6DBE5320FA21}"/>
                  </a:ext>
                </a:extLst>
              </p:cNvPr>
              <p:cNvSpPr/>
              <p:nvPr/>
            </p:nvSpPr>
            <p:spPr>
              <a:xfrm>
                <a:off x="10597188" y="740631"/>
                <a:ext cx="117058" cy="165383"/>
              </a:xfrm>
              <a:prstGeom prst="chevron">
                <a:avLst>
                  <a:gd name="adj" fmla="val 8072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84B49E7D-3BAD-479B-8256-2BD7BD744D6B}"/>
                  </a:ext>
                </a:extLst>
              </p:cNvPr>
              <p:cNvSpPr/>
              <p:nvPr/>
            </p:nvSpPr>
            <p:spPr>
              <a:xfrm>
                <a:off x="10447060" y="816123"/>
                <a:ext cx="252000" cy="144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31" name="원형: 비어 있음 23">
            <a:extLst>
              <a:ext uri="{FF2B5EF4-FFF2-40B4-BE49-F238E27FC236}">
                <a16:creationId xmlns:a16="http://schemas.microsoft.com/office/drawing/2014/main" id="{21361AAE-CE89-4CE0-B257-CBD5047A72E5}"/>
              </a:ext>
            </a:extLst>
          </p:cNvPr>
          <p:cNvSpPr/>
          <p:nvPr/>
        </p:nvSpPr>
        <p:spPr>
          <a:xfrm>
            <a:off x="8835740" y="1027549"/>
            <a:ext cx="209550" cy="209550"/>
          </a:xfrm>
          <a:prstGeom prst="donut">
            <a:avLst>
              <a:gd name="adj" fmla="val 1476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pic>
        <p:nvPicPr>
          <p:cNvPr id="51" name="Picture 2" descr="Man Artist Emoji - Office Worker Emoji Transparent Background,Artist Emoji  - Free Emoji PNG Images - EmojiSky.com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45" t="5219" r="21222" b="6061"/>
          <a:stretch/>
        </p:blipFill>
        <p:spPr bwMode="auto">
          <a:xfrm>
            <a:off x="1833090" y="2114520"/>
            <a:ext cx="1140942" cy="1082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4" descr="🧐seems sus - Emoji - The Shorty Awards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10" t="21696" r="22137" b="23340"/>
          <a:stretch/>
        </p:blipFill>
        <p:spPr bwMode="auto">
          <a:xfrm>
            <a:off x="1914026" y="5189637"/>
            <a:ext cx="797552" cy="790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사각형: 둥근 모서리 4">
            <a:extLst>
              <a:ext uri="{FF2B5EF4-FFF2-40B4-BE49-F238E27FC236}">
                <a16:creationId xmlns:a16="http://schemas.microsoft.com/office/drawing/2014/main" id="{09CE5959-0D78-46D2-9860-E5C7A4D34A72}"/>
              </a:ext>
            </a:extLst>
          </p:cNvPr>
          <p:cNvSpPr/>
          <p:nvPr/>
        </p:nvSpPr>
        <p:spPr>
          <a:xfrm>
            <a:off x="1480744" y="1517760"/>
            <a:ext cx="1677853" cy="485800"/>
          </a:xfrm>
          <a:prstGeom prst="roundRect">
            <a:avLst>
              <a:gd name="adj" fmla="val 50000"/>
            </a:avLst>
          </a:prstGeom>
          <a:solidFill>
            <a:srgbClr val="303962"/>
          </a:solidFill>
          <a:ln w="19050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err="1">
                <a:solidFill>
                  <a:prstClr val="white"/>
                </a:solidFill>
              </a:rPr>
              <a:t>생성자</a:t>
            </a:r>
            <a:r>
              <a:rPr lang="ko-KR" altLang="en-US" sz="1400" b="1" dirty="0">
                <a:solidFill>
                  <a:prstClr val="white"/>
                </a:solidFill>
              </a:rPr>
              <a:t> 네트워크</a:t>
            </a:r>
            <a:endParaRPr lang="en-US" altLang="ko-KR" sz="1400" b="1" dirty="0">
              <a:solidFill>
                <a:prstClr val="white"/>
              </a:solidFill>
            </a:endParaRPr>
          </a:p>
          <a:p>
            <a:pPr algn="ctr"/>
            <a:r>
              <a:rPr lang="en-US" altLang="ko-KR" sz="700" b="1" dirty="0">
                <a:solidFill>
                  <a:prstClr val="white"/>
                </a:solidFill>
              </a:rPr>
              <a:t>Generator network</a:t>
            </a:r>
            <a:endParaRPr lang="ko-KR" altLang="en-US" sz="1400" b="1" dirty="0">
              <a:solidFill>
                <a:prstClr val="white"/>
              </a:solidFill>
            </a:endParaRPr>
          </a:p>
        </p:txBody>
      </p:sp>
      <p:sp>
        <p:nvSpPr>
          <p:cNvPr id="54" name="사각형: 둥근 모서리 5">
            <a:extLst>
              <a:ext uri="{FF2B5EF4-FFF2-40B4-BE49-F238E27FC236}">
                <a16:creationId xmlns:a16="http://schemas.microsoft.com/office/drawing/2014/main" id="{E0EB1664-FDFE-4923-9888-CB17C72720CE}"/>
              </a:ext>
            </a:extLst>
          </p:cNvPr>
          <p:cNvSpPr/>
          <p:nvPr/>
        </p:nvSpPr>
        <p:spPr>
          <a:xfrm>
            <a:off x="1480744" y="4407178"/>
            <a:ext cx="1663519" cy="565532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chemeClr val="accent4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err="1">
                <a:solidFill>
                  <a:prstClr val="white"/>
                </a:solidFill>
              </a:rPr>
              <a:t>판별자</a:t>
            </a:r>
            <a:r>
              <a:rPr lang="ko-KR" altLang="en-US" sz="1400" b="1" dirty="0">
                <a:solidFill>
                  <a:prstClr val="white"/>
                </a:solidFill>
              </a:rPr>
              <a:t> 네트워크</a:t>
            </a:r>
            <a:endParaRPr lang="en-US" altLang="ko-KR" sz="1400" b="1" dirty="0">
              <a:solidFill>
                <a:prstClr val="white"/>
              </a:solidFill>
            </a:endParaRPr>
          </a:p>
          <a:p>
            <a:pPr algn="ctr"/>
            <a:r>
              <a:rPr lang="en-US" altLang="ko-KR" sz="700" b="1" dirty="0">
                <a:solidFill>
                  <a:prstClr val="white"/>
                </a:solidFill>
              </a:rPr>
              <a:t>Discriminator network / </a:t>
            </a:r>
          </a:p>
          <a:p>
            <a:pPr algn="ctr"/>
            <a:r>
              <a:rPr lang="ko-KR" altLang="en-US" sz="700" b="1" dirty="0">
                <a:solidFill>
                  <a:prstClr val="white"/>
                </a:solidFill>
              </a:rPr>
              <a:t>상대 네트워크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F5F44D20-4E22-4A9F-8F13-656F003464FE}"/>
              </a:ext>
            </a:extLst>
          </p:cNvPr>
          <p:cNvSpPr txBox="1"/>
          <p:nvPr/>
        </p:nvSpPr>
        <p:spPr>
          <a:xfrm>
            <a:off x="5161385" y="2774127"/>
            <a:ext cx="1809434" cy="819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50" b="1" dirty="0" err="1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판별자를</a:t>
            </a:r>
            <a:r>
              <a:rPr lang="ko-KR" altLang="en-US" sz="1050" b="1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 속이도록 훈련</a:t>
            </a:r>
            <a:r>
              <a:rPr lang="en-US" altLang="ko-KR" sz="1050" b="1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50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훈련 반복 </a:t>
            </a:r>
            <a:r>
              <a:rPr lang="en-US" altLang="ko-KR" sz="1050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-&gt; </a:t>
            </a:r>
            <a:r>
              <a:rPr lang="ko-KR" altLang="en-US" sz="1050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점점 더 </a:t>
            </a:r>
            <a:endParaRPr lang="en-US" altLang="ko-KR" sz="1050" dirty="0">
              <a:solidFill>
                <a:prstClr val="black">
                  <a:lumMod val="75000"/>
                  <a:lumOff val="25000"/>
                </a:prstClr>
              </a:solidFill>
              <a:cs typeface="Aharoni" panose="02010803020104030203" pitchFamily="2" charset="-79"/>
            </a:endParaRPr>
          </a:p>
          <a:p>
            <a:pPr>
              <a:lnSpc>
                <a:spcPct val="150000"/>
              </a:lnSpc>
            </a:pPr>
            <a:r>
              <a:rPr lang="ko-KR" altLang="en-US" sz="1050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실제와 같은 이미지 생성</a:t>
            </a:r>
            <a:r>
              <a:rPr lang="en-US" altLang="ko-KR" sz="1050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…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F5F44D20-4E22-4A9F-8F13-656F003464FE}"/>
              </a:ext>
            </a:extLst>
          </p:cNvPr>
          <p:cNvSpPr txBox="1"/>
          <p:nvPr/>
        </p:nvSpPr>
        <p:spPr>
          <a:xfrm>
            <a:off x="3158597" y="1593717"/>
            <a:ext cx="5533181" cy="3347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50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: </a:t>
            </a:r>
            <a:r>
              <a:rPr lang="ko-KR" altLang="en-US" sz="1050" b="1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랜덤 벡터</a:t>
            </a:r>
            <a:r>
              <a:rPr lang="en-US" altLang="ko-KR" sz="1050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(</a:t>
            </a:r>
            <a:r>
              <a:rPr lang="ko-KR" altLang="en-US" sz="1050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잠재 공간의 </a:t>
            </a:r>
            <a:r>
              <a:rPr lang="ko-KR" altLang="en-US" sz="1050" dirty="0" err="1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무작위한</a:t>
            </a:r>
            <a:r>
              <a:rPr lang="ko-KR" altLang="en-US" sz="1050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 포인트</a:t>
            </a:r>
            <a:r>
              <a:rPr lang="en-US" altLang="ko-KR" sz="1050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)</a:t>
            </a:r>
            <a:r>
              <a:rPr lang="ko-KR" altLang="en-US" sz="1050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를 </a:t>
            </a:r>
            <a:r>
              <a:rPr lang="ko-KR" altLang="en-US" sz="1050" b="1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입력</a:t>
            </a:r>
            <a:r>
              <a:rPr lang="ko-KR" altLang="en-US" sz="1050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으로 받아 이를 </a:t>
            </a:r>
            <a:r>
              <a:rPr lang="ko-KR" altLang="en-US" sz="1050" b="1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합성된 이미지로 </a:t>
            </a:r>
            <a:r>
              <a:rPr lang="ko-KR" altLang="en-US" sz="1050" b="1" dirty="0" err="1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디코딩</a:t>
            </a:r>
            <a:endParaRPr lang="en-US" altLang="ko-KR" sz="1050" b="1" dirty="0">
              <a:solidFill>
                <a:prstClr val="black">
                  <a:lumMod val="75000"/>
                  <a:lumOff val="25000"/>
                </a:prstClr>
              </a:solidFill>
              <a:cs typeface="Aharoni" panose="02010803020104030203" pitchFamily="2" charset="-79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F5F44D20-4E22-4A9F-8F13-656F003464FE}"/>
              </a:ext>
            </a:extLst>
          </p:cNvPr>
          <p:cNvSpPr txBox="1"/>
          <p:nvPr/>
        </p:nvSpPr>
        <p:spPr>
          <a:xfrm>
            <a:off x="3158597" y="4522590"/>
            <a:ext cx="6849470" cy="3347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50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: </a:t>
            </a:r>
            <a:r>
              <a:rPr lang="ko-KR" altLang="en-US" sz="1050" b="1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이미지</a:t>
            </a:r>
            <a:r>
              <a:rPr lang="en-US" altLang="ko-KR" sz="1050" b="1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(</a:t>
            </a:r>
            <a:r>
              <a:rPr lang="ko-KR" altLang="en-US" sz="1050" b="1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실제 </a:t>
            </a:r>
            <a:r>
              <a:rPr lang="en-US" altLang="ko-KR" sz="1050" b="1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/ </a:t>
            </a:r>
            <a:r>
              <a:rPr lang="ko-KR" altLang="en-US" sz="1050" b="1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합성</a:t>
            </a:r>
            <a:r>
              <a:rPr lang="en-US" altLang="ko-KR" sz="1050" b="1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)</a:t>
            </a:r>
            <a:r>
              <a:rPr lang="ko-KR" altLang="en-US" sz="1050" b="1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를 입력</a:t>
            </a:r>
            <a:r>
              <a:rPr lang="ko-KR" altLang="en-US" sz="1050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으로 받아 </a:t>
            </a:r>
            <a:r>
              <a:rPr lang="ko-KR" altLang="en-US" sz="1050" b="1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훈련 세트에서 온 이미지</a:t>
            </a:r>
            <a:r>
              <a:rPr lang="ko-KR" altLang="en-US" sz="1050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인지</a:t>
            </a:r>
            <a:r>
              <a:rPr lang="en-US" altLang="ko-KR" sz="1050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, </a:t>
            </a:r>
            <a:r>
              <a:rPr lang="ko-KR" altLang="en-US" sz="1050" b="1" dirty="0" err="1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생성자</a:t>
            </a:r>
            <a:r>
              <a:rPr lang="ko-KR" altLang="en-US" sz="1050" b="1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 네트워크가 만든 이미지</a:t>
            </a:r>
            <a:r>
              <a:rPr lang="ko-KR" altLang="en-US" sz="1050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인지 </a:t>
            </a:r>
            <a:r>
              <a:rPr lang="ko-KR" altLang="en-US" sz="1050" b="1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판별</a:t>
            </a:r>
            <a:r>
              <a:rPr lang="en-US" altLang="ko-KR" sz="1050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.</a:t>
            </a:r>
            <a:endParaRPr lang="en-US" altLang="ko-KR" sz="1050" b="1" dirty="0">
              <a:solidFill>
                <a:prstClr val="black">
                  <a:lumMod val="75000"/>
                  <a:lumOff val="25000"/>
                </a:prstClr>
              </a:solidFill>
              <a:cs typeface="Aharoni" panose="02010803020104030203" pitchFamily="2" charset="-79"/>
            </a:endParaRPr>
          </a:p>
        </p:txBody>
      </p:sp>
      <p:sp>
        <p:nvSpPr>
          <p:cNvPr id="30" name="아래쪽 화살표 29"/>
          <p:cNvSpPr/>
          <p:nvPr/>
        </p:nvSpPr>
        <p:spPr>
          <a:xfrm>
            <a:off x="4689446" y="2218260"/>
            <a:ext cx="471939" cy="2013357"/>
          </a:xfrm>
          <a:prstGeom prst="downArrow">
            <a:avLst>
              <a:gd name="adj1" fmla="val 35779"/>
              <a:gd name="adj2" fmla="val 87329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위쪽 화살표 31"/>
          <p:cNvSpPr/>
          <p:nvPr/>
        </p:nvSpPr>
        <p:spPr>
          <a:xfrm>
            <a:off x="7864385" y="2217300"/>
            <a:ext cx="480328" cy="2016414"/>
          </a:xfrm>
          <a:prstGeom prst="upArrow">
            <a:avLst>
              <a:gd name="adj1" fmla="val 36028"/>
              <a:gd name="adj2" fmla="val 81437"/>
            </a:avLst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사각형: 둥근 모서리 4">
            <a:extLst>
              <a:ext uri="{FF2B5EF4-FFF2-40B4-BE49-F238E27FC236}">
                <a16:creationId xmlns:a16="http://schemas.microsoft.com/office/drawing/2014/main" id="{09CE5959-0D78-46D2-9860-E5C7A4D34A72}"/>
              </a:ext>
            </a:extLst>
          </p:cNvPr>
          <p:cNvSpPr/>
          <p:nvPr/>
        </p:nvSpPr>
        <p:spPr>
          <a:xfrm>
            <a:off x="5071686" y="2633942"/>
            <a:ext cx="1852123" cy="1096775"/>
          </a:xfrm>
          <a:prstGeom prst="roundRect">
            <a:avLst>
              <a:gd name="adj" fmla="val 41366"/>
            </a:avLst>
          </a:prstGeom>
          <a:noFill/>
          <a:ln w="28575">
            <a:solidFill>
              <a:srgbClr val="30396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prstClr val="white"/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F5F44D20-4E22-4A9F-8F13-656F003464FE}"/>
              </a:ext>
            </a:extLst>
          </p:cNvPr>
          <p:cNvSpPr txBox="1"/>
          <p:nvPr/>
        </p:nvSpPr>
        <p:spPr>
          <a:xfrm>
            <a:off x="8388791" y="2809208"/>
            <a:ext cx="1809434" cy="819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50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생성된 이미지가 </a:t>
            </a:r>
            <a:r>
              <a:rPr lang="ko-KR" altLang="en-US" sz="1050" b="1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실제인지</a:t>
            </a:r>
            <a:endParaRPr lang="en-US" altLang="ko-KR" sz="1050" b="1" dirty="0">
              <a:solidFill>
                <a:prstClr val="black">
                  <a:lumMod val="75000"/>
                  <a:lumOff val="25000"/>
                </a:prstClr>
              </a:solidFill>
              <a:cs typeface="Aharoni" panose="02010803020104030203" pitchFamily="2" charset="-79"/>
            </a:endParaRPr>
          </a:p>
          <a:p>
            <a:pPr>
              <a:lnSpc>
                <a:spcPct val="150000"/>
              </a:lnSpc>
            </a:pPr>
            <a:r>
              <a:rPr lang="ko-KR" altLang="en-US" sz="1050" b="1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판별하는 기준을 설정</a:t>
            </a:r>
            <a:r>
              <a:rPr lang="ko-KR" altLang="en-US" sz="1050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하며</a:t>
            </a:r>
            <a:endParaRPr lang="en-US" altLang="ko-KR" sz="1050" dirty="0">
              <a:solidFill>
                <a:prstClr val="black">
                  <a:lumMod val="75000"/>
                  <a:lumOff val="25000"/>
                </a:prstClr>
              </a:solidFill>
              <a:cs typeface="Aharoni" panose="02010803020104030203" pitchFamily="2" charset="-79"/>
            </a:endParaRPr>
          </a:p>
          <a:p>
            <a:pPr>
              <a:lnSpc>
                <a:spcPct val="150000"/>
              </a:lnSpc>
            </a:pPr>
            <a:r>
              <a:rPr lang="ko-KR" altLang="en-US" sz="1050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생성자의 능력 향상에 적응</a:t>
            </a:r>
            <a:endParaRPr lang="en-US" altLang="ko-KR" sz="1050" dirty="0">
              <a:solidFill>
                <a:prstClr val="black">
                  <a:lumMod val="75000"/>
                  <a:lumOff val="25000"/>
                </a:prstClr>
              </a:solidFill>
              <a:cs typeface="Aharoni" panose="02010803020104030203" pitchFamily="2" charset="-79"/>
            </a:endParaRPr>
          </a:p>
        </p:txBody>
      </p:sp>
      <p:sp>
        <p:nvSpPr>
          <p:cNvPr id="73" name="사각형: 둥근 모서리 4">
            <a:extLst>
              <a:ext uri="{FF2B5EF4-FFF2-40B4-BE49-F238E27FC236}">
                <a16:creationId xmlns:a16="http://schemas.microsoft.com/office/drawing/2014/main" id="{09CE5959-0D78-46D2-9860-E5C7A4D34A72}"/>
              </a:ext>
            </a:extLst>
          </p:cNvPr>
          <p:cNvSpPr/>
          <p:nvPr/>
        </p:nvSpPr>
        <p:spPr>
          <a:xfrm>
            <a:off x="8312217" y="2633942"/>
            <a:ext cx="1852123" cy="1096775"/>
          </a:xfrm>
          <a:prstGeom prst="roundRect">
            <a:avLst>
              <a:gd name="adj" fmla="val 41366"/>
            </a:avLst>
          </a:prstGeom>
          <a:noFill/>
          <a:ln w="28575">
            <a:solidFill>
              <a:srgbClr val="FFD96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0905723"/>
      </p:ext>
    </p:extLst>
  </p:cSld>
  <p:clrMapOvr>
    <a:masterClrMapping/>
  </p:clrMapOvr>
  <p:transition/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09626" y="245385"/>
            <a:ext cx="11572748" cy="6359441"/>
            <a:chOff x="309626" y="245385"/>
            <a:chExt cx="11572748" cy="6359441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1DE2A7CB-9018-4640-AB43-BCC19C805324}"/>
                </a:ext>
              </a:extLst>
            </p:cNvPr>
            <p:cNvSpPr/>
            <p:nvPr/>
          </p:nvSpPr>
          <p:spPr>
            <a:xfrm>
              <a:off x="309626" y="253174"/>
              <a:ext cx="11572748" cy="63516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431800" dist="25400" dir="5400000" algn="t" rotWithShape="0">
                <a:prstClr val="black">
                  <a:alpha val="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41FADB85-E686-462D-A485-3251109C5436}"/>
                </a:ext>
              </a:extLst>
            </p:cNvPr>
            <p:cNvSpPr/>
            <p:nvPr/>
          </p:nvSpPr>
          <p:spPr>
            <a:xfrm>
              <a:off x="11217893" y="253174"/>
              <a:ext cx="664481" cy="647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431800" dist="25400" dir="5400000" algn="t" rotWithShape="0">
                <a:prstClr val="black">
                  <a:alpha val="1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A6EE2FFB-3CA7-453A-9016-7D5286183A63}"/>
                </a:ext>
              </a:extLst>
            </p:cNvPr>
            <p:cNvSpPr/>
            <p:nvPr/>
          </p:nvSpPr>
          <p:spPr>
            <a:xfrm>
              <a:off x="1058925" y="245385"/>
              <a:ext cx="10157083" cy="647700"/>
            </a:xfrm>
            <a:prstGeom prst="rect">
              <a:avLst/>
            </a:prstGeom>
            <a:solidFill>
              <a:srgbClr val="30396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 latinLnBrk="0">
                <a:defRPr/>
              </a:pPr>
              <a:r>
                <a:rPr lang="ko-KR" altLang="en-US" sz="2400" b="1" i="1" kern="0" dirty="0">
                  <a:solidFill>
                    <a:prstClr val="white"/>
                  </a:solidFill>
                </a:rPr>
                <a:t>적대적 생성 신경망 소개</a:t>
              </a:r>
              <a:endParaRPr lang="ko-KR" altLang="en-US" dirty="0">
                <a:solidFill>
                  <a:prstClr val="white"/>
                </a:solidFill>
              </a:endParaRP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487BA28D-33C5-43AF-970E-26999AE17915}"/>
                </a:ext>
              </a:extLst>
            </p:cNvPr>
            <p:cNvGrpSpPr/>
            <p:nvPr/>
          </p:nvGrpSpPr>
          <p:grpSpPr>
            <a:xfrm>
              <a:off x="11434660" y="462783"/>
              <a:ext cx="230946" cy="228482"/>
              <a:chOff x="11242636" y="735673"/>
              <a:chExt cx="230946" cy="228482"/>
            </a:xfrm>
          </p:grpSpPr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B970DAD8-A6E3-48BF-8D1C-673AB141B080}"/>
                  </a:ext>
                </a:extLst>
              </p:cNvPr>
              <p:cNvSpPr/>
              <p:nvPr/>
            </p:nvSpPr>
            <p:spPr>
              <a:xfrm>
                <a:off x="11302773" y="800483"/>
                <a:ext cx="108789" cy="108789"/>
              </a:xfrm>
              <a:prstGeom prst="ellipse">
                <a:avLst/>
              </a:prstGeom>
              <a:solidFill>
                <a:srgbClr val="FFC000"/>
              </a:solidFill>
              <a:ln w="158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사각형: 둥근 위쪽 모서리 16">
                <a:extLst>
                  <a:ext uri="{FF2B5EF4-FFF2-40B4-BE49-F238E27FC236}">
                    <a16:creationId xmlns:a16="http://schemas.microsoft.com/office/drawing/2014/main" id="{91BF2FC8-071D-4609-83EB-B8AB51FD9950}"/>
                  </a:ext>
                </a:extLst>
              </p:cNvPr>
              <p:cNvSpPr/>
              <p:nvPr/>
            </p:nvSpPr>
            <p:spPr>
              <a:xfrm>
                <a:off x="11333147" y="910155"/>
                <a:ext cx="48043" cy="54000"/>
              </a:xfrm>
              <a:prstGeom prst="round2SameRect">
                <a:avLst>
                  <a:gd name="adj1" fmla="val 0"/>
                  <a:gd name="adj2" fmla="val 50000"/>
                </a:avLst>
              </a:prstGeom>
              <a:noFill/>
              <a:ln w="158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E3179C3A-7FB3-4AED-81F6-31C07000E3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59549" y="735673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D9DF4843-1541-4000-A861-6FA3EE6D3519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1459354" y="83820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>
                <a:extLst>
                  <a:ext uri="{FF2B5EF4-FFF2-40B4-BE49-F238E27FC236}">
                    <a16:creationId xmlns:a16="http://schemas.microsoft.com/office/drawing/2014/main" id="{E5214D7D-E792-4EAE-8927-F0C29E79BBD5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1256864" y="83542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876E0D67-EB1F-4DE7-9F1D-FCF86AEECCA2}"/>
                  </a:ext>
                </a:extLst>
              </p:cNvPr>
              <p:cNvCxnSpPr>
                <a:cxnSpLocks/>
              </p:cNvCxnSpPr>
              <p:nvPr/>
            </p:nvCxnSpPr>
            <p:spPr>
              <a:xfrm rot="8100000">
                <a:off x="11282498" y="767378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id="{E60A00B5-8E54-49D9-9864-50BE611E781B}"/>
                  </a:ext>
                </a:extLst>
              </p:cNvPr>
              <p:cNvCxnSpPr>
                <a:cxnSpLocks/>
              </p:cNvCxnSpPr>
              <p:nvPr/>
            </p:nvCxnSpPr>
            <p:spPr>
              <a:xfrm rot="13500000">
                <a:off x="11433473" y="77214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55BA2AA-F16D-4E85-8715-E9F4F9C65EE8}"/>
                </a:ext>
              </a:extLst>
            </p:cNvPr>
            <p:cNvSpPr/>
            <p:nvPr/>
          </p:nvSpPr>
          <p:spPr>
            <a:xfrm>
              <a:off x="309626" y="245385"/>
              <a:ext cx="749300" cy="6477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>
              <a:outerShdw dist="25400" algn="l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b="1" dirty="0">
                  <a:solidFill>
                    <a:srgbClr val="303962"/>
                  </a:solidFill>
                </a:rPr>
                <a:t>0</a:t>
              </a:r>
              <a:endParaRPr lang="ko-KR" altLang="en-US" b="1" dirty="0">
                <a:solidFill>
                  <a:srgbClr val="303962"/>
                </a:solidFill>
              </a:endParaRPr>
            </a:p>
          </p:txBody>
        </p: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700BEA06-447F-4E64-9A24-AC92AF81A4E7}"/>
                </a:ext>
              </a:extLst>
            </p:cNvPr>
            <p:cNvGrpSpPr/>
            <p:nvPr/>
          </p:nvGrpSpPr>
          <p:grpSpPr>
            <a:xfrm>
              <a:off x="10703092" y="493743"/>
              <a:ext cx="267186" cy="165383"/>
              <a:chOff x="10447060" y="740631"/>
              <a:chExt cx="267186" cy="165383"/>
            </a:xfrm>
          </p:grpSpPr>
          <p:sp>
            <p:nvSpPr>
              <p:cNvPr id="25" name="화살표: 갈매기형 수장 24">
                <a:extLst>
                  <a:ext uri="{FF2B5EF4-FFF2-40B4-BE49-F238E27FC236}">
                    <a16:creationId xmlns:a16="http://schemas.microsoft.com/office/drawing/2014/main" id="{585821D6-0BBF-44C8-B0DB-6DBE5320FA21}"/>
                  </a:ext>
                </a:extLst>
              </p:cNvPr>
              <p:cNvSpPr/>
              <p:nvPr/>
            </p:nvSpPr>
            <p:spPr>
              <a:xfrm>
                <a:off x="10597188" y="740631"/>
                <a:ext cx="117058" cy="165383"/>
              </a:xfrm>
              <a:prstGeom prst="chevron">
                <a:avLst>
                  <a:gd name="adj" fmla="val 8072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84B49E7D-3BAD-479B-8256-2BD7BD744D6B}"/>
                  </a:ext>
                </a:extLst>
              </p:cNvPr>
              <p:cNvSpPr/>
              <p:nvPr/>
            </p:nvSpPr>
            <p:spPr>
              <a:xfrm>
                <a:off x="10447060" y="816123"/>
                <a:ext cx="252000" cy="144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31" name="원형: 비어 있음 23">
            <a:extLst>
              <a:ext uri="{FF2B5EF4-FFF2-40B4-BE49-F238E27FC236}">
                <a16:creationId xmlns:a16="http://schemas.microsoft.com/office/drawing/2014/main" id="{21361AAE-CE89-4CE0-B257-CBD5047A72E5}"/>
              </a:ext>
            </a:extLst>
          </p:cNvPr>
          <p:cNvSpPr/>
          <p:nvPr/>
        </p:nvSpPr>
        <p:spPr>
          <a:xfrm>
            <a:off x="8835740" y="1027549"/>
            <a:ext cx="209550" cy="209550"/>
          </a:xfrm>
          <a:prstGeom prst="donut">
            <a:avLst>
              <a:gd name="adj" fmla="val 1476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pic>
        <p:nvPicPr>
          <p:cNvPr id="2050" name="Picture 2" descr="https://miketyka.com/projects/faces/768/hamidmansoor123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2487" y="3670042"/>
            <a:ext cx="2473119" cy="2473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t="14047"/>
          <a:stretch/>
        </p:blipFill>
        <p:spPr>
          <a:xfrm>
            <a:off x="1540999" y="1159972"/>
            <a:ext cx="6966506" cy="2947183"/>
          </a:xfrm>
          <a:prstGeom prst="rect">
            <a:avLst/>
          </a:prstGeom>
        </p:spPr>
      </p:pic>
      <p:pic>
        <p:nvPicPr>
          <p:cNvPr id="28" name="Picture 2" descr="Man Artist Emoji - Office Worker Emoji Transparent Background,Artist Emoji  - Free Emoji PNG Images - EmojiSky.com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45" t="5219" r="21222" b="6061"/>
          <a:stretch/>
        </p:blipFill>
        <p:spPr bwMode="auto">
          <a:xfrm>
            <a:off x="3552652" y="2071838"/>
            <a:ext cx="411037" cy="389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4" descr="🧐seems sus - Emoji - The Shorty Awards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10" t="21696" r="22137" b="23340"/>
          <a:stretch/>
        </p:blipFill>
        <p:spPr bwMode="auto">
          <a:xfrm>
            <a:off x="3674740" y="3339904"/>
            <a:ext cx="356061" cy="352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D7A4DD1C-4839-45EA-9AAB-1A57C4104FAF}"/>
              </a:ext>
            </a:extLst>
          </p:cNvPr>
          <p:cNvSpPr txBox="1"/>
          <p:nvPr/>
        </p:nvSpPr>
        <p:spPr>
          <a:xfrm>
            <a:off x="9171700" y="6143161"/>
            <a:ext cx="25441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800" dirty="0">
                <a:solidFill>
                  <a:schemeClr val="bg2">
                    <a:lumMod val="50000"/>
                  </a:schemeClr>
                </a:solidFill>
                <a:cs typeface="Aharoni" panose="02010803020104030203" pitchFamily="2" charset="-79"/>
              </a:rPr>
              <a:t>얼굴 </a:t>
            </a:r>
            <a:r>
              <a:rPr lang="ko-KR" altLang="en-US" sz="800" dirty="0" err="1">
                <a:solidFill>
                  <a:schemeClr val="bg2">
                    <a:lumMod val="50000"/>
                  </a:schemeClr>
                </a:solidFill>
                <a:cs typeface="Aharoni" panose="02010803020104030203" pitchFamily="2" charset="-79"/>
              </a:rPr>
              <a:t>데이터셋에서</a:t>
            </a:r>
            <a:r>
              <a:rPr lang="ko-KR" altLang="en-US" sz="800" dirty="0">
                <a:solidFill>
                  <a:schemeClr val="bg2">
                    <a:lumMod val="50000"/>
                  </a:schemeClr>
                </a:solidFill>
                <a:cs typeface="Aharoni" panose="02010803020104030203" pitchFamily="2" charset="-79"/>
              </a:rPr>
              <a:t> 훈련한 다단계 </a:t>
            </a:r>
            <a:r>
              <a:rPr lang="en-US" altLang="ko-KR" sz="800" dirty="0">
                <a:solidFill>
                  <a:schemeClr val="bg2">
                    <a:lumMod val="50000"/>
                  </a:schemeClr>
                </a:solidFill>
                <a:cs typeface="Aharoni" panose="02010803020104030203" pitchFamily="2" charset="-79"/>
              </a:rPr>
              <a:t>GAN</a:t>
            </a:r>
            <a:r>
              <a:rPr lang="ko-KR" altLang="en-US" sz="800" dirty="0">
                <a:solidFill>
                  <a:schemeClr val="bg2">
                    <a:lumMod val="50000"/>
                  </a:schemeClr>
                </a:solidFill>
                <a:cs typeface="Aharoni" panose="02010803020104030203" pitchFamily="2" charset="-79"/>
              </a:rPr>
              <a:t>을 사용하여 실제로 생성한 이미지</a:t>
            </a:r>
            <a:endParaRPr lang="en-US" altLang="ko-KR" sz="800" dirty="0">
              <a:solidFill>
                <a:schemeClr val="bg2">
                  <a:lumMod val="50000"/>
                </a:schemeClr>
              </a:solidFill>
              <a:cs typeface="Aharoni" panose="02010803020104030203" pitchFamily="2" charset="-79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2695" y="4663492"/>
            <a:ext cx="510260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GAN</a:t>
            </a:r>
            <a:r>
              <a:rPr lang="ko-KR" altLang="en-US" sz="1200" dirty="0"/>
              <a:t>은 최적화의 </a:t>
            </a:r>
            <a:r>
              <a:rPr lang="ko-KR" altLang="en-US" sz="1200" b="1" dirty="0"/>
              <a:t>최솟값이 고정되지 않은 시스템</a:t>
            </a:r>
            <a:r>
              <a:rPr lang="en-US" altLang="ko-KR" sz="1200" b="1" dirty="0"/>
              <a:t>.</a:t>
            </a:r>
          </a:p>
          <a:p>
            <a:r>
              <a:rPr lang="ko-KR" altLang="en-US" sz="1200" dirty="0"/>
              <a:t>보통의 경사 </a:t>
            </a:r>
            <a:r>
              <a:rPr lang="ko-KR" altLang="en-US" sz="1200" dirty="0" err="1"/>
              <a:t>하강법은</a:t>
            </a:r>
            <a:r>
              <a:rPr lang="ko-KR" altLang="en-US" sz="1200" dirty="0"/>
              <a:t> 고정된 손실 공간에서 언덕을 내려오는 방법이지만 </a:t>
            </a:r>
            <a:r>
              <a:rPr lang="en-US" altLang="ko-KR" sz="1200" dirty="0"/>
              <a:t>GAN</a:t>
            </a:r>
            <a:r>
              <a:rPr lang="ko-KR" altLang="en-US" sz="1200" dirty="0"/>
              <a:t>은 언덕을 내려오는 </a:t>
            </a:r>
            <a:r>
              <a:rPr lang="ko-KR" altLang="en-US" sz="1200" b="1" dirty="0"/>
              <a:t>매 단계가 조금씩 전체 공간을 바꾼다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  <a:p>
            <a:r>
              <a:rPr lang="ko-KR" altLang="en-US" sz="1200" dirty="0"/>
              <a:t>최적화 과정이 최솟값을 찾는 것이 아닌 </a:t>
            </a:r>
            <a:r>
              <a:rPr lang="ko-KR" altLang="en-US" sz="1200" b="1" dirty="0"/>
              <a:t>두 힘 간의 </a:t>
            </a:r>
            <a:r>
              <a:rPr lang="ko-KR" altLang="en-US" sz="1200" b="1" dirty="0" err="1"/>
              <a:t>평형점을</a:t>
            </a:r>
            <a:r>
              <a:rPr lang="ko-KR" altLang="en-US" sz="1200" b="1" dirty="0"/>
              <a:t> 찾는 </a:t>
            </a:r>
            <a:r>
              <a:rPr lang="ko-KR" altLang="en-US" sz="1200" b="1" dirty="0" err="1"/>
              <a:t>다이나믹</a:t>
            </a:r>
            <a:r>
              <a:rPr lang="ko-KR" altLang="en-US" sz="1200" b="1" dirty="0"/>
              <a:t> 시스템</a:t>
            </a:r>
            <a:r>
              <a:rPr lang="en-US" altLang="ko-KR" sz="1200" b="1" dirty="0"/>
              <a:t>!</a:t>
            </a:r>
          </a:p>
          <a:p>
            <a:r>
              <a:rPr lang="en-US" altLang="ko-KR" sz="1200" dirty="0"/>
              <a:t>=&gt; </a:t>
            </a:r>
            <a:r>
              <a:rPr lang="ko-KR" altLang="en-US" sz="1200" dirty="0"/>
              <a:t>훈련하기 어렵다</a:t>
            </a:r>
            <a:r>
              <a:rPr lang="en-US" altLang="ko-KR" sz="1200" dirty="0"/>
              <a:t>… </a:t>
            </a:r>
            <a:r>
              <a:rPr lang="ko-KR" altLang="en-US" sz="1200" dirty="0"/>
              <a:t>모델 구조와 훈련 </a:t>
            </a:r>
            <a:r>
              <a:rPr lang="ko-KR" altLang="en-US" sz="1200" dirty="0" err="1"/>
              <a:t>파라미터</a:t>
            </a:r>
            <a:r>
              <a:rPr lang="ko-KR" altLang="en-US" sz="1200" dirty="0"/>
              <a:t> 주의 깊게 많이 조정</a:t>
            </a:r>
          </a:p>
        </p:txBody>
      </p:sp>
      <p:pic>
        <p:nvPicPr>
          <p:cNvPr id="3074" name="Picture 2" descr="Stabilizing GANs with Predicti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8703" y="5066545"/>
            <a:ext cx="2246522" cy="1433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모서리가 둥근 직사각형 3"/>
          <p:cNvSpPr/>
          <p:nvPr/>
        </p:nvSpPr>
        <p:spPr>
          <a:xfrm>
            <a:off x="449291" y="4513717"/>
            <a:ext cx="5176008" cy="1684547"/>
          </a:xfrm>
          <a:prstGeom prst="roundRect">
            <a:avLst/>
          </a:prstGeom>
          <a:noFill/>
          <a:ln w="28575"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덧셈 기호 6"/>
          <p:cNvSpPr/>
          <p:nvPr/>
        </p:nvSpPr>
        <p:spPr>
          <a:xfrm>
            <a:off x="351274" y="4303968"/>
            <a:ext cx="414775" cy="419494"/>
          </a:xfrm>
          <a:prstGeom prst="mathPlus">
            <a:avLst/>
          </a:prstGeom>
          <a:ln>
            <a:solidFill>
              <a:srgbClr val="3039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0299080"/>
      </p:ext>
    </p:extLst>
  </p:cSld>
  <p:clrMapOvr>
    <a:masterClrMapping/>
  </p:clrMapOvr>
  <p:transition/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09626" y="245385"/>
            <a:ext cx="11572748" cy="6359441"/>
            <a:chOff x="309626" y="245385"/>
            <a:chExt cx="11572748" cy="6359441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1DE2A7CB-9018-4640-AB43-BCC19C805324}"/>
                </a:ext>
              </a:extLst>
            </p:cNvPr>
            <p:cNvSpPr/>
            <p:nvPr/>
          </p:nvSpPr>
          <p:spPr>
            <a:xfrm>
              <a:off x="309626" y="253174"/>
              <a:ext cx="11572748" cy="63516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431800" dist="25400" dir="5400000" algn="t" rotWithShape="0">
                <a:prstClr val="black">
                  <a:alpha val="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41FADB85-E686-462D-A485-3251109C5436}"/>
                </a:ext>
              </a:extLst>
            </p:cNvPr>
            <p:cNvSpPr/>
            <p:nvPr/>
          </p:nvSpPr>
          <p:spPr>
            <a:xfrm>
              <a:off x="11217893" y="253174"/>
              <a:ext cx="664481" cy="647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431800" dist="25400" dir="5400000" algn="t" rotWithShape="0">
                <a:prstClr val="black">
                  <a:alpha val="1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A6EE2FFB-3CA7-453A-9016-7D5286183A63}"/>
                </a:ext>
              </a:extLst>
            </p:cNvPr>
            <p:cNvSpPr/>
            <p:nvPr/>
          </p:nvSpPr>
          <p:spPr>
            <a:xfrm>
              <a:off x="1058925" y="245385"/>
              <a:ext cx="10157083" cy="647700"/>
            </a:xfrm>
            <a:prstGeom prst="rect">
              <a:avLst/>
            </a:prstGeom>
            <a:solidFill>
              <a:srgbClr val="30396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 latinLnBrk="0">
                <a:defRPr/>
              </a:pPr>
              <a:r>
                <a:rPr lang="en-US" altLang="ko-KR" sz="2400" b="1" i="1" kern="0" dirty="0">
                  <a:solidFill>
                    <a:prstClr val="white"/>
                  </a:solidFill>
                </a:rPr>
                <a:t>GAN </a:t>
              </a:r>
              <a:r>
                <a:rPr lang="ko-KR" altLang="en-US" sz="2400" b="1" i="1" kern="0" dirty="0">
                  <a:solidFill>
                    <a:prstClr val="white"/>
                  </a:solidFill>
                </a:rPr>
                <a:t>구현 방법</a:t>
              </a:r>
              <a:endParaRPr lang="ko-KR" altLang="en-US" dirty="0">
                <a:solidFill>
                  <a:prstClr val="white"/>
                </a:solidFill>
              </a:endParaRP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487BA28D-33C5-43AF-970E-26999AE17915}"/>
                </a:ext>
              </a:extLst>
            </p:cNvPr>
            <p:cNvGrpSpPr/>
            <p:nvPr/>
          </p:nvGrpSpPr>
          <p:grpSpPr>
            <a:xfrm>
              <a:off x="11434660" y="462783"/>
              <a:ext cx="230946" cy="228482"/>
              <a:chOff x="11242636" y="735673"/>
              <a:chExt cx="230946" cy="228482"/>
            </a:xfrm>
          </p:grpSpPr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B970DAD8-A6E3-48BF-8D1C-673AB141B080}"/>
                  </a:ext>
                </a:extLst>
              </p:cNvPr>
              <p:cNvSpPr/>
              <p:nvPr/>
            </p:nvSpPr>
            <p:spPr>
              <a:xfrm>
                <a:off x="11302773" y="800483"/>
                <a:ext cx="108789" cy="108789"/>
              </a:xfrm>
              <a:prstGeom prst="ellipse">
                <a:avLst/>
              </a:prstGeom>
              <a:solidFill>
                <a:srgbClr val="FFC000"/>
              </a:solidFill>
              <a:ln w="158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사각형: 둥근 위쪽 모서리 16">
                <a:extLst>
                  <a:ext uri="{FF2B5EF4-FFF2-40B4-BE49-F238E27FC236}">
                    <a16:creationId xmlns:a16="http://schemas.microsoft.com/office/drawing/2014/main" id="{91BF2FC8-071D-4609-83EB-B8AB51FD9950}"/>
                  </a:ext>
                </a:extLst>
              </p:cNvPr>
              <p:cNvSpPr/>
              <p:nvPr/>
            </p:nvSpPr>
            <p:spPr>
              <a:xfrm>
                <a:off x="11333147" y="910155"/>
                <a:ext cx="48043" cy="54000"/>
              </a:xfrm>
              <a:prstGeom prst="round2SameRect">
                <a:avLst>
                  <a:gd name="adj1" fmla="val 0"/>
                  <a:gd name="adj2" fmla="val 50000"/>
                </a:avLst>
              </a:prstGeom>
              <a:noFill/>
              <a:ln w="158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E3179C3A-7FB3-4AED-81F6-31C07000E3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59549" y="735673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D9DF4843-1541-4000-A861-6FA3EE6D3519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1459354" y="83820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>
                <a:extLst>
                  <a:ext uri="{FF2B5EF4-FFF2-40B4-BE49-F238E27FC236}">
                    <a16:creationId xmlns:a16="http://schemas.microsoft.com/office/drawing/2014/main" id="{E5214D7D-E792-4EAE-8927-F0C29E79BBD5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1256864" y="83542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876E0D67-EB1F-4DE7-9F1D-FCF86AEECCA2}"/>
                  </a:ext>
                </a:extLst>
              </p:cNvPr>
              <p:cNvCxnSpPr>
                <a:cxnSpLocks/>
              </p:cNvCxnSpPr>
              <p:nvPr/>
            </p:nvCxnSpPr>
            <p:spPr>
              <a:xfrm rot="8100000">
                <a:off x="11282498" y="767378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id="{E60A00B5-8E54-49D9-9864-50BE611E781B}"/>
                  </a:ext>
                </a:extLst>
              </p:cNvPr>
              <p:cNvCxnSpPr>
                <a:cxnSpLocks/>
              </p:cNvCxnSpPr>
              <p:nvPr/>
            </p:nvCxnSpPr>
            <p:spPr>
              <a:xfrm rot="13500000">
                <a:off x="11433473" y="77214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55BA2AA-F16D-4E85-8715-E9F4F9C65EE8}"/>
                </a:ext>
              </a:extLst>
            </p:cNvPr>
            <p:cNvSpPr/>
            <p:nvPr/>
          </p:nvSpPr>
          <p:spPr>
            <a:xfrm>
              <a:off x="309626" y="245385"/>
              <a:ext cx="749300" cy="6477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>
              <a:outerShdw dist="25400" algn="l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b="1" dirty="0">
                  <a:solidFill>
                    <a:srgbClr val="303962"/>
                  </a:solidFill>
                </a:rPr>
                <a:t>01</a:t>
              </a:r>
              <a:endParaRPr lang="ko-KR" altLang="en-US" b="1" dirty="0">
                <a:solidFill>
                  <a:srgbClr val="303962"/>
                </a:solidFill>
              </a:endParaRPr>
            </a:p>
          </p:txBody>
        </p: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700BEA06-447F-4E64-9A24-AC92AF81A4E7}"/>
                </a:ext>
              </a:extLst>
            </p:cNvPr>
            <p:cNvGrpSpPr/>
            <p:nvPr/>
          </p:nvGrpSpPr>
          <p:grpSpPr>
            <a:xfrm>
              <a:off x="10703092" y="493743"/>
              <a:ext cx="267186" cy="165383"/>
              <a:chOff x="10447060" y="740631"/>
              <a:chExt cx="267186" cy="165383"/>
            </a:xfrm>
          </p:grpSpPr>
          <p:sp>
            <p:nvSpPr>
              <p:cNvPr id="25" name="화살표: 갈매기형 수장 24">
                <a:extLst>
                  <a:ext uri="{FF2B5EF4-FFF2-40B4-BE49-F238E27FC236}">
                    <a16:creationId xmlns:a16="http://schemas.microsoft.com/office/drawing/2014/main" id="{585821D6-0BBF-44C8-B0DB-6DBE5320FA21}"/>
                  </a:ext>
                </a:extLst>
              </p:cNvPr>
              <p:cNvSpPr/>
              <p:nvPr/>
            </p:nvSpPr>
            <p:spPr>
              <a:xfrm>
                <a:off x="10597188" y="740631"/>
                <a:ext cx="117058" cy="165383"/>
              </a:xfrm>
              <a:prstGeom prst="chevron">
                <a:avLst>
                  <a:gd name="adj" fmla="val 8072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84B49E7D-3BAD-479B-8256-2BD7BD744D6B}"/>
                  </a:ext>
                </a:extLst>
              </p:cNvPr>
              <p:cNvSpPr/>
              <p:nvPr/>
            </p:nvSpPr>
            <p:spPr>
              <a:xfrm>
                <a:off x="10447060" y="816123"/>
                <a:ext cx="252000" cy="144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31" name="원형: 비어 있음 23">
            <a:extLst>
              <a:ext uri="{FF2B5EF4-FFF2-40B4-BE49-F238E27FC236}">
                <a16:creationId xmlns:a16="http://schemas.microsoft.com/office/drawing/2014/main" id="{21361AAE-CE89-4CE0-B257-CBD5047A72E5}"/>
              </a:ext>
            </a:extLst>
          </p:cNvPr>
          <p:cNvSpPr/>
          <p:nvPr/>
        </p:nvSpPr>
        <p:spPr>
          <a:xfrm>
            <a:off x="8835740" y="1027549"/>
            <a:ext cx="209550" cy="209550"/>
          </a:xfrm>
          <a:prstGeom prst="donut">
            <a:avLst>
              <a:gd name="adj" fmla="val 1476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40F6D64-FBD4-4681-86F5-EC317C8A7BA6}"/>
              </a:ext>
            </a:extLst>
          </p:cNvPr>
          <p:cNvSpPr txBox="1"/>
          <p:nvPr/>
        </p:nvSpPr>
        <p:spPr>
          <a:xfrm>
            <a:off x="1414743" y="1047502"/>
            <a:ext cx="3250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구체적인 구현은 </a:t>
            </a:r>
            <a:r>
              <a:rPr lang="ko-KR" altLang="en-US" sz="1200" b="1" u="sng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심층 </a:t>
            </a:r>
            <a:r>
              <a:rPr lang="ko-KR" altLang="en-US" sz="1200" b="1" u="sng" dirty="0" err="1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합성곱</a:t>
            </a:r>
            <a:r>
              <a:rPr lang="ko-KR" altLang="en-US" sz="1200" b="1" u="sng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 </a:t>
            </a:r>
            <a:r>
              <a:rPr lang="en-US" altLang="ko-KR" sz="1200" b="1" u="sng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GAN</a:t>
            </a:r>
            <a:r>
              <a:rPr lang="en-US" altLang="ko-KR" sz="1200" dirty="0">
                <a:solidFill>
                  <a:schemeClr val="bg2">
                    <a:lumMod val="50000"/>
                  </a:schemeClr>
                </a:solidFill>
                <a:cs typeface="Aharoni" panose="02010803020104030203" pitchFamily="2" charset="-79"/>
              </a:rPr>
              <a:t>(DCGAN)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40F6D64-FBD4-4681-86F5-EC317C8A7BA6}"/>
              </a:ext>
            </a:extLst>
          </p:cNvPr>
          <p:cNvSpPr txBox="1"/>
          <p:nvPr/>
        </p:nvSpPr>
        <p:spPr>
          <a:xfrm>
            <a:off x="4871774" y="1047502"/>
            <a:ext cx="48622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err="1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생성자와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 판별자가 </a:t>
            </a:r>
            <a:r>
              <a:rPr lang="ko-KR" altLang="en-US" sz="1200" b="1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심층 </a:t>
            </a:r>
            <a:r>
              <a:rPr lang="ko-KR" altLang="en-US" sz="1200" b="1" dirty="0" err="1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컨브넷</a:t>
            </a:r>
            <a:r>
              <a:rPr lang="en-US" altLang="ko-KR" sz="1200" b="1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200" dirty="0" err="1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생성자에서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 이미지 </a:t>
            </a:r>
            <a:r>
              <a:rPr lang="ko-KR" altLang="en-US" sz="1200" dirty="0" err="1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업샘플링을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 위해 </a:t>
            </a:r>
            <a:r>
              <a:rPr lang="en-US" altLang="ko-KR" sz="1200" b="1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Conv2DTranspose </a:t>
            </a:r>
            <a:r>
              <a:rPr lang="ko-KR" altLang="en-US" sz="1200" b="1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층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을 사용</a:t>
            </a:r>
            <a:endParaRPr lang="en-US" altLang="ko-KR" sz="1200" dirty="0">
              <a:solidFill>
                <a:schemeClr val="bg2">
                  <a:lumMod val="50000"/>
                </a:schemeClr>
              </a:solidFill>
              <a:cs typeface="Aharoni" panose="02010803020104030203" pitchFamily="2" charset="-79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40F6D64-FBD4-4681-86F5-EC317C8A7BA6}"/>
              </a:ext>
            </a:extLst>
          </p:cNvPr>
          <p:cNvSpPr txBox="1"/>
          <p:nvPr/>
        </p:nvSpPr>
        <p:spPr>
          <a:xfrm>
            <a:off x="4628493" y="1047502"/>
            <a:ext cx="320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:</a:t>
            </a:r>
            <a:endParaRPr lang="en-US" altLang="ko-KR" sz="1200" dirty="0">
              <a:solidFill>
                <a:schemeClr val="bg2">
                  <a:lumMod val="50000"/>
                </a:schemeClr>
              </a:solidFill>
              <a:cs typeface="Aharoni" panose="02010803020104030203" pitchFamily="2" charset="-79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846193" y="1900709"/>
            <a:ext cx="9982899" cy="439962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CIFAR10 </a:t>
            </a:r>
            <a:r>
              <a:rPr lang="ko-KR" altLang="en-US" sz="1100" dirty="0" err="1"/>
              <a:t>데이터셋의</a:t>
            </a:r>
            <a:r>
              <a:rPr lang="ko-KR" altLang="en-US" sz="1100" dirty="0"/>
              <a:t> 이미지로 </a:t>
            </a:r>
            <a:r>
              <a:rPr lang="en-US" altLang="ko-KR" sz="1100" dirty="0"/>
              <a:t>GAN </a:t>
            </a:r>
            <a:r>
              <a:rPr lang="ko-KR" altLang="en-US" sz="1100" dirty="0"/>
              <a:t>훈련</a:t>
            </a:r>
            <a:r>
              <a:rPr lang="en-US" altLang="ko-KR" sz="1100" dirty="0"/>
              <a:t>. </a:t>
            </a:r>
            <a:r>
              <a:rPr lang="ko-KR" altLang="en-US" sz="1100" dirty="0"/>
              <a:t>이 </a:t>
            </a:r>
            <a:r>
              <a:rPr lang="ko-KR" altLang="en-US" sz="1100" dirty="0" err="1"/>
              <a:t>데이터셋은</a:t>
            </a:r>
            <a:r>
              <a:rPr lang="ko-KR" altLang="en-US" sz="1100" dirty="0"/>
              <a:t> </a:t>
            </a:r>
            <a:r>
              <a:rPr lang="en-US" altLang="ko-KR" sz="1100" dirty="0"/>
              <a:t>32X32 </a:t>
            </a:r>
            <a:r>
              <a:rPr lang="ko-KR" altLang="en-US" sz="1100" dirty="0"/>
              <a:t>크기의 </a:t>
            </a:r>
            <a:r>
              <a:rPr lang="en-US" altLang="ko-KR" sz="1100" dirty="0"/>
              <a:t>RGB </a:t>
            </a:r>
            <a:r>
              <a:rPr lang="ko-KR" altLang="en-US" sz="1100" dirty="0"/>
              <a:t>이미지 </a:t>
            </a:r>
            <a:r>
              <a:rPr lang="en-US" altLang="ko-KR" sz="1100" dirty="0"/>
              <a:t>5</a:t>
            </a:r>
            <a:r>
              <a:rPr lang="ko-KR" altLang="en-US" sz="1100" dirty="0"/>
              <a:t>만 개로 이루어져 있고 </a:t>
            </a:r>
            <a:r>
              <a:rPr lang="en-US" altLang="ko-KR" sz="1100" dirty="0"/>
              <a:t>10</a:t>
            </a:r>
            <a:r>
              <a:rPr lang="ko-KR" altLang="en-US" sz="1100" dirty="0"/>
              <a:t>개의 클래스를 가진다</a:t>
            </a:r>
            <a:r>
              <a:rPr lang="en-US" altLang="ko-KR" sz="1100" dirty="0"/>
              <a:t>. </a:t>
            </a:r>
          </a:p>
          <a:p>
            <a:pPr algn="ctr"/>
            <a:r>
              <a:rPr lang="ko-KR" altLang="en-US" sz="1100" dirty="0"/>
              <a:t>클래스마다 </a:t>
            </a:r>
            <a:r>
              <a:rPr lang="en-US" altLang="ko-KR" sz="1100" dirty="0"/>
              <a:t>5,000</a:t>
            </a:r>
            <a:r>
              <a:rPr lang="ko-KR" altLang="en-US" sz="1100" dirty="0"/>
              <a:t>개의 이미지가 있다</a:t>
            </a:r>
            <a:r>
              <a:rPr lang="en-US" altLang="ko-KR" sz="1100" dirty="0"/>
              <a:t>. </a:t>
            </a:r>
            <a:r>
              <a:rPr lang="ko-KR" altLang="en-US" sz="1100" dirty="0"/>
              <a:t>문제를 간단하게 만들기 위해 </a:t>
            </a:r>
            <a:r>
              <a:rPr lang="en-US" altLang="ko-KR" sz="1100" dirty="0"/>
              <a:t>“frog” </a:t>
            </a:r>
            <a:r>
              <a:rPr lang="ko-KR" altLang="en-US" sz="1100" dirty="0"/>
              <a:t>클래스의 이미지만 사용한다</a:t>
            </a:r>
            <a:r>
              <a:rPr lang="en-US" altLang="ko-KR" sz="1100" dirty="0"/>
              <a:t>.</a:t>
            </a:r>
            <a:endParaRPr lang="ko-KR" altLang="en-US" sz="1100" dirty="0"/>
          </a:p>
        </p:txBody>
      </p:sp>
      <p:sp>
        <p:nvSpPr>
          <p:cNvPr id="82" name="사각형: 둥근 모서리 6">
            <a:extLst>
              <a:ext uri="{FF2B5EF4-FFF2-40B4-BE49-F238E27FC236}">
                <a16:creationId xmlns:a16="http://schemas.microsoft.com/office/drawing/2014/main" id="{80D6F2D7-818B-4955-AECD-EB48C4FEFBE7}"/>
              </a:ext>
            </a:extLst>
          </p:cNvPr>
          <p:cNvSpPr/>
          <p:nvPr/>
        </p:nvSpPr>
        <p:spPr>
          <a:xfrm>
            <a:off x="1418118" y="2708715"/>
            <a:ext cx="1300030" cy="2345398"/>
          </a:xfrm>
          <a:prstGeom prst="roundRect">
            <a:avLst>
              <a:gd name="adj" fmla="val 50000"/>
            </a:avLst>
          </a:prstGeom>
          <a:solidFill>
            <a:srgbClr val="30396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altLang="ko-KR" sz="300" b="1" dirty="0">
              <a:solidFill>
                <a:prstClr val="black">
                  <a:lumMod val="75000"/>
                  <a:lumOff val="25000"/>
                </a:prstClr>
              </a:solidFill>
              <a:cs typeface="Aharoni" panose="02010803020104030203" pitchFamily="2" charset="-79"/>
            </a:endParaRPr>
          </a:p>
        </p:txBody>
      </p:sp>
      <p:sp>
        <p:nvSpPr>
          <p:cNvPr id="83" name="사각형: 둥근 모서리 5">
            <a:extLst>
              <a:ext uri="{FF2B5EF4-FFF2-40B4-BE49-F238E27FC236}">
                <a16:creationId xmlns:a16="http://schemas.microsoft.com/office/drawing/2014/main" id="{CABEC9D9-408A-4E5D-86E3-69575CE94FA1}"/>
              </a:ext>
            </a:extLst>
          </p:cNvPr>
          <p:cNvSpPr/>
          <p:nvPr/>
        </p:nvSpPr>
        <p:spPr>
          <a:xfrm>
            <a:off x="1475269" y="2792930"/>
            <a:ext cx="1185729" cy="217696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dist="889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>
              <a:lnSpc>
                <a:spcPct val="150000"/>
              </a:lnSpc>
              <a:defRPr/>
            </a:pPr>
            <a:endParaRPr lang="en-US" altLang="ko-KR" sz="300" b="1" dirty="0">
              <a:solidFill>
                <a:prstClr val="black">
                  <a:lumMod val="75000"/>
                  <a:lumOff val="25000"/>
                </a:prstClr>
              </a:solidFill>
              <a:cs typeface="Aharoni" panose="02010803020104030203" pitchFamily="2" charset="-79"/>
            </a:endParaRPr>
          </a:p>
        </p:txBody>
      </p:sp>
      <p:grpSp>
        <p:nvGrpSpPr>
          <p:cNvPr id="84" name="그룹 83"/>
          <p:cNvGrpSpPr/>
          <p:nvPr/>
        </p:nvGrpSpPr>
        <p:grpSpPr>
          <a:xfrm>
            <a:off x="1344112" y="2636723"/>
            <a:ext cx="1734426" cy="2489382"/>
            <a:chOff x="1177025" y="1854192"/>
            <a:chExt cx="1734426" cy="2489382"/>
          </a:xfrm>
        </p:grpSpPr>
        <p:sp>
          <p:nvSpPr>
            <p:cNvPr id="85" name="왼쪽 대괄호 84">
              <a:extLst>
                <a:ext uri="{FF2B5EF4-FFF2-40B4-BE49-F238E27FC236}">
                  <a16:creationId xmlns:a16="http://schemas.microsoft.com/office/drawing/2014/main" id="{F5E1579E-652C-489A-8B63-166567B0170B}"/>
                </a:ext>
              </a:extLst>
            </p:cNvPr>
            <p:cNvSpPr/>
            <p:nvPr/>
          </p:nvSpPr>
          <p:spPr>
            <a:xfrm rot="5400000">
              <a:off x="1515428" y="1515789"/>
              <a:ext cx="769620" cy="1446426"/>
            </a:xfrm>
            <a:prstGeom prst="leftBracket">
              <a:avLst>
                <a:gd name="adj" fmla="val 160599"/>
              </a:avLst>
            </a:prstGeom>
            <a:ln w="12700">
              <a:solidFill>
                <a:srgbClr val="30396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6" name="왼쪽 대괄호 85">
              <a:extLst>
                <a:ext uri="{FF2B5EF4-FFF2-40B4-BE49-F238E27FC236}">
                  <a16:creationId xmlns:a16="http://schemas.microsoft.com/office/drawing/2014/main" id="{4B3AFD54-E7A0-4C99-85B2-DDB38A6E8755}"/>
                </a:ext>
              </a:extLst>
            </p:cNvPr>
            <p:cNvSpPr/>
            <p:nvPr/>
          </p:nvSpPr>
          <p:spPr>
            <a:xfrm rot="16200000">
              <a:off x="1515428" y="3235551"/>
              <a:ext cx="769620" cy="1446426"/>
            </a:xfrm>
            <a:prstGeom prst="leftBracket">
              <a:avLst>
                <a:gd name="adj" fmla="val 160599"/>
              </a:avLst>
            </a:prstGeom>
            <a:ln w="12700">
              <a:solidFill>
                <a:srgbClr val="303962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87" name="직선 연결선 86">
              <a:extLst>
                <a:ext uri="{FF2B5EF4-FFF2-40B4-BE49-F238E27FC236}">
                  <a16:creationId xmlns:a16="http://schemas.microsoft.com/office/drawing/2014/main" id="{13AC6B87-80B5-4E65-894F-9C30904FCCB2}"/>
                </a:ext>
              </a:extLst>
            </p:cNvPr>
            <p:cNvCxnSpPr>
              <a:stCxn id="85" idx="2"/>
              <a:endCxn id="86" idx="0"/>
            </p:cNvCxnSpPr>
            <p:nvPr/>
          </p:nvCxnSpPr>
          <p:spPr>
            <a:xfrm>
              <a:off x="1177025" y="2623812"/>
              <a:ext cx="0" cy="950142"/>
            </a:xfrm>
            <a:prstGeom prst="line">
              <a:avLst/>
            </a:prstGeom>
            <a:ln w="12700">
              <a:solidFill>
                <a:srgbClr val="30396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연결선 87">
              <a:extLst>
                <a:ext uri="{FF2B5EF4-FFF2-40B4-BE49-F238E27FC236}">
                  <a16:creationId xmlns:a16="http://schemas.microsoft.com/office/drawing/2014/main" id="{C1729DD1-13CE-4038-B782-89A00EFFF2BD}"/>
                </a:ext>
              </a:extLst>
            </p:cNvPr>
            <p:cNvCxnSpPr>
              <a:cxnSpLocks/>
              <a:stCxn id="85" idx="0"/>
              <a:endCxn id="86" idx="2"/>
            </p:cNvCxnSpPr>
            <p:nvPr/>
          </p:nvCxnSpPr>
          <p:spPr>
            <a:xfrm>
              <a:off x="2623451" y="2623812"/>
              <a:ext cx="0" cy="432000"/>
            </a:xfrm>
            <a:prstGeom prst="line">
              <a:avLst/>
            </a:prstGeom>
            <a:ln w="12700">
              <a:solidFill>
                <a:srgbClr val="30396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직선 연결선 88">
              <a:extLst>
                <a:ext uri="{FF2B5EF4-FFF2-40B4-BE49-F238E27FC236}">
                  <a16:creationId xmlns:a16="http://schemas.microsoft.com/office/drawing/2014/main" id="{6641509C-87FA-465D-BF82-A96AA81484B4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767451" y="2906203"/>
              <a:ext cx="0" cy="288000"/>
            </a:xfrm>
            <a:prstGeom prst="line">
              <a:avLst/>
            </a:prstGeom>
            <a:ln w="12700">
              <a:solidFill>
                <a:srgbClr val="30396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0" name="타원 89">
            <a:extLst>
              <a:ext uri="{FF2B5EF4-FFF2-40B4-BE49-F238E27FC236}">
                <a16:creationId xmlns:a16="http://schemas.microsoft.com/office/drawing/2014/main" id="{8938245F-3B17-42DE-AA54-36DAADBB7023}"/>
              </a:ext>
            </a:extLst>
          </p:cNvPr>
          <p:cNvSpPr/>
          <p:nvPr/>
        </p:nvSpPr>
        <p:spPr>
          <a:xfrm>
            <a:off x="1794875" y="2744968"/>
            <a:ext cx="544900" cy="555489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1400" b="1" dirty="0">
                <a:solidFill>
                  <a:schemeClr val="bg1"/>
                </a:solidFill>
                <a:cs typeface="Aharoni" panose="02010803020104030203" pitchFamily="2" charset="-79"/>
              </a:rPr>
              <a:t>1</a:t>
            </a:r>
            <a:endParaRPr lang="en-US" altLang="ko-KR" sz="1600" b="1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91" name="사각형: 둥근 모서리 100">
            <a:extLst>
              <a:ext uri="{FF2B5EF4-FFF2-40B4-BE49-F238E27FC236}">
                <a16:creationId xmlns:a16="http://schemas.microsoft.com/office/drawing/2014/main" id="{90F324C9-7E11-4A2E-9221-5C3EDE4B9D3C}"/>
              </a:ext>
            </a:extLst>
          </p:cNvPr>
          <p:cNvSpPr/>
          <p:nvPr/>
        </p:nvSpPr>
        <p:spPr>
          <a:xfrm>
            <a:off x="9244949" y="2708715"/>
            <a:ext cx="1300030" cy="2345398"/>
          </a:xfrm>
          <a:prstGeom prst="roundRect">
            <a:avLst>
              <a:gd name="adj" fmla="val 50000"/>
            </a:avLst>
          </a:prstGeom>
          <a:solidFill>
            <a:srgbClr val="30396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altLang="ko-KR" sz="300" b="1" dirty="0">
              <a:solidFill>
                <a:prstClr val="black">
                  <a:lumMod val="75000"/>
                  <a:lumOff val="25000"/>
                </a:prstClr>
              </a:solidFill>
              <a:cs typeface="Aharoni" panose="02010803020104030203" pitchFamily="2" charset="-79"/>
            </a:endParaRPr>
          </a:p>
        </p:txBody>
      </p:sp>
      <p:sp>
        <p:nvSpPr>
          <p:cNvPr id="92" name="사각형: 둥근 모서리 101">
            <a:extLst>
              <a:ext uri="{FF2B5EF4-FFF2-40B4-BE49-F238E27FC236}">
                <a16:creationId xmlns:a16="http://schemas.microsoft.com/office/drawing/2014/main" id="{1A487338-B856-4721-BE9A-1AC0E205C0D3}"/>
              </a:ext>
            </a:extLst>
          </p:cNvPr>
          <p:cNvSpPr/>
          <p:nvPr/>
        </p:nvSpPr>
        <p:spPr>
          <a:xfrm>
            <a:off x="9302100" y="2792930"/>
            <a:ext cx="1185729" cy="217696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dist="889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>
              <a:lnSpc>
                <a:spcPct val="150000"/>
              </a:lnSpc>
              <a:defRPr/>
            </a:pPr>
            <a:endParaRPr lang="en-US" altLang="ko-KR" sz="300" b="1" dirty="0">
              <a:solidFill>
                <a:prstClr val="black">
                  <a:lumMod val="75000"/>
                  <a:lumOff val="25000"/>
                </a:prstClr>
              </a:solidFill>
              <a:cs typeface="Aharoni" panose="02010803020104030203" pitchFamily="2" charset="-79"/>
            </a:endParaRPr>
          </a:p>
        </p:txBody>
      </p:sp>
      <p:cxnSp>
        <p:nvCxnSpPr>
          <p:cNvPr id="93" name="직선 연결선 92">
            <a:extLst>
              <a:ext uri="{FF2B5EF4-FFF2-40B4-BE49-F238E27FC236}">
                <a16:creationId xmlns:a16="http://schemas.microsoft.com/office/drawing/2014/main" id="{54A3841F-95E6-4AFE-8FE6-C4E47BB61F25}"/>
              </a:ext>
            </a:extLst>
          </p:cNvPr>
          <p:cNvCxnSpPr>
            <a:cxnSpLocks/>
            <a:stCxn id="96" idx="0"/>
          </p:cNvCxnSpPr>
          <p:nvPr/>
        </p:nvCxnSpPr>
        <p:spPr>
          <a:xfrm>
            <a:off x="10617369" y="3406343"/>
            <a:ext cx="0" cy="1080000"/>
          </a:xfrm>
          <a:prstGeom prst="line">
            <a:avLst/>
          </a:prstGeom>
          <a:ln w="12700">
            <a:solidFill>
              <a:srgbClr val="30396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5" name="그룹 94"/>
          <p:cNvGrpSpPr/>
          <p:nvPr/>
        </p:nvGrpSpPr>
        <p:grpSpPr>
          <a:xfrm>
            <a:off x="5711377" y="2636723"/>
            <a:ext cx="4991715" cy="3233530"/>
            <a:chOff x="6023259" y="1854192"/>
            <a:chExt cx="4991715" cy="3233530"/>
          </a:xfrm>
        </p:grpSpPr>
        <p:sp>
          <p:nvSpPr>
            <p:cNvPr id="96" name="왼쪽 대괄호 95">
              <a:extLst>
                <a:ext uri="{FF2B5EF4-FFF2-40B4-BE49-F238E27FC236}">
                  <a16:creationId xmlns:a16="http://schemas.microsoft.com/office/drawing/2014/main" id="{FAA7D891-1A7D-4BCF-9744-27745F7671AC}"/>
                </a:ext>
              </a:extLst>
            </p:cNvPr>
            <p:cNvSpPr/>
            <p:nvPr/>
          </p:nvSpPr>
          <p:spPr>
            <a:xfrm rot="5400000">
              <a:off x="9821228" y="1515789"/>
              <a:ext cx="769620" cy="1446426"/>
            </a:xfrm>
            <a:prstGeom prst="leftBracket">
              <a:avLst>
                <a:gd name="adj" fmla="val 160599"/>
              </a:avLst>
            </a:prstGeom>
            <a:ln w="12700">
              <a:solidFill>
                <a:srgbClr val="30396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7" name="원호 96">
              <a:extLst>
                <a:ext uri="{FF2B5EF4-FFF2-40B4-BE49-F238E27FC236}">
                  <a16:creationId xmlns:a16="http://schemas.microsoft.com/office/drawing/2014/main" id="{2133E794-211C-4443-9185-41E42EFA2FE0}"/>
                </a:ext>
              </a:extLst>
            </p:cNvPr>
            <p:cNvSpPr/>
            <p:nvPr/>
          </p:nvSpPr>
          <p:spPr>
            <a:xfrm rot="10800000">
              <a:off x="9482215" y="2807573"/>
              <a:ext cx="1532759" cy="1532759"/>
            </a:xfrm>
            <a:prstGeom prst="arc">
              <a:avLst/>
            </a:prstGeom>
            <a:ln w="12700">
              <a:solidFill>
                <a:srgbClr val="303962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8" name="원호 97">
              <a:extLst>
                <a:ext uri="{FF2B5EF4-FFF2-40B4-BE49-F238E27FC236}">
                  <a16:creationId xmlns:a16="http://schemas.microsoft.com/office/drawing/2014/main" id="{8672074E-1DB8-4577-B3E9-0196EA0623A2}"/>
                </a:ext>
              </a:extLst>
            </p:cNvPr>
            <p:cNvSpPr/>
            <p:nvPr/>
          </p:nvSpPr>
          <p:spPr>
            <a:xfrm rot="5400000">
              <a:off x="8678358" y="2548829"/>
              <a:ext cx="2250893" cy="2250893"/>
            </a:xfrm>
            <a:prstGeom prst="arc">
              <a:avLst/>
            </a:prstGeom>
            <a:ln w="12700">
              <a:solidFill>
                <a:srgbClr val="303962"/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99" name="직선 연결선 98">
              <a:extLst>
                <a:ext uri="{FF2B5EF4-FFF2-40B4-BE49-F238E27FC236}">
                  <a16:creationId xmlns:a16="http://schemas.microsoft.com/office/drawing/2014/main" id="{EA3E6E84-8E7E-4579-A400-21795F1AEB2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931259" y="2891722"/>
              <a:ext cx="0" cy="3816000"/>
            </a:xfrm>
            <a:prstGeom prst="line">
              <a:avLst/>
            </a:prstGeom>
            <a:ln w="12700">
              <a:solidFill>
                <a:srgbClr val="30396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직선 연결선 99">
              <a:extLst>
                <a:ext uri="{FF2B5EF4-FFF2-40B4-BE49-F238E27FC236}">
                  <a16:creationId xmlns:a16="http://schemas.microsoft.com/office/drawing/2014/main" id="{ABFD8BD5-B9D2-4405-AAF3-3BA587CA8875}"/>
                </a:ext>
              </a:extLst>
            </p:cNvPr>
            <p:cNvCxnSpPr>
              <a:cxnSpLocks/>
            </p:cNvCxnSpPr>
            <p:nvPr/>
          </p:nvCxnSpPr>
          <p:spPr>
            <a:xfrm>
              <a:off x="6023259" y="4799722"/>
              <a:ext cx="0" cy="288000"/>
            </a:xfrm>
            <a:prstGeom prst="line">
              <a:avLst/>
            </a:prstGeom>
            <a:ln w="12700">
              <a:solidFill>
                <a:srgbClr val="30396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08B84CE5-BFDD-48EF-ABE4-95921F008132}"/>
              </a:ext>
            </a:extLst>
          </p:cNvPr>
          <p:cNvSpPr/>
          <p:nvPr/>
        </p:nvSpPr>
        <p:spPr>
          <a:xfrm>
            <a:off x="4253464" y="5854912"/>
            <a:ext cx="2915825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GAN</a:t>
            </a: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의 구조</a:t>
            </a:r>
            <a:endParaRPr lang="ko-KR" altLang="en-US" sz="9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02" name="사각형: 둥근 모서리 6">
            <a:extLst>
              <a:ext uri="{FF2B5EF4-FFF2-40B4-BE49-F238E27FC236}">
                <a16:creationId xmlns:a16="http://schemas.microsoft.com/office/drawing/2014/main" id="{80D6F2D7-818B-4955-AECD-EB48C4FEFBE7}"/>
              </a:ext>
            </a:extLst>
          </p:cNvPr>
          <p:cNvSpPr/>
          <p:nvPr/>
        </p:nvSpPr>
        <p:spPr>
          <a:xfrm>
            <a:off x="3384037" y="2703029"/>
            <a:ext cx="1300030" cy="2345398"/>
          </a:xfrm>
          <a:prstGeom prst="roundRect">
            <a:avLst>
              <a:gd name="adj" fmla="val 50000"/>
            </a:avLst>
          </a:prstGeom>
          <a:solidFill>
            <a:srgbClr val="30396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altLang="ko-KR" sz="300" b="1" dirty="0">
              <a:solidFill>
                <a:prstClr val="black">
                  <a:lumMod val="75000"/>
                  <a:lumOff val="25000"/>
                </a:prstClr>
              </a:solidFill>
              <a:cs typeface="Aharoni" panose="02010803020104030203" pitchFamily="2" charset="-79"/>
            </a:endParaRPr>
          </a:p>
        </p:txBody>
      </p:sp>
      <p:sp>
        <p:nvSpPr>
          <p:cNvPr id="103" name="사각형: 둥근 모서리 5">
            <a:extLst>
              <a:ext uri="{FF2B5EF4-FFF2-40B4-BE49-F238E27FC236}">
                <a16:creationId xmlns:a16="http://schemas.microsoft.com/office/drawing/2014/main" id="{CABEC9D9-408A-4E5D-86E3-69575CE94FA1}"/>
              </a:ext>
            </a:extLst>
          </p:cNvPr>
          <p:cNvSpPr/>
          <p:nvPr/>
        </p:nvSpPr>
        <p:spPr>
          <a:xfrm>
            <a:off x="3441188" y="2787244"/>
            <a:ext cx="1185729" cy="217696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dist="889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>
              <a:lnSpc>
                <a:spcPct val="150000"/>
              </a:lnSpc>
              <a:defRPr/>
            </a:pPr>
            <a:endParaRPr lang="en-US" altLang="ko-KR" sz="300" b="1" dirty="0">
              <a:solidFill>
                <a:prstClr val="black">
                  <a:lumMod val="75000"/>
                  <a:lumOff val="25000"/>
                </a:prstClr>
              </a:solidFill>
              <a:cs typeface="Aharoni" panose="02010803020104030203" pitchFamily="2" charset="-79"/>
            </a:endParaRPr>
          </a:p>
        </p:txBody>
      </p:sp>
      <p:grpSp>
        <p:nvGrpSpPr>
          <p:cNvPr id="104" name="그룹 103"/>
          <p:cNvGrpSpPr/>
          <p:nvPr/>
        </p:nvGrpSpPr>
        <p:grpSpPr>
          <a:xfrm>
            <a:off x="3310031" y="2631037"/>
            <a:ext cx="1734426" cy="2489382"/>
            <a:chOff x="1177025" y="1854192"/>
            <a:chExt cx="1734426" cy="2489382"/>
          </a:xfrm>
        </p:grpSpPr>
        <p:sp>
          <p:nvSpPr>
            <p:cNvPr id="105" name="왼쪽 대괄호 104">
              <a:extLst>
                <a:ext uri="{FF2B5EF4-FFF2-40B4-BE49-F238E27FC236}">
                  <a16:creationId xmlns:a16="http://schemas.microsoft.com/office/drawing/2014/main" id="{F5E1579E-652C-489A-8B63-166567B0170B}"/>
                </a:ext>
              </a:extLst>
            </p:cNvPr>
            <p:cNvSpPr/>
            <p:nvPr/>
          </p:nvSpPr>
          <p:spPr>
            <a:xfrm rot="5400000">
              <a:off x="1515428" y="1515789"/>
              <a:ext cx="769620" cy="1446426"/>
            </a:xfrm>
            <a:prstGeom prst="leftBracket">
              <a:avLst>
                <a:gd name="adj" fmla="val 160599"/>
              </a:avLst>
            </a:prstGeom>
            <a:ln w="12700">
              <a:solidFill>
                <a:srgbClr val="30396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6" name="왼쪽 대괄호 105">
              <a:extLst>
                <a:ext uri="{FF2B5EF4-FFF2-40B4-BE49-F238E27FC236}">
                  <a16:creationId xmlns:a16="http://schemas.microsoft.com/office/drawing/2014/main" id="{4B3AFD54-E7A0-4C99-85B2-DDB38A6E8755}"/>
                </a:ext>
              </a:extLst>
            </p:cNvPr>
            <p:cNvSpPr/>
            <p:nvPr/>
          </p:nvSpPr>
          <p:spPr>
            <a:xfrm rot="16200000">
              <a:off x="1515428" y="3235551"/>
              <a:ext cx="769620" cy="1446426"/>
            </a:xfrm>
            <a:prstGeom prst="leftBracket">
              <a:avLst>
                <a:gd name="adj" fmla="val 160599"/>
              </a:avLst>
            </a:prstGeom>
            <a:ln w="12700">
              <a:solidFill>
                <a:srgbClr val="303962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107" name="직선 연결선 106">
              <a:extLst>
                <a:ext uri="{FF2B5EF4-FFF2-40B4-BE49-F238E27FC236}">
                  <a16:creationId xmlns:a16="http://schemas.microsoft.com/office/drawing/2014/main" id="{13AC6B87-80B5-4E65-894F-9C30904FCCB2}"/>
                </a:ext>
              </a:extLst>
            </p:cNvPr>
            <p:cNvCxnSpPr>
              <a:stCxn id="105" idx="2"/>
              <a:endCxn id="106" idx="0"/>
            </p:cNvCxnSpPr>
            <p:nvPr/>
          </p:nvCxnSpPr>
          <p:spPr>
            <a:xfrm>
              <a:off x="1177025" y="2623812"/>
              <a:ext cx="0" cy="950142"/>
            </a:xfrm>
            <a:prstGeom prst="line">
              <a:avLst/>
            </a:prstGeom>
            <a:ln w="12700">
              <a:solidFill>
                <a:srgbClr val="30396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연결선 107">
              <a:extLst>
                <a:ext uri="{FF2B5EF4-FFF2-40B4-BE49-F238E27FC236}">
                  <a16:creationId xmlns:a16="http://schemas.microsoft.com/office/drawing/2014/main" id="{C1729DD1-13CE-4038-B782-89A00EFFF2BD}"/>
                </a:ext>
              </a:extLst>
            </p:cNvPr>
            <p:cNvCxnSpPr>
              <a:cxnSpLocks/>
              <a:stCxn id="105" idx="0"/>
              <a:endCxn id="106" idx="2"/>
            </p:cNvCxnSpPr>
            <p:nvPr/>
          </p:nvCxnSpPr>
          <p:spPr>
            <a:xfrm>
              <a:off x="2623451" y="2623812"/>
              <a:ext cx="0" cy="432000"/>
            </a:xfrm>
            <a:prstGeom prst="line">
              <a:avLst/>
            </a:prstGeom>
            <a:ln w="12700">
              <a:solidFill>
                <a:srgbClr val="30396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연결선 108">
              <a:extLst>
                <a:ext uri="{FF2B5EF4-FFF2-40B4-BE49-F238E27FC236}">
                  <a16:creationId xmlns:a16="http://schemas.microsoft.com/office/drawing/2014/main" id="{6641509C-87FA-465D-BF82-A96AA81484B4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767451" y="2906203"/>
              <a:ext cx="0" cy="288000"/>
            </a:xfrm>
            <a:prstGeom prst="line">
              <a:avLst/>
            </a:prstGeom>
            <a:ln w="12700">
              <a:solidFill>
                <a:srgbClr val="30396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1" name="사각형: 둥근 모서리 6">
            <a:extLst>
              <a:ext uri="{FF2B5EF4-FFF2-40B4-BE49-F238E27FC236}">
                <a16:creationId xmlns:a16="http://schemas.microsoft.com/office/drawing/2014/main" id="{80D6F2D7-818B-4955-AECD-EB48C4FEFBE7}"/>
              </a:ext>
            </a:extLst>
          </p:cNvPr>
          <p:cNvSpPr/>
          <p:nvPr/>
        </p:nvSpPr>
        <p:spPr>
          <a:xfrm>
            <a:off x="5349956" y="2697343"/>
            <a:ext cx="1300030" cy="2345398"/>
          </a:xfrm>
          <a:prstGeom prst="roundRect">
            <a:avLst>
              <a:gd name="adj" fmla="val 50000"/>
            </a:avLst>
          </a:prstGeom>
          <a:solidFill>
            <a:srgbClr val="30396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altLang="ko-KR" sz="300" b="1" dirty="0">
              <a:solidFill>
                <a:prstClr val="black">
                  <a:lumMod val="75000"/>
                  <a:lumOff val="25000"/>
                </a:prstClr>
              </a:solidFill>
              <a:cs typeface="Aharoni" panose="02010803020104030203" pitchFamily="2" charset="-79"/>
            </a:endParaRPr>
          </a:p>
        </p:txBody>
      </p:sp>
      <p:sp>
        <p:nvSpPr>
          <p:cNvPr id="112" name="사각형: 둥근 모서리 5">
            <a:extLst>
              <a:ext uri="{FF2B5EF4-FFF2-40B4-BE49-F238E27FC236}">
                <a16:creationId xmlns:a16="http://schemas.microsoft.com/office/drawing/2014/main" id="{CABEC9D9-408A-4E5D-86E3-69575CE94FA1}"/>
              </a:ext>
            </a:extLst>
          </p:cNvPr>
          <p:cNvSpPr/>
          <p:nvPr/>
        </p:nvSpPr>
        <p:spPr>
          <a:xfrm>
            <a:off x="5407107" y="2781558"/>
            <a:ext cx="1185729" cy="217696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dist="889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>
              <a:lnSpc>
                <a:spcPct val="150000"/>
              </a:lnSpc>
              <a:defRPr/>
            </a:pPr>
            <a:endParaRPr lang="en-US" altLang="ko-KR" sz="300" b="1" dirty="0">
              <a:solidFill>
                <a:prstClr val="black">
                  <a:lumMod val="75000"/>
                  <a:lumOff val="25000"/>
                </a:prstClr>
              </a:solidFill>
              <a:cs typeface="Aharoni" panose="02010803020104030203" pitchFamily="2" charset="-79"/>
            </a:endParaRPr>
          </a:p>
        </p:txBody>
      </p:sp>
      <p:grpSp>
        <p:nvGrpSpPr>
          <p:cNvPr id="113" name="그룹 112"/>
          <p:cNvGrpSpPr/>
          <p:nvPr/>
        </p:nvGrpSpPr>
        <p:grpSpPr>
          <a:xfrm>
            <a:off x="5275950" y="2625351"/>
            <a:ext cx="1734426" cy="2489382"/>
            <a:chOff x="1177025" y="1854192"/>
            <a:chExt cx="1734426" cy="2489382"/>
          </a:xfrm>
        </p:grpSpPr>
        <p:sp>
          <p:nvSpPr>
            <p:cNvPr id="114" name="왼쪽 대괄호 113">
              <a:extLst>
                <a:ext uri="{FF2B5EF4-FFF2-40B4-BE49-F238E27FC236}">
                  <a16:creationId xmlns:a16="http://schemas.microsoft.com/office/drawing/2014/main" id="{F5E1579E-652C-489A-8B63-166567B0170B}"/>
                </a:ext>
              </a:extLst>
            </p:cNvPr>
            <p:cNvSpPr/>
            <p:nvPr/>
          </p:nvSpPr>
          <p:spPr>
            <a:xfrm rot="5400000">
              <a:off x="1515428" y="1515789"/>
              <a:ext cx="769620" cy="1446426"/>
            </a:xfrm>
            <a:prstGeom prst="leftBracket">
              <a:avLst>
                <a:gd name="adj" fmla="val 160599"/>
              </a:avLst>
            </a:prstGeom>
            <a:ln w="12700">
              <a:solidFill>
                <a:srgbClr val="30396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5" name="왼쪽 대괄호 114">
              <a:extLst>
                <a:ext uri="{FF2B5EF4-FFF2-40B4-BE49-F238E27FC236}">
                  <a16:creationId xmlns:a16="http://schemas.microsoft.com/office/drawing/2014/main" id="{4B3AFD54-E7A0-4C99-85B2-DDB38A6E8755}"/>
                </a:ext>
              </a:extLst>
            </p:cNvPr>
            <p:cNvSpPr/>
            <p:nvPr/>
          </p:nvSpPr>
          <p:spPr>
            <a:xfrm rot="16200000">
              <a:off x="1515428" y="3235551"/>
              <a:ext cx="769620" cy="1446426"/>
            </a:xfrm>
            <a:prstGeom prst="leftBracket">
              <a:avLst>
                <a:gd name="adj" fmla="val 160599"/>
              </a:avLst>
            </a:prstGeom>
            <a:ln w="12700">
              <a:solidFill>
                <a:srgbClr val="303962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116" name="직선 연결선 115">
              <a:extLst>
                <a:ext uri="{FF2B5EF4-FFF2-40B4-BE49-F238E27FC236}">
                  <a16:creationId xmlns:a16="http://schemas.microsoft.com/office/drawing/2014/main" id="{13AC6B87-80B5-4E65-894F-9C30904FCCB2}"/>
                </a:ext>
              </a:extLst>
            </p:cNvPr>
            <p:cNvCxnSpPr>
              <a:stCxn id="114" idx="2"/>
              <a:endCxn id="115" idx="0"/>
            </p:cNvCxnSpPr>
            <p:nvPr/>
          </p:nvCxnSpPr>
          <p:spPr>
            <a:xfrm>
              <a:off x="1177025" y="2623812"/>
              <a:ext cx="0" cy="950142"/>
            </a:xfrm>
            <a:prstGeom prst="line">
              <a:avLst/>
            </a:prstGeom>
            <a:ln w="12700">
              <a:solidFill>
                <a:srgbClr val="30396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 116">
              <a:extLst>
                <a:ext uri="{FF2B5EF4-FFF2-40B4-BE49-F238E27FC236}">
                  <a16:creationId xmlns:a16="http://schemas.microsoft.com/office/drawing/2014/main" id="{C1729DD1-13CE-4038-B782-89A00EFFF2BD}"/>
                </a:ext>
              </a:extLst>
            </p:cNvPr>
            <p:cNvCxnSpPr>
              <a:cxnSpLocks/>
              <a:stCxn id="114" idx="0"/>
              <a:endCxn id="115" idx="2"/>
            </p:cNvCxnSpPr>
            <p:nvPr/>
          </p:nvCxnSpPr>
          <p:spPr>
            <a:xfrm>
              <a:off x="2623451" y="2623812"/>
              <a:ext cx="0" cy="432000"/>
            </a:xfrm>
            <a:prstGeom prst="line">
              <a:avLst/>
            </a:prstGeom>
            <a:ln w="12700">
              <a:solidFill>
                <a:srgbClr val="30396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직선 연결선 117">
              <a:extLst>
                <a:ext uri="{FF2B5EF4-FFF2-40B4-BE49-F238E27FC236}">
                  <a16:creationId xmlns:a16="http://schemas.microsoft.com/office/drawing/2014/main" id="{6641509C-87FA-465D-BF82-A96AA81484B4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767451" y="2906203"/>
              <a:ext cx="0" cy="288000"/>
            </a:xfrm>
            <a:prstGeom prst="line">
              <a:avLst/>
            </a:prstGeom>
            <a:ln w="12700">
              <a:solidFill>
                <a:srgbClr val="30396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0" name="사각형: 둥근 모서리 6">
            <a:extLst>
              <a:ext uri="{FF2B5EF4-FFF2-40B4-BE49-F238E27FC236}">
                <a16:creationId xmlns:a16="http://schemas.microsoft.com/office/drawing/2014/main" id="{80D6F2D7-818B-4955-AECD-EB48C4FEFBE7}"/>
              </a:ext>
            </a:extLst>
          </p:cNvPr>
          <p:cNvSpPr/>
          <p:nvPr/>
        </p:nvSpPr>
        <p:spPr>
          <a:xfrm>
            <a:off x="7315875" y="2691657"/>
            <a:ext cx="1300030" cy="2345398"/>
          </a:xfrm>
          <a:prstGeom prst="roundRect">
            <a:avLst>
              <a:gd name="adj" fmla="val 50000"/>
            </a:avLst>
          </a:prstGeom>
          <a:solidFill>
            <a:srgbClr val="30396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altLang="ko-KR" sz="300" b="1" dirty="0">
              <a:solidFill>
                <a:prstClr val="black">
                  <a:lumMod val="75000"/>
                  <a:lumOff val="25000"/>
                </a:prstClr>
              </a:solidFill>
              <a:cs typeface="Aharoni" panose="02010803020104030203" pitchFamily="2" charset="-79"/>
            </a:endParaRPr>
          </a:p>
        </p:txBody>
      </p:sp>
      <p:sp>
        <p:nvSpPr>
          <p:cNvPr id="121" name="사각형: 둥근 모서리 5">
            <a:extLst>
              <a:ext uri="{FF2B5EF4-FFF2-40B4-BE49-F238E27FC236}">
                <a16:creationId xmlns:a16="http://schemas.microsoft.com/office/drawing/2014/main" id="{CABEC9D9-408A-4E5D-86E3-69575CE94FA1}"/>
              </a:ext>
            </a:extLst>
          </p:cNvPr>
          <p:cNvSpPr/>
          <p:nvPr/>
        </p:nvSpPr>
        <p:spPr>
          <a:xfrm>
            <a:off x="7373026" y="2775872"/>
            <a:ext cx="1185729" cy="217696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dist="889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>
              <a:lnSpc>
                <a:spcPct val="150000"/>
              </a:lnSpc>
              <a:defRPr/>
            </a:pPr>
            <a:endParaRPr lang="en-US" altLang="ko-KR" sz="300" b="1" dirty="0">
              <a:solidFill>
                <a:prstClr val="black">
                  <a:lumMod val="75000"/>
                  <a:lumOff val="25000"/>
                </a:prstClr>
              </a:solidFill>
              <a:cs typeface="Aharoni" panose="02010803020104030203" pitchFamily="2" charset="-79"/>
            </a:endParaRPr>
          </a:p>
        </p:txBody>
      </p:sp>
      <p:grpSp>
        <p:nvGrpSpPr>
          <p:cNvPr id="122" name="그룹 121"/>
          <p:cNvGrpSpPr/>
          <p:nvPr/>
        </p:nvGrpSpPr>
        <p:grpSpPr>
          <a:xfrm>
            <a:off x="7241869" y="2619665"/>
            <a:ext cx="1734426" cy="2489382"/>
            <a:chOff x="1177025" y="1854192"/>
            <a:chExt cx="1734426" cy="2489382"/>
          </a:xfrm>
        </p:grpSpPr>
        <p:sp>
          <p:nvSpPr>
            <p:cNvPr id="123" name="왼쪽 대괄호 122">
              <a:extLst>
                <a:ext uri="{FF2B5EF4-FFF2-40B4-BE49-F238E27FC236}">
                  <a16:creationId xmlns:a16="http://schemas.microsoft.com/office/drawing/2014/main" id="{F5E1579E-652C-489A-8B63-166567B0170B}"/>
                </a:ext>
              </a:extLst>
            </p:cNvPr>
            <p:cNvSpPr/>
            <p:nvPr/>
          </p:nvSpPr>
          <p:spPr>
            <a:xfrm rot="5400000">
              <a:off x="1515428" y="1515789"/>
              <a:ext cx="769620" cy="1446426"/>
            </a:xfrm>
            <a:prstGeom prst="leftBracket">
              <a:avLst>
                <a:gd name="adj" fmla="val 160599"/>
              </a:avLst>
            </a:prstGeom>
            <a:ln w="12700">
              <a:solidFill>
                <a:srgbClr val="30396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4" name="왼쪽 대괄호 123">
              <a:extLst>
                <a:ext uri="{FF2B5EF4-FFF2-40B4-BE49-F238E27FC236}">
                  <a16:creationId xmlns:a16="http://schemas.microsoft.com/office/drawing/2014/main" id="{4B3AFD54-E7A0-4C99-85B2-DDB38A6E8755}"/>
                </a:ext>
              </a:extLst>
            </p:cNvPr>
            <p:cNvSpPr/>
            <p:nvPr/>
          </p:nvSpPr>
          <p:spPr>
            <a:xfrm rot="16200000">
              <a:off x="1515428" y="3235551"/>
              <a:ext cx="769620" cy="1446426"/>
            </a:xfrm>
            <a:prstGeom prst="leftBracket">
              <a:avLst>
                <a:gd name="adj" fmla="val 160599"/>
              </a:avLst>
            </a:prstGeom>
            <a:ln w="12700">
              <a:solidFill>
                <a:srgbClr val="303962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125" name="직선 연결선 124">
              <a:extLst>
                <a:ext uri="{FF2B5EF4-FFF2-40B4-BE49-F238E27FC236}">
                  <a16:creationId xmlns:a16="http://schemas.microsoft.com/office/drawing/2014/main" id="{13AC6B87-80B5-4E65-894F-9C30904FCCB2}"/>
                </a:ext>
              </a:extLst>
            </p:cNvPr>
            <p:cNvCxnSpPr>
              <a:stCxn id="123" idx="2"/>
              <a:endCxn id="124" idx="0"/>
            </p:cNvCxnSpPr>
            <p:nvPr/>
          </p:nvCxnSpPr>
          <p:spPr>
            <a:xfrm>
              <a:off x="1177025" y="2623812"/>
              <a:ext cx="0" cy="950142"/>
            </a:xfrm>
            <a:prstGeom prst="line">
              <a:avLst/>
            </a:prstGeom>
            <a:ln w="12700">
              <a:solidFill>
                <a:srgbClr val="30396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직선 연결선 125">
              <a:extLst>
                <a:ext uri="{FF2B5EF4-FFF2-40B4-BE49-F238E27FC236}">
                  <a16:creationId xmlns:a16="http://schemas.microsoft.com/office/drawing/2014/main" id="{C1729DD1-13CE-4038-B782-89A00EFFF2BD}"/>
                </a:ext>
              </a:extLst>
            </p:cNvPr>
            <p:cNvCxnSpPr>
              <a:cxnSpLocks/>
              <a:stCxn id="123" idx="0"/>
              <a:endCxn id="124" idx="2"/>
            </p:cNvCxnSpPr>
            <p:nvPr/>
          </p:nvCxnSpPr>
          <p:spPr>
            <a:xfrm>
              <a:off x="2623451" y="2623812"/>
              <a:ext cx="0" cy="432000"/>
            </a:xfrm>
            <a:prstGeom prst="line">
              <a:avLst/>
            </a:prstGeom>
            <a:ln w="12700">
              <a:solidFill>
                <a:srgbClr val="30396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직선 연결선 126">
              <a:extLst>
                <a:ext uri="{FF2B5EF4-FFF2-40B4-BE49-F238E27FC236}">
                  <a16:creationId xmlns:a16="http://schemas.microsoft.com/office/drawing/2014/main" id="{6641509C-87FA-465D-BF82-A96AA81484B4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767451" y="2906203"/>
              <a:ext cx="0" cy="288000"/>
            </a:xfrm>
            <a:prstGeom prst="line">
              <a:avLst/>
            </a:prstGeom>
            <a:ln w="12700">
              <a:solidFill>
                <a:srgbClr val="30396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2" name="타원 131">
            <a:extLst>
              <a:ext uri="{FF2B5EF4-FFF2-40B4-BE49-F238E27FC236}">
                <a16:creationId xmlns:a16="http://schemas.microsoft.com/office/drawing/2014/main" id="{8938245F-3B17-42DE-AA54-36DAADBB7023}"/>
              </a:ext>
            </a:extLst>
          </p:cNvPr>
          <p:cNvSpPr/>
          <p:nvPr/>
        </p:nvSpPr>
        <p:spPr>
          <a:xfrm>
            <a:off x="3760198" y="2778155"/>
            <a:ext cx="544900" cy="555489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1400" b="1" dirty="0">
                <a:solidFill>
                  <a:schemeClr val="bg1"/>
                </a:solidFill>
                <a:cs typeface="Aharoni" panose="02010803020104030203" pitchFamily="2" charset="-79"/>
              </a:rPr>
              <a:t>2</a:t>
            </a:r>
            <a:endParaRPr lang="en-US" altLang="ko-KR" sz="1600" b="1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133" name="타원 132">
            <a:extLst>
              <a:ext uri="{FF2B5EF4-FFF2-40B4-BE49-F238E27FC236}">
                <a16:creationId xmlns:a16="http://schemas.microsoft.com/office/drawing/2014/main" id="{8938245F-3B17-42DE-AA54-36DAADBB7023}"/>
              </a:ext>
            </a:extLst>
          </p:cNvPr>
          <p:cNvSpPr/>
          <p:nvPr/>
        </p:nvSpPr>
        <p:spPr>
          <a:xfrm>
            <a:off x="5722597" y="2771747"/>
            <a:ext cx="544900" cy="555489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1400" b="1" dirty="0">
                <a:solidFill>
                  <a:schemeClr val="bg1"/>
                </a:solidFill>
                <a:cs typeface="Aharoni" panose="02010803020104030203" pitchFamily="2" charset="-79"/>
              </a:rPr>
              <a:t>3</a:t>
            </a:r>
            <a:endParaRPr lang="en-US" altLang="ko-KR" sz="1600" b="1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134" name="타원 133">
            <a:extLst>
              <a:ext uri="{FF2B5EF4-FFF2-40B4-BE49-F238E27FC236}">
                <a16:creationId xmlns:a16="http://schemas.microsoft.com/office/drawing/2014/main" id="{8938245F-3B17-42DE-AA54-36DAADBB7023}"/>
              </a:ext>
            </a:extLst>
          </p:cNvPr>
          <p:cNvSpPr/>
          <p:nvPr/>
        </p:nvSpPr>
        <p:spPr>
          <a:xfrm>
            <a:off x="7692632" y="2766824"/>
            <a:ext cx="544900" cy="555489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1400" b="1" dirty="0">
                <a:solidFill>
                  <a:schemeClr val="bg1"/>
                </a:solidFill>
                <a:cs typeface="Aharoni" panose="02010803020104030203" pitchFamily="2" charset="-79"/>
              </a:rPr>
              <a:t>4</a:t>
            </a:r>
            <a:endParaRPr lang="en-US" altLang="ko-KR" sz="1600" b="1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135" name="타원 134">
            <a:extLst>
              <a:ext uri="{FF2B5EF4-FFF2-40B4-BE49-F238E27FC236}">
                <a16:creationId xmlns:a16="http://schemas.microsoft.com/office/drawing/2014/main" id="{8938245F-3B17-42DE-AA54-36DAADBB7023}"/>
              </a:ext>
            </a:extLst>
          </p:cNvPr>
          <p:cNvSpPr/>
          <p:nvPr/>
        </p:nvSpPr>
        <p:spPr>
          <a:xfrm>
            <a:off x="9622017" y="2775938"/>
            <a:ext cx="544900" cy="555489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1400" b="1" dirty="0">
                <a:solidFill>
                  <a:schemeClr val="bg1"/>
                </a:solidFill>
                <a:cs typeface="Aharoni" panose="02010803020104030203" pitchFamily="2" charset="-79"/>
              </a:rPr>
              <a:t>5</a:t>
            </a:r>
            <a:endParaRPr lang="en-US" altLang="ko-KR" sz="1600" b="1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2049" name="TextBox 2048"/>
          <p:cNvSpPr txBox="1"/>
          <p:nvPr/>
        </p:nvSpPr>
        <p:spPr>
          <a:xfrm>
            <a:off x="1544042" y="3332670"/>
            <a:ext cx="115981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generator </a:t>
            </a:r>
          </a:p>
          <a:p>
            <a:r>
              <a:rPr lang="ko-KR" altLang="en-US" sz="1200" dirty="0"/>
              <a:t>네트워크는 </a:t>
            </a:r>
            <a:r>
              <a:rPr lang="en-US" altLang="ko-KR" sz="1200" dirty="0"/>
              <a:t>(</a:t>
            </a:r>
            <a:r>
              <a:rPr lang="en-US" altLang="ko-KR" sz="1200" dirty="0" err="1"/>
              <a:t>latent_dim</a:t>
            </a:r>
            <a:r>
              <a:rPr lang="en-US" altLang="ko-KR" sz="1200" dirty="0"/>
              <a:t>,) </a:t>
            </a:r>
            <a:r>
              <a:rPr lang="ko-KR" altLang="en-US" sz="1200" dirty="0"/>
              <a:t>크기의 벡터를 </a:t>
            </a:r>
            <a:r>
              <a:rPr lang="en-US" altLang="ko-KR" sz="1200" b="1" dirty="0"/>
              <a:t>(32, 32, 3) </a:t>
            </a:r>
          </a:p>
          <a:p>
            <a:r>
              <a:rPr lang="ko-KR" altLang="en-US" sz="1200" b="1" dirty="0"/>
              <a:t>크기의 이미지로 </a:t>
            </a:r>
            <a:r>
              <a:rPr lang="ko-KR" altLang="en-US" sz="1200" b="1" dirty="0" err="1"/>
              <a:t>매핑</a:t>
            </a:r>
            <a:endParaRPr lang="ko-KR" altLang="en-US" sz="1200" b="1" dirty="0"/>
          </a:p>
        </p:txBody>
      </p:sp>
      <p:sp>
        <p:nvSpPr>
          <p:cNvPr id="138" name="TextBox 137"/>
          <p:cNvSpPr txBox="1"/>
          <p:nvPr/>
        </p:nvSpPr>
        <p:spPr>
          <a:xfrm>
            <a:off x="3458624" y="3350613"/>
            <a:ext cx="115778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discriminator </a:t>
            </a:r>
            <a:r>
              <a:rPr lang="ko-KR" altLang="en-US" sz="1200" dirty="0"/>
              <a:t>네트워크는 </a:t>
            </a:r>
            <a:r>
              <a:rPr lang="en-US" altLang="ko-KR" sz="1200" dirty="0"/>
              <a:t>(32, 32, 3) </a:t>
            </a:r>
            <a:r>
              <a:rPr lang="ko-KR" altLang="en-US" sz="1200" dirty="0"/>
              <a:t>크기의 이미지가 </a:t>
            </a:r>
            <a:r>
              <a:rPr lang="ko-KR" altLang="en-US" sz="1200" b="1" dirty="0"/>
              <a:t>진짜일 확률을 추정</a:t>
            </a:r>
            <a:r>
              <a:rPr lang="ko-KR" altLang="en-US" sz="1200" dirty="0"/>
              <a:t>하여 </a:t>
            </a:r>
            <a:r>
              <a:rPr lang="ko-KR" altLang="en-US" sz="1200" b="1" dirty="0"/>
              <a:t>이진 값으로 </a:t>
            </a:r>
            <a:r>
              <a:rPr lang="ko-KR" altLang="en-US" sz="1200" b="1" dirty="0" err="1"/>
              <a:t>매핑</a:t>
            </a:r>
            <a:endParaRPr lang="ko-KR" altLang="en-US" sz="1200" b="1" dirty="0"/>
          </a:p>
        </p:txBody>
      </p:sp>
      <p:sp>
        <p:nvSpPr>
          <p:cNvPr id="140" name="TextBox 139"/>
          <p:cNvSpPr txBox="1"/>
          <p:nvPr/>
        </p:nvSpPr>
        <p:spPr>
          <a:xfrm>
            <a:off x="5445636" y="3355375"/>
            <a:ext cx="114992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/>
              <a:t>생성자와</a:t>
            </a:r>
            <a:r>
              <a:rPr lang="ko-KR" altLang="en-US" sz="1200" dirty="0"/>
              <a:t> </a:t>
            </a:r>
            <a:endParaRPr lang="en-US" altLang="ko-KR" sz="1200" dirty="0"/>
          </a:p>
          <a:p>
            <a:r>
              <a:rPr lang="ko-KR" altLang="en-US" sz="1200" dirty="0" err="1"/>
              <a:t>판별자를</a:t>
            </a:r>
            <a:r>
              <a:rPr lang="ko-KR" altLang="en-US" sz="1200" dirty="0"/>
              <a:t> </a:t>
            </a:r>
            <a:endParaRPr lang="en-US" altLang="ko-KR" sz="1200" dirty="0"/>
          </a:p>
          <a:p>
            <a:r>
              <a:rPr lang="ko-KR" altLang="en-US" sz="1200" dirty="0"/>
              <a:t>연결하는 </a:t>
            </a:r>
            <a:r>
              <a:rPr lang="en-US" altLang="ko-KR" sz="1200" b="1" dirty="0" err="1"/>
              <a:t>gan</a:t>
            </a:r>
            <a:r>
              <a:rPr lang="en-US" altLang="ko-KR" sz="1200" b="1" dirty="0"/>
              <a:t> </a:t>
            </a:r>
            <a:r>
              <a:rPr lang="ko-KR" altLang="en-US" sz="1200" b="1" dirty="0"/>
              <a:t>네트워크</a:t>
            </a:r>
            <a:r>
              <a:rPr lang="ko-KR" altLang="en-US" sz="1200" dirty="0"/>
              <a:t>를 만든다</a:t>
            </a:r>
            <a:endParaRPr lang="en-US" altLang="ko-KR" sz="1200" dirty="0"/>
          </a:p>
          <a:p>
            <a:endParaRPr lang="en-US" altLang="ko-KR" sz="300" dirty="0"/>
          </a:p>
          <a:p>
            <a:r>
              <a:rPr lang="en-US" altLang="ko-KR" sz="800" dirty="0" err="1"/>
              <a:t>gan</a:t>
            </a:r>
            <a:r>
              <a:rPr lang="en-US" altLang="ko-KR" sz="800" dirty="0"/>
              <a:t>(x)=discriminator(generator(x))</a:t>
            </a:r>
            <a:endParaRPr lang="ko-KR" altLang="en-US" sz="800" dirty="0"/>
          </a:p>
        </p:txBody>
      </p:sp>
      <p:sp>
        <p:nvSpPr>
          <p:cNvPr id="147" name="TextBox 146"/>
          <p:cNvSpPr txBox="1"/>
          <p:nvPr/>
        </p:nvSpPr>
        <p:spPr>
          <a:xfrm>
            <a:off x="7405085" y="3419410"/>
            <a:ext cx="11577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/>
              <a:t>“진짜</a:t>
            </a:r>
            <a:r>
              <a:rPr lang="en-US" altLang="ko-KR" sz="1200" b="1" dirty="0"/>
              <a:t>"/”</a:t>
            </a:r>
            <a:r>
              <a:rPr lang="ko-KR" altLang="en-US" sz="1200" b="1" dirty="0"/>
              <a:t>가짜</a:t>
            </a:r>
            <a:r>
              <a:rPr lang="en-US" altLang="ko-KR" sz="1200" b="1" dirty="0"/>
              <a:t>" </a:t>
            </a:r>
            <a:r>
              <a:rPr lang="ko-KR" altLang="en-US" sz="1200" b="1" dirty="0"/>
              <a:t>레이블</a:t>
            </a:r>
            <a:r>
              <a:rPr lang="ko-KR" altLang="en-US" sz="1200" dirty="0"/>
              <a:t>과 함께 진짜 이미지와 가짜 이미지 샘플을 사용해 </a:t>
            </a:r>
            <a:r>
              <a:rPr lang="ko-KR" altLang="en-US" sz="1200" b="1" dirty="0" err="1"/>
              <a:t>판별자를</a:t>
            </a:r>
            <a:r>
              <a:rPr lang="ko-KR" altLang="en-US" sz="1200" b="1" dirty="0"/>
              <a:t> 훈련</a:t>
            </a:r>
            <a:endParaRPr lang="en-US" altLang="ko-KR" sz="1200" dirty="0"/>
          </a:p>
        </p:txBody>
      </p:sp>
      <p:sp>
        <p:nvSpPr>
          <p:cNvPr id="148" name="TextBox 147"/>
          <p:cNvSpPr txBox="1"/>
          <p:nvPr/>
        </p:nvSpPr>
        <p:spPr>
          <a:xfrm>
            <a:off x="9318768" y="3348419"/>
            <a:ext cx="123588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매 단계마다 </a:t>
            </a:r>
            <a:r>
              <a:rPr lang="ko-KR" altLang="en-US" sz="1100" dirty="0" err="1"/>
              <a:t>생성자에</a:t>
            </a:r>
            <a:r>
              <a:rPr lang="ko-KR" altLang="en-US" sz="1100" dirty="0"/>
              <a:t> 의해 </a:t>
            </a:r>
            <a:r>
              <a:rPr lang="ko-KR" altLang="en-US" sz="1100" dirty="0" err="1"/>
              <a:t>디코딩된</a:t>
            </a:r>
            <a:r>
              <a:rPr lang="ko-KR" altLang="en-US" sz="1100" dirty="0"/>
              <a:t> 이미지를 판별자가 </a:t>
            </a:r>
            <a:r>
              <a:rPr lang="ko-KR" altLang="en-US" sz="1100" b="1" dirty="0"/>
              <a:t>“진짜</a:t>
            </a:r>
            <a:r>
              <a:rPr lang="en-US" altLang="ko-KR" sz="1100" b="1" dirty="0"/>
              <a:t>"</a:t>
            </a:r>
            <a:r>
              <a:rPr lang="ko-KR" altLang="en-US" sz="1100" b="1" dirty="0"/>
              <a:t>로 분류하도록 만드는 방향으로 생성자의 가중치를 이동</a:t>
            </a:r>
            <a:endParaRPr lang="en-US" altLang="ko-KR" sz="1100" b="1" dirty="0"/>
          </a:p>
        </p:txBody>
      </p:sp>
    </p:spTree>
    <p:extLst>
      <p:ext uri="{BB962C8B-B14F-4D97-AF65-F5344CB8AC3E}">
        <p14:creationId xmlns:p14="http://schemas.microsoft.com/office/powerpoint/2010/main" val="1131954041"/>
      </p:ext>
    </p:extLst>
  </p:cSld>
  <p:clrMapOvr>
    <a:masterClrMapping/>
  </p:clrMapOvr>
  <p:transition/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09626" y="245385"/>
            <a:ext cx="11572748" cy="6359441"/>
            <a:chOff x="309626" y="245385"/>
            <a:chExt cx="11572748" cy="6359441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1DE2A7CB-9018-4640-AB43-BCC19C805324}"/>
                </a:ext>
              </a:extLst>
            </p:cNvPr>
            <p:cNvSpPr/>
            <p:nvPr/>
          </p:nvSpPr>
          <p:spPr>
            <a:xfrm>
              <a:off x="309626" y="253174"/>
              <a:ext cx="11572748" cy="63516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431800" dist="25400" dir="5400000" algn="t" rotWithShape="0">
                <a:prstClr val="black">
                  <a:alpha val="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41FADB85-E686-462D-A485-3251109C5436}"/>
                </a:ext>
              </a:extLst>
            </p:cNvPr>
            <p:cNvSpPr/>
            <p:nvPr/>
          </p:nvSpPr>
          <p:spPr>
            <a:xfrm>
              <a:off x="11217893" y="253174"/>
              <a:ext cx="664481" cy="647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431800" dist="25400" dir="5400000" algn="t" rotWithShape="0">
                <a:prstClr val="black">
                  <a:alpha val="1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A6EE2FFB-3CA7-453A-9016-7D5286183A63}"/>
                </a:ext>
              </a:extLst>
            </p:cNvPr>
            <p:cNvSpPr/>
            <p:nvPr/>
          </p:nvSpPr>
          <p:spPr>
            <a:xfrm>
              <a:off x="1058925" y="245385"/>
              <a:ext cx="10157083" cy="647700"/>
            </a:xfrm>
            <a:prstGeom prst="rect">
              <a:avLst/>
            </a:prstGeom>
            <a:solidFill>
              <a:srgbClr val="30396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 latinLnBrk="0">
                <a:defRPr/>
              </a:pPr>
              <a:r>
                <a:rPr lang="ko-KR" altLang="en-US" sz="2400" b="1" i="1" kern="0" dirty="0">
                  <a:solidFill>
                    <a:prstClr val="white"/>
                  </a:solidFill>
                </a:rPr>
                <a:t>훈련 방법</a:t>
              </a:r>
              <a:endParaRPr lang="ko-KR" altLang="en-US" dirty="0">
                <a:solidFill>
                  <a:prstClr val="white"/>
                </a:solidFill>
              </a:endParaRP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487BA28D-33C5-43AF-970E-26999AE17915}"/>
                </a:ext>
              </a:extLst>
            </p:cNvPr>
            <p:cNvGrpSpPr/>
            <p:nvPr/>
          </p:nvGrpSpPr>
          <p:grpSpPr>
            <a:xfrm>
              <a:off x="11434660" y="462783"/>
              <a:ext cx="230946" cy="228482"/>
              <a:chOff x="11242636" y="735673"/>
              <a:chExt cx="230946" cy="228482"/>
            </a:xfrm>
          </p:grpSpPr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B970DAD8-A6E3-48BF-8D1C-673AB141B080}"/>
                  </a:ext>
                </a:extLst>
              </p:cNvPr>
              <p:cNvSpPr/>
              <p:nvPr/>
            </p:nvSpPr>
            <p:spPr>
              <a:xfrm>
                <a:off x="11302773" y="800483"/>
                <a:ext cx="108789" cy="108789"/>
              </a:xfrm>
              <a:prstGeom prst="ellipse">
                <a:avLst/>
              </a:prstGeom>
              <a:solidFill>
                <a:srgbClr val="FFC000"/>
              </a:solidFill>
              <a:ln w="158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사각형: 둥근 위쪽 모서리 16">
                <a:extLst>
                  <a:ext uri="{FF2B5EF4-FFF2-40B4-BE49-F238E27FC236}">
                    <a16:creationId xmlns:a16="http://schemas.microsoft.com/office/drawing/2014/main" id="{91BF2FC8-071D-4609-83EB-B8AB51FD9950}"/>
                  </a:ext>
                </a:extLst>
              </p:cNvPr>
              <p:cNvSpPr/>
              <p:nvPr/>
            </p:nvSpPr>
            <p:spPr>
              <a:xfrm>
                <a:off x="11333147" y="910155"/>
                <a:ext cx="48043" cy="54000"/>
              </a:xfrm>
              <a:prstGeom prst="round2SameRect">
                <a:avLst>
                  <a:gd name="adj1" fmla="val 0"/>
                  <a:gd name="adj2" fmla="val 50000"/>
                </a:avLst>
              </a:prstGeom>
              <a:noFill/>
              <a:ln w="158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E3179C3A-7FB3-4AED-81F6-31C07000E3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59549" y="735673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D9DF4843-1541-4000-A861-6FA3EE6D3519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1459354" y="83820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>
                <a:extLst>
                  <a:ext uri="{FF2B5EF4-FFF2-40B4-BE49-F238E27FC236}">
                    <a16:creationId xmlns:a16="http://schemas.microsoft.com/office/drawing/2014/main" id="{E5214D7D-E792-4EAE-8927-F0C29E79BBD5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1256864" y="83542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876E0D67-EB1F-4DE7-9F1D-FCF86AEECCA2}"/>
                  </a:ext>
                </a:extLst>
              </p:cNvPr>
              <p:cNvCxnSpPr>
                <a:cxnSpLocks/>
              </p:cNvCxnSpPr>
              <p:nvPr/>
            </p:nvCxnSpPr>
            <p:spPr>
              <a:xfrm rot="8100000">
                <a:off x="11282498" y="767378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id="{E60A00B5-8E54-49D9-9864-50BE611E781B}"/>
                  </a:ext>
                </a:extLst>
              </p:cNvPr>
              <p:cNvCxnSpPr>
                <a:cxnSpLocks/>
              </p:cNvCxnSpPr>
              <p:nvPr/>
            </p:nvCxnSpPr>
            <p:spPr>
              <a:xfrm rot="13500000">
                <a:off x="11433473" y="77214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55BA2AA-F16D-4E85-8715-E9F4F9C65EE8}"/>
                </a:ext>
              </a:extLst>
            </p:cNvPr>
            <p:cNvSpPr/>
            <p:nvPr/>
          </p:nvSpPr>
          <p:spPr>
            <a:xfrm>
              <a:off x="309626" y="245385"/>
              <a:ext cx="749300" cy="6477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>
              <a:outerShdw dist="25400" algn="l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b="1" dirty="0">
                  <a:solidFill>
                    <a:srgbClr val="303962"/>
                  </a:solidFill>
                </a:rPr>
                <a:t>02</a:t>
              </a:r>
              <a:endParaRPr lang="ko-KR" altLang="en-US" b="1" dirty="0">
                <a:solidFill>
                  <a:srgbClr val="303962"/>
                </a:solidFill>
              </a:endParaRPr>
            </a:p>
          </p:txBody>
        </p: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700BEA06-447F-4E64-9A24-AC92AF81A4E7}"/>
                </a:ext>
              </a:extLst>
            </p:cNvPr>
            <p:cNvGrpSpPr/>
            <p:nvPr/>
          </p:nvGrpSpPr>
          <p:grpSpPr>
            <a:xfrm>
              <a:off x="10703092" y="493743"/>
              <a:ext cx="267186" cy="165383"/>
              <a:chOff x="10447060" y="740631"/>
              <a:chExt cx="267186" cy="165383"/>
            </a:xfrm>
          </p:grpSpPr>
          <p:sp>
            <p:nvSpPr>
              <p:cNvPr id="25" name="화살표: 갈매기형 수장 24">
                <a:extLst>
                  <a:ext uri="{FF2B5EF4-FFF2-40B4-BE49-F238E27FC236}">
                    <a16:creationId xmlns:a16="http://schemas.microsoft.com/office/drawing/2014/main" id="{585821D6-0BBF-44C8-B0DB-6DBE5320FA21}"/>
                  </a:ext>
                </a:extLst>
              </p:cNvPr>
              <p:cNvSpPr/>
              <p:nvPr/>
            </p:nvSpPr>
            <p:spPr>
              <a:xfrm>
                <a:off x="10597188" y="740631"/>
                <a:ext cx="117058" cy="165383"/>
              </a:xfrm>
              <a:prstGeom prst="chevron">
                <a:avLst>
                  <a:gd name="adj" fmla="val 8072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84B49E7D-3BAD-479B-8256-2BD7BD744D6B}"/>
                  </a:ext>
                </a:extLst>
              </p:cNvPr>
              <p:cNvSpPr/>
              <p:nvPr/>
            </p:nvSpPr>
            <p:spPr>
              <a:xfrm>
                <a:off x="10447060" y="816123"/>
                <a:ext cx="252000" cy="144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pic>
        <p:nvPicPr>
          <p:cNvPr id="5122" name="Picture 2" descr="https://drek4537l1klr.cloudfront.net/chollet/Figures/08fig1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2763" y="942067"/>
            <a:ext cx="2732291" cy="827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6" name="모서리가 둥근 직사각형 75"/>
          <p:cNvSpPr/>
          <p:nvPr/>
        </p:nvSpPr>
        <p:spPr>
          <a:xfrm>
            <a:off x="642331" y="1025530"/>
            <a:ext cx="2637764" cy="728243"/>
          </a:xfrm>
          <a:prstGeom prst="roundRect">
            <a:avLst>
              <a:gd name="adj" fmla="val 50000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prstClr val="white"/>
                </a:solidFill>
              </a:rPr>
              <a:t>GAN </a:t>
            </a:r>
            <a:r>
              <a:rPr lang="ko-KR" altLang="en-US" sz="1400" b="1" dirty="0" err="1">
                <a:solidFill>
                  <a:prstClr val="white"/>
                </a:solidFill>
              </a:rPr>
              <a:t>생성자와</a:t>
            </a:r>
            <a:r>
              <a:rPr lang="ko-KR" altLang="en-US" sz="1400" b="1" dirty="0">
                <a:solidFill>
                  <a:prstClr val="white"/>
                </a:solidFill>
              </a:rPr>
              <a:t> </a:t>
            </a:r>
            <a:r>
              <a:rPr lang="ko-KR" altLang="en-US" sz="1400" b="1" dirty="0" err="1">
                <a:solidFill>
                  <a:prstClr val="white"/>
                </a:solidFill>
              </a:rPr>
              <a:t>판별자를</a:t>
            </a:r>
            <a:endParaRPr lang="en-US" altLang="ko-KR" sz="1400" b="1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b="1" dirty="0">
                <a:solidFill>
                  <a:prstClr val="white"/>
                </a:solidFill>
              </a:rPr>
              <a:t>구현하는 데 사용할 기법</a:t>
            </a:r>
            <a:endParaRPr lang="en-US" altLang="ko-KR" sz="1400" b="1" dirty="0">
              <a:solidFill>
                <a:prstClr val="white"/>
              </a:solidFill>
            </a:endParaRPr>
          </a:p>
        </p:txBody>
      </p:sp>
      <p:sp>
        <p:nvSpPr>
          <p:cNvPr id="4" name="대각선 방향의 모서리가 둥근 사각형 3"/>
          <p:cNvSpPr/>
          <p:nvPr/>
        </p:nvSpPr>
        <p:spPr>
          <a:xfrm>
            <a:off x="1189645" y="1877348"/>
            <a:ext cx="9780633" cy="511729"/>
          </a:xfrm>
          <a:prstGeom prst="round2DiagRect">
            <a:avLst>
              <a:gd name="adj1" fmla="val 50000"/>
              <a:gd name="adj2" fmla="val 0"/>
            </a:avLst>
          </a:prstGeom>
          <a:noFill/>
          <a:ln w="28575">
            <a:solidFill>
              <a:srgbClr val="FFD9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생성자의 마지막 활성화로 다른 종류의 모델에서 널리 사용하는 </a:t>
            </a:r>
            <a:r>
              <a:rPr lang="en-US" altLang="ko-KR" sz="1400" b="1" dirty="0">
                <a:solidFill>
                  <a:schemeClr val="tx1"/>
                </a:solidFill>
              </a:rPr>
              <a:t>sigmoid </a:t>
            </a:r>
            <a:r>
              <a:rPr lang="ko-KR" altLang="en-US" sz="1400" b="1" dirty="0">
                <a:solidFill>
                  <a:schemeClr val="tx1"/>
                </a:solidFill>
              </a:rPr>
              <a:t>대신 </a:t>
            </a:r>
            <a:r>
              <a:rPr lang="en-US" altLang="ko-KR" sz="1400" b="1" dirty="0" err="1">
                <a:solidFill>
                  <a:schemeClr val="tx1"/>
                </a:solidFill>
              </a:rPr>
              <a:t>tanh</a:t>
            </a:r>
            <a:r>
              <a:rPr lang="en-US" altLang="ko-KR" sz="1400" b="1" dirty="0">
                <a:solidFill>
                  <a:schemeClr val="tx1"/>
                </a:solidFill>
              </a:rPr>
              <a:t> </a:t>
            </a:r>
            <a:r>
              <a:rPr lang="ko-KR" altLang="en-US" sz="1400" b="1" dirty="0">
                <a:solidFill>
                  <a:schemeClr val="tx1"/>
                </a:solidFill>
              </a:rPr>
              <a:t>함수를 사용</a:t>
            </a:r>
          </a:p>
        </p:txBody>
      </p:sp>
      <p:sp>
        <p:nvSpPr>
          <p:cNvPr id="94" name="대각선 방향의 모서리가 둥근 사각형 93"/>
          <p:cNvSpPr/>
          <p:nvPr/>
        </p:nvSpPr>
        <p:spPr>
          <a:xfrm>
            <a:off x="1231110" y="2613086"/>
            <a:ext cx="9780633" cy="511729"/>
          </a:xfrm>
          <a:prstGeom prst="round2DiagRect">
            <a:avLst>
              <a:gd name="adj1" fmla="val 50000"/>
              <a:gd name="adj2" fmla="val 0"/>
            </a:avLst>
          </a:prstGeom>
          <a:noFill/>
          <a:ln w="28575">
            <a:solidFill>
              <a:srgbClr val="FFD9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균등 분포가 아니고 </a:t>
            </a:r>
            <a:r>
              <a:rPr lang="ko-KR" altLang="en-US" sz="1400" b="1" dirty="0">
                <a:solidFill>
                  <a:schemeClr val="tx1"/>
                </a:solidFill>
              </a:rPr>
              <a:t>정규 분포</a:t>
            </a:r>
            <a:r>
              <a:rPr lang="en-US" altLang="ko-KR" sz="1400" b="1" dirty="0">
                <a:solidFill>
                  <a:schemeClr val="tx1"/>
                </a:solidFill>
              </a:rPr>
              <a:t>(</a:t>
            </a:r>
            <a:r>
              <a:rPr lang="ko-KR" altLang="en-US" sz="1400" b="1" dirty="0" err="1">
                <a:solidFill>
                  <a:schemeClr val="tx1"/>
                </a:solidFill>
              </a:rPr>
              <a:t>가우시안</a:t>
            </a:r>
            <a:r>
              <a:rPr lang="ko-KR" altLang="en-US" sz="1400" b="1" dirty="0">
                <a:solidFill>
                  <a:schemeClr val="tx1"/>
                </a:solidFill>
              </a:rPr>
              <a:t> 분포</a:t>
            </a:r>
            <a:r>
              <a:rPr lang="en-US" altLang="ko-KR" sz="1400" b="1" dirty="0">
                <a:solidFill>
                  <a:schemeClr val="tx1"/>
                </a:solidFill>
              </a:rPr>
              <a:t>)</a:t>
            </a:r>
            <a:r>
              <a:rPr lang="ko-KR" altLang="en-US" sz="1400" b="1" dirty="0">
                <a:solidFill>
                  <a:schemeClr val="tx1"/>
                </a:solidFill>
              </a:rPr>
              <a:t>를 사용</a:t>
            </a:r>
            <a:r>
              <a:rPr lang="ko-KR" altLang="en-US" sz="1400" dirty="0">
                <a:solidFill>
                  <a:schemeClr val="tx1"/>
                </a:solidFill>
              </a:rPr>
              <a:t>하여 잠재 공간에서 포인트를 샘플링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10" name="대각선 방향의 모서리가 둥근 사각형 109"/>
          <p:cNvSpPr/>
          <p:nvPr/>
        </p:nvSpPr>
        <p:spPr>
          <a:xfrm>
            <a:off x="1189645" y="3342704"/>
            <a:ext cx="9780633" cy="878511"/>
          </a:xfrm>
          <a:prstGeom prst="round2DiagRect">
            <a:avLst>
              <a:gd name="adj1" fmla="val 50000"/>
              <a:gd name="adj2" fmla="val 0"/>
            </a:avLst>
          </a:prstGeom>
          <a:noFill/>
          <a:ln w="28575">
            <a:solidFill>
              <a:srgbClr val="FFD9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무작위성</a:t>
            </a:r>
            <a:r>
              <a:rPr lang="ko-KR" altLang="en-US" sz="1400" dirty="0">
                <a:solidFill>
                  <a:schemeClr val="tx1"/>
                </a:solidFill>
              </a:rPr>
              <a:t>은 모델을 견고하게 만듦</a:t>
            </a:r>
            <a:r>
              <a:rPr lang="en-US" altLang="ko-KR" sz="1400" dirty="0">
                <a:solidFill>
                  <a:schemeClr val="tx1"/>
                </a:solidFill>
              </a:rPr>
              <a:t>. GAN </a:t>
            </a:r>
            <a:r>
              <a:rPr lang="ko-KR" altLang="en-US" sz="1400" dirty="0">
                <a:solidFill>
                  <a:schemeClr val="tx1"/>
                </a:solidFill>
              </a:rPr>
              <a:t>훈련은 동적 평형을 만들기 때문에 여러 방식으로 갇힐 가능성이 높은데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훈련하는 동안 </a:t>
            </a:r>
            <a:r>
              <a:rPr lang="ko-KR" altLang="en-US" sz="1400" dirty="0" err="1">
                <a:solidFill>
                  <a:schemeClr val="tx1"/>
                </a:solidFill>
              </a:rPr>
              <a:t>무작위성을</a:t>
            </a:r>
            <a:r>
              <a:rPr lang="ko-KR" altLang="en-US" sz="1400" dirty="0">
                <a:solidFill>
                  <a:schemeClr val="tx1"/>
                </a:solidFill>
              </a:rPr>
              <a:t> 주입하면 이를 방지하는 데 도움이 된다</a:t>
            </a:r>
            <a:r>
              <a:rPr lang="en-US" altLang="ko-KR" sz="1400" dirty="0">
                <a:solidFill>
                  <a:schemeClr val="tx1"/>
                </a:solidFill>
              </a:rPr>
              <a:t>. </a:t>
            </a:r>
          </a:p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무작위성은 주입 방법은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u="sng" dirty="0">
                <a:solidFill>
                  <a:schemeClr val="tx1"/>
                </a:solidFill>
              </a:rPr>
              <a:t>1. </a:t>
            </a:r>
            <a:r>
              <a:rPr lang="ko-KR" altLang="en-US" sz="1200" u="sng" dirty="0" err="1">
                <a:solidFill>
                  <a:schemeClr val="tx1"/>
                </a:solidFill>
              </a:rPr>
              <a:t>판별자에</a:t>
            </a:r>
            <a:r>
              <a:rPr lang="ko-KR" altLang="en-US" sz="1200" u="sng" dirty="0">
                <a:solidFill>
                  <a:schemeClr val="tx1"/>
                </a:solidFill>
              </a:rPr>
              <a:t> </a:t>
            </a:r>
            <a:r>
              <a:rPr lang="ko-KR" altLang="en-US" sz="1200" u="sng" dirty="0" err="1">
                <a:solidFill>
                  <a:schemeClr val="tx1"/>
                </a:solidFill>
              </a:rPr>
              <a:t>드롭아웃을</a:t>
            </a:r>
            <a:r>
              <a:rPr lang="ko-KR" altLang="en-US" sz="1200" u="sng" dirty="0">
                <a:solidFill>
                  <a:schemeClr val="tx1"/>
                </a:solidFill>
              </a:rPr>
              <a:t> 사용</a:t>
            </a:r>
            <a:r>
              <a:rPr lang="ko-KR" altLang="en-US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>
                <a:solidFill>
                  <a:schemeClr val="tx1"/>
                </a:solidFill>
              </a:rPr>
              <a:t>/ </a:t>
            </a:r>
            <a:r>
              <a:rPr lang="en-US" altLang="ko-KR" sz="1200" u="sng" dirty="0">
                <a:solidFill>
                  <a:schemeClr val="tx1"/>
                </a:solidFill>
              </a:rPr>
              <a:t>2. </a:t>
            </a:r>
            <a:r>
              <a:rPr lang="ko-KR" altLang="en-US" sz="1200" u="sng" dirty="0" err="1">
                <a:solidFill>
                  <a:schemeClr val="tx1"/>
                </a:solidFill>
              </a:rPr>
              <a:t>판별자를</a:t>
            </a:r>
            <a:r>
              <a:rPr lang="ko-KR" altLang="en-US" sz="1200" u="sng" dirty="0">
                <a:solidFill>
                  <a:schemeClr val="tx1"/>
                </a:solidFill>
              </a:rPr>
              <a:t> 위해 레이블에 랜덤 </a:t>
            </a:r>
            <a:r>
              <a:rPr lang="ko-KR" altLang="en-US" sz="1200" u="sng" dirty="0" err="1">
                <a:solidFill>
                  <a:schemeClr val="tx1"/>
                </a:solidFill>
              </a:rPr>
              <a:t>노이즈를</a:t>
            </a:r>
            <a:r>
              <a:rPr lang="ko-KR" altLang="en-US" sz="1200" u="sng" dirty="0">
                <a:solidFill>
                  <a:schemeClr val="tx1"/>
                </a:solidFill>
              </a:rPr>
              <a:t> 추가</a:t>
            </a:r>
            <a:endParaRPr lang="ko-KR" altLang="en-US" sz="1200" b="1" u="sng" dirty="0">
              <a:solidFill>
                <a:schemeClr val="tx1"/>
              </a:solidFill>
            </a:endParaRPr>
          </a:p>
        </p:txBody>
      </p:sp>
      <p:sp>
        <p:nvSpPr>
          <p:cNvPr id="119" name="대각선 방향의 모서리가 둥근 사각형 118"/>
          <p:cNvSpPr/>
          <p:nvPr/>
        </p:nvSpPr>
        <p:spPr>
          <a:xfrm>
            <a:off x="1231110" y="4436566"/>
            <a:ext cx="9780633" cy="898245"/>
          </a:xfrm>
          <a:prstGeom prst="round2DiagRect">
            <a:avLst>
              <a:gd name="adj1" fmla="val 50000"/>
              <a:gd name="adj2" fmla="val 0"/>
            </a:avLst>
          </a:prstGeom>
          <a:noFill/>
          <a:ln w="28575">
            <a:solidFill>
              <a:srgbClr val="FFD9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희소한 </a:t>
            </a:r>
            <a:r>
              <a:rPr lang="ko-KR" altLang="en-US" sz="1400" b="1" dirty="0" err="1">
                <a:solidFill>
                  <a:schemeClr val="tx1"/>
                </a:solidFill>
              </a:rPr>
              <a:t>그래디언트는</a:t>
            </a:r>
            <a:r>
              <a:rPr lang="ko-KR" altLang="en-US" sz="1400" b="1" dirty="0">
                <a:solidFill>
                  <a:schemeClr val="tx1"/>
                </a:solidFill>
              </a:rPr>
              <a:t> </a:t>
            </a:r>
            <a:r>
              <a:rPr lang="en-US" altLang="ko-KR" sz="1400" b="1" dirty="0">
                <a:solidFill>
                  <a:schemeClr val="tx1"/>
                </a:solidFill>
              </a:rPr>
              <a:t>GAN </a:t>
            </a:r>
            <a:r>
              <a:rPr lang="ko-KR" altLang="en-US" sz="1400" b="1" dirty="0">
                <a:solidFill>
                  <a:schemeClr val="tx1"/>
                </a:solidFill>
              </a:rPr>
              <a:t>훈련을 방해</a:t>
            </a:r>
            <a:r>
              <a:rPr lang="ko-KR" altLang="en-US" sz="1400" dirty="0">
                <a:solidFill>
                  <a:schemeClr val="tx1"/>
                </a:solidFill>
              </a:rPr>
              <a:t>할 수 있음</a:t>
            </a:r>
            <a:r>
              <a:rPr lang="en-US" altLang="ko-KR" sz="1400" dirty="0">
                <a:solidFill>
                  <a:schemeClr val="tx1"/>
                </a:solidFill>
              </a:rPr>
              <a:t>. </a:t>
            </a:r>
            <a:r>
              <a:rPr lang="ko-KR" altLang="en-US" sz="1400" dirty="0" err="1">
                <a:solidFill>
                  <a:schemeClr val="tx1"/>
                </a:solidFill>
              </a:rPr>
              <a:t>그래디언트를</a:t>
            </a:r>
            <a:r>
              <a:rPr lang="ko-KR" altLang="en-US" sz="1400" dirty="0">
                <a:solidFill>
                  <a:schemeClr val="tx1"/>
                </a:solidFill>
              </a:rPr>
              <a:t> 희소하게 만들 수 있는 것은 </a:t>
            </a:r>
            <a:r>
              <a:rPr lang="ko-KR" altLang="en-US" sz="1400" b="1" dirty="0">
                <a:solidFill>
                  <a:schemeClr val="tx1"/>
                </a:solidFill>
              </a:rPr>
              <a:t>최대 </a:t>
            </a:r>
            <a:r>
              <a:rPr lang="ko-KR" altLang="en-US" sz="1400" b="1" dirty="0" err="1">
                <a:solidFill>
                  <a:schemeClr val="tx1"/>
                </a:solidFill>
              </a:rPr>
              <a:t>풀링</a:t>
            </a:r>
            <a:r>
              <a:rPr lang="ko-KR" altLang="en-US" sz="1400" b="1" dirty="0">
                <a:solidFill>
                  <a:schemeClr val="tx1"/>
                </a:solidFill>
              </a:rPr>
              <a:t> 연산</a:t>
            </a:r>
            <a:r>
              <a:rPr lang="ko-KR" altLang="en-US" sz="1400" dirty="0">
                <a:solidFill>
                  <a:schemeClr val="tx1"/>
                </a:solidFill>
              </a:rPr>
              <a:t>과 </a:t>
            </a:r>
            <a:r>
              <a:rPr lang="en-US" altLang="ko-KR" sz="1400" b="1" dirty="0" err="1">
                <a:solidFill>
                  <a:schemeClr val="tx1"/>
                </a:solidFill>
              </a:rPr>
              <a:t>ReLU</a:t>
            </a:r>
            <a:r>
              <a:rPr lang="en-US" altLang="ko-KR" sz="1400" b="1" dirty="0">
                <a:solidFill>
                  <a:schemeClr val="tx1"/>
                </a:solidFill>
              </a:rPr>
              <a:t> </a:t>
            </a:r>
            <a:r>
              <a:rPr lang="ko-KR" altLang="en-US" sz="1400" b="1" dirty="0">
                <a:solidFill>
                  <a:schemeClr val="tx1"/>
                </a:solidFill>
              </a:rPr>
              <a:t>활성화</a:t>
            </a:r>
            <a:r>
              <a:rPr lang="ko-KR" altLang="en-US" sz="1400" dirty="0">
                <a:solidFill>
                  <a:schemeClr val="tx1"/>
                </a:solidFill>
              </a:rPr>
              <a:t> 두 가지</a:t>
            </a:r>
            <a:r>
              <a:rPr lang="en-US" altLang="ko-KR" sz="1400" dirty="0">
                <a:solidFill>
                  <a:schemeClr val="tx1"/>
                </a:solidFill>
              </a:rPr>
              <a:t>. </a:t>
            </a:r>
            <a:r>
              <a:rPr lang="ko-KR" altLang="en-US" sz="1400" dirty="0">
                <a:solidFill>
                  <a:schemeClr val="tx1"/>
                </a:solidFill>
              </a:rPr>
              <a:t>최대 </a:t>
            </a:r>
            <a:r>
              <a:rPr lang="ko-KR" altLang="en-US" sz="1400" dirty="0" err="1">
                <a:solidFill>
                  <a:schemeClr val="tx1"/>
                </a:solidFill>
              </a:rPr>
              <a:t>풀링</a:t>
            </a:r>
            <a:r>
              <a:rPr lang="ko-KR" altLang="en-US" sz="1400" dirty="0">
                <a:solidFill>
                  <a:schemeClr val="tx1"/>
                </a:solidFill>
              </a:rPr>
              <a:t> 대신 </a:t>
            </a:r>
            <a:r>
              <a:rPr lang="ko-KR" altLang="en-US" sz="1400" b="1" dirty="0" err="1">
                <a:solidFill>
                  <a:schemeClr val="tx1"/>
                </a:solidFill>
              </a:rPr>
              <a:t>스트라이드</a:t>
            </a:r>
            <a:r>
              <a:rPr lang="ko-KR" altLang="en-US" sz="1400" b="1" dirty="0">
                <a:solidFill>
                  <a:schemeClr val="tx1"/>
                </a:solidFill>
              </a:rPr>
              <a:t> </a:t>
            </a:r>
            <a:r>
              <a:rPr lang="ko-KR" altLang="en-US" sz="1400" b="1" dirty="0" err="1">
                <a:solidFill>
                  <a:schemeClr val="tx1"/>
                </a:solidFill>
              </a:rPr>
              <a:t>합성곱</a:t>
            </a:r>
            <a:r>
              <a:rPr lang="ko-KR" altLang="en-US" sz="1400" dirty="0" err="1">
                <a:solidFill>
                  <a:schemeClr val="tx1"/>
                </a:solidFill>
              </a:rPr>
              <a:t>을</a:t>
            </a:r>
            <a:r>
              <a:rPr lang="ko-KR" altLang="en-US" sz="1400" dirty="0">
                <a:solidFill>
                  <a:schemeClr val="tx1"/>
                </a:solidFill>
              </a:rPr>
              <a:t> 사용해 다운샘플링을 하는 것이 좋음</a:t>
            </a:r>
            <a:r>
              <a:rPr lang="en-US" altLang="ko-KR" sz="1400" dirty="0">
                <a:solidFill>
                  <a:schemeClr val="tx1"/>
                </a:solidFill>
              </a:rPr>
              <a:t>. </a:t>
            </a:r>
            <a:r>
              <a:rPr lang="ko-KR" altLang="en-US" sz="1400" dirty="0">
                <a:solidFill>
                  <a:schemeClr val="tx1"/>
                </a:solidFill>
              </a:rPr>
              <a:t>또 </a:t>
            </a:r>
            <a:r>
              <a:rPr lang="en-US" altLang="ko-KR" sz="1400" dirty="0" err="1">
                <a:solidFill>
                  <a:schemeClr val="tx1"/>
                </a:solidFill>
              </a:rPr>
              <a:t>ReLU</a:t>
            </a:r>
            <a:r>
              <a:rPr lang="en-US" altLang="ko-KR" sz="1400" dirty="0">
                <a:solidFill>
                  <a:schemeClr val="tx1"/>
                </a:solidFill>
              </a:rPr>
              <a:t> </a:t>
            </a:r>
            <a:r>
              <a:rPr lang="ko-KR" altLang="en-US" sz="1400" dirty="0">
                <a:solidFill>
                  <a:schemeClr val="tx1"/>
                </a:solidFill>
              </a:rPr>
              <a:t>활성화 대신 </a:t>
            </a:r>
            <a:r>
              <a:rPr lang="en-US" altLang="ko-KR" sz="1400" b="1" dirty="0" err="1">
                <a:solidFill>
                  <a:schemeClr val="tx1"/>
                </a:solidFill>
              </a:rPr>
              <a:t>LeakyReLU</a:t>
            </a:r>
            <a:r>
              <a:rPr lang="en-US" altLang="ko-KR" sz="1400" b="1" dirty="0">
                <a:solidFill>
                  <a:schemeClr val="tx1"/>
                </a:solidFill>
              </a:rPr>
              <a:t> </a:t>
            </a:r>
            <a:r>
              <a:rPr lang="ko-KR" altLang="en-US" sz="1400" b="1" dirty="0">
                <a:solidFill>
                  <a:schemeClr val="tx1"/>
                </a:solidFill>
              </a:rPr>
              <a:t>층</a:t>
            </a:r>
            <a:r>
              <a:rPr lang="ko-KR" altLang="en-US" sz="1400" dirty="0">
                <a:solidFill>
                  <a:schemeClr val="tx1"/>
                </a:solidFill>
              </a:rPr>
              <a:t>을 사용하면</a:t>
            </a:r>
            <a:r>
              <a:rPr lang="en-US" altLang="ko-KR" sz="1400" dirty="0">
                <a:solidFill>
                  <a:schemeClr val="tx1"/>
                </a:solidFill>
              </a:rPr>
              <a:t> </a:t>
            </a:r>
            <a:r>
              <a:rPr lang="en-US" altLang="ko-KR" sz="1400" dirty="0" err="1">
                <a:solidFill>
                  <a:schemeClr val="tx1"/>
                </a:solidFill>
              </a:rPr>
              <a:t>ReLU</a:t>
            </a:r>
            <a:r>
              <a:rPr lang="ko-KR" altLang="en-US" sz="1400" dirty="0">
                <a:solidFill>
                  <a:schemeClr val="tx1"/>
                </a:solidFill>
              </a:rPr>
              <a:t>와 비슷하지만 음수의 활성화 값을 조금 허용하기 때문에 희소가 조금 완화됨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28" name="대각선 방향의 모서리가 둥근 사각형 127"/>
          <p:cNvSpPr/>
          <p:nvPr/>
        </p:nvSpPr>
        <p:spPr>
          <a:xfrm>
            <a:off x="1231110" y="5554335"/>
            <a:ext cx="9780633" cy="898245"/>
          </a:xfrm>
          <a:prstGeom prst="round2DiagRect">
            <a:avLst>
              <a:gd name="adj1" fmla="val 50000"/>
              <a:gd name="adj2" fmla="val 0"/>
            </a:avLst>
          </a:prstGeom>
          <a:noFill/>
          <a:ln w="28575">
            <a:solidFill>
              <a:srgbClr val="FFD9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>
                <a:solidFill>
                  <a:schemeClr val="tx1"/>
                </a:solidFill>
              </a:rPr>
              <a:t>생성자에서</a:t>
            </a:r>
            <a:r>
              <a:rPr lang="ko-KR" altLang="en-US" sz="1400" dirty="0">
                <a:solidFill>
                  <a:schemeClr val="tx1"/>
                </a:solidFill>
              </a:rPr>
              <a:t> 픽셀 공간을 균일하게 다루지 못해 생성된 이미지에서 </a:t>
            </a:r>
            <a:r>
              <a:rPr lang="ko-KR" altLang="en-US" sz="1400" dirty="0" err="1">
                <a:solidFill>
                  <a:schemeClr val="tx1"/>
                </a:solidFill>
              </a:rPr>
              <a:t>체스판</a:t>
            </a:r>
            <a:r>
              <a:rPr lang="ko-KR" altLang="en-US" sz="1400" dirty="0">
                <a:solidFill>
                  <a:schemeClr val="tx1"/>
                </a:solidFill>
              </a:rPr>
              <a:t> 모양이 종종 나타남</a:t>
            </a:r>
            <a:r>
              <a:rPr lang="en-US" altLang="ko-KR" sz="1400" dirty="0">
                <a:solidFill>
                  <a:schemeClr val="tx1"/>
                </a:solidFill>
              </a:rPr>
              <a:t>. </a:t>
            </a:r>
            <a:r>
              <a:rPr lang="ko-KR" altLang="en-US" sz="1400" dirty="0">
                <a:solidFill>
                  <a:schemeClr val="tx1"/>
                </a:solidFill>
              </a:rPr>
              <a:t>이를 해결하기 위해 </a:t>
            </a:r>
            <a:r>
              <a:rPr lang="ko-KR" altLang="en-US" sz="1400" dirty="0" err="1">
                <a:solidFill>
                  <a:schemeClr val="tx1"/>
                </a:solidFill>
              </a:rPr>
              <a:t>생성자와</a:t>
            </a:r>
            <a:r>
              <a:rPr lang="ko-KR" altLang="en-US" sz="1400" dirty="0">
                <a:solidFill>
                  <a:schemeClr val="tx1"/>
                </a:solidFill>
              </a:rPr>
              <a:t> </a:t>
            </a:r>
            <a:r>
              <a:rPr lang="ko-KR" altLang="en-US" sz="1400" dirty="0" err="1">
                <a:solidFill>
                  <a:schemeClr val="tx1"/>
                </a:solidFill>
              </a:rPr>
              <a:t>판별자에서</a:t>
            </a:r>
            <a:r>
              <a:rPr lang="ko-KR" altLang="en-US" sz="1400" dirty="0">
                <a:solidFill>
                  <a:schemeClr val="tx1"/>
                </a:solidFill>
              </a:rPr>
              <a:t> </a:t>
            </a:r>
            <a:r>
              <a:rPr lang="ko-KR" altLang="en-US" sz="1400" b="1" dirty="0" err="1">
                <a:solidFill>
                  <a:schemeClr val="tx1"/>
                </a:solidFill>
              </a:rPr>
              <a:t>스트라이드</a:t>
            </a:r>
            <a:r>
              <a:rPr lang="ko-KR" altLang="en-US" sz="1400" b="1" dirty="0">
                <a:solidFill>
                  <a:schemeClr val="tx1"/>
                </a:solidFill>
              </a:rPr>
              <a:t> </a:t>
            </a:r>
            <a:r>
              <a:rPr lang="en-US" altLang="ko-KR" sz="1400" b="1" dirty="0">
                <a:solidFill>
                  <a:schemeClr val="tx1"/>
                </a:solidFill>
              </a:rPr>
              <a:t>Conv2DTranpose</a:t>
            </a:r>
            <a:r>
              <a:rPr lang="ko-KR" altLang="en-US" sz="1400" dirty="0">
                <a:solidFill>
                  <a:schemeClr val="tx1"/>
                </a:solidFill>
              </a:rPr>
              <a:t>나</a:t>
            </a:r>
            <a:r>
              <a:rPr lang="ko-KR" altLang="en-US" sz="1400" b="1" dirty="0">
                <a:solidFill>
                  <a:schemeClr val="tx1"/>
                </a:solidFill>
              </a:rPr>
              <a:t> </a:t>
            </a:r>
            <a:r>
              <a:rPr lang="en-US" altLang="ko-KR" sz="1400" b="1" dirty="0">
                <a:solidFill>
                  <a:schemeClr val="tx1"/>
                </a:solidFill>
              </a:rPr>
              <a:t>Conv2D</a:t>
            </a:r>
            <a:r>
              <a:rPr lang="ko-KR" altLang="en-US" sz="1400" dirty="0">
                <a:solidFill>
                  <a:schemeClr val="tx1"/>
                </a:solidFill>
              </a:rPr>
              <a:t>를 사용할 때 </a:t>
            </a:r>
            <a:r>
              <a:rPr lang="ko-KR" altLang="en-US" sz="1400" b="1" dirty="0" err="1">
                <a:solidFill>
                  <a:schemeClr val="tx1"/>
                </a:solidFill>
              </a:rPr>
              <a:t>스트라이드</a:t>
            </a:r>
            <a:r>
              <a:rPr lang="ko-KR" altLang="en-US" sz="1400" b="1" dirty="0">
                <a:solidFill>
                  <a:schemeClr val="tx1"/>
                </a:solidFill>
              </a:rPr>
              <a:t> 크기로 나누어질 수 있는 </a:t>
            </a:r>
            <a:r>
              <a:rPr lang="ko-KR" altLang="en-US" sz="1400" b="1" dirty="0" err="1">
                <a:solidFill>
                  <a:schemeClr val="tx1"/>
                </a:solidFill>
              </a:rPr>
              <a:t>커널</a:t>
            </a:r>
            <a:r>
              <a:rPr lang="ko-KR" altLang="en-US" sz="1400" b="1" dirty="0">
                <a:solidFill>
                  <a:schemeClr val="tx1"/>
                </a:solidFill>
              </a:rPr>
              <a:t> 크기를 사용</a:t>
            </a:r>
            <a:r>
              <a:rPr lang="ko-KR" altLang="en-US" sz="1400" dirty="0">
                <a:solidFill>
                  <a:schemeClr val="tx1"/>
                </a:solidFill>
              </a:rPr>
              <a:t>합니다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9824684"/>
      </p:ext>
    </p:extLst>
  </p:cSld>
  <p:clrMapOvr>
    <a:masterClrMapping/>
  </p:clrMapOvr>
  <p:transition/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09626" y="245385"/>
            <a:ext cx="11572748" cy="6359441"/>
            <a:chOff x="309626" y="245385"/>
            <a:chExt cx="11572748" cy="6359441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1DE2A7CB-9018-4640-AB43-BCC19C805324}"/>
                </a:ext>
              </a:extLst>
            </p:cNvPr>
            <p:cNvSpPr/>
            <p:nvPr/>
          </p:nvSpPr>
          <p:spPr>
            <a:xfrm>
              <a:off x="309626" y="253174"/>
              <a:ext cx="11572748" cy="63516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431800" dist="25400" dir="5400000" algn="t" rotWithShape="0">
                <a:prstClr val="black">
                  <a:alpha val="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41FADB85-E686-462D-A485-3251109C5436}"/>
                </a:ext>
              </a:extLst>
            </p:cNvPr>
            <p:cNvSpPr/>
            <p:nvPr/>
          </p:nvSpPr>
          <p:spPr>
            <a:xfrm>
              <a:off x="11217893" y="253174"/>
              <a:ext cx="664481" cy="647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431800" dist="25400" dir="5400000" algn="t" rotWithShape="0">
                <a:prstClr val="black">
                  <a:alpha val="1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A6EE2FFB-3CA7-453A-9016-7D5286183A63}"/>
                </a:ext>
              </a:extLst>
            </p:cNvPr>
            <p:cNvSpPr/>
            <p:nvPr/>
          </p:nvSpPr>
          <p:spPr>
            <a:xfrm>
              <a:off x="1058925" y="245385"/>
              <a:ext cx="10157083" cy="647700"/>
            </a:xfrm>
            <a:prstGeom prst="rect">
              <a:avLst/>
            </a:prstGeom>
            <a:solidFill>
              <a:srgbClr val="30396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 latinLnBrk="0">
                <a:defRPr/>
              </a:pPr>
              <a:r>
                <a:rPr lang="ko-KR" altLang="en-US" sz="2400" b="1" i="1" kern="0" dirty="0" err="1">
                  <a:solidFill>
                    <a:prstClr val="white"/>
                  </a:solidFill>
                </a:rPr>
                <a:t>생성자</a:t>
              </a:r>
              <a:endParaRPr lang="ko-KR" altLang="en-US" dirty="0">
                <a:solidFill>
                  <a:prstClr val="white"/>
                </a:solidFill>
              </a:endParaRP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487BA28D-33C5-43AF-970E-26999AE17915}"/>
                </a:ext>
              </a:extLst>
            </p:cNvPr>
            <p:cNvGrpSpPr/>
            <p:nvPr/>
          </p:nvGrpSpPr>
          <p:grpSpPr>
            <a:xfrm>
              <a:off x="11434660" y="462783"/>
              <a:ext cx="230946" cy="228482"/>
              <a:chOff x="11242636" y="735673"/>
              <a:chExt cx="230946" cy="228482"/>
            </a:xfrm>
          </p:grpSpPr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B970DAD8-A6E3-48BF-8D1C-673AB141B080}"/>
                  </a:ext>
                </a:extLst>
              </p:cNvPr>
              <p:cNvSpPr/>
              <p:nvPr/>
            </p:nvSpPr>
            <p:spPr>
              <a:xfrm>
                <a:off x="11302773" y="800483"/>
                <a:ext cx="108789" cy="108789"/>
              </a:xfrm>
              <a:prstGeom prst="ellipse">
                <a:avLst/>
              </a:prstGeom>
              <a:solidFill>
                <a:srgbClr val="FFC000"/>
              </a:solidFill>
              <a:ln w="158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사각형: 둥근 위쪽 모서리 16">
                <a:extLst>
                  <a:ext uri="{FF2B5EF4-FFF2-40B4-BE49-F238E27FC236}">
                    <a16:creationId xmlns:a16="http://schemas.microsoft.com/office/drawing/2014/main" id="{91BF2FC8-071D-4609-83EB-B8AB51FD9950}"/>
                  </a:ext>
                </a:extLst>
              </p:cNvPr>
              <p:cNvSpPr/>
              <p:nvPr/>
            </p:nvSpPr>
            <p:spPr>
              <a:xfrm>
                <a:off x="11333147" y="910155"/>
                <a:ext cx="48043" cy="54000"/>
              </a:xfrm>
              <a:prstGeom prst="round2SameRect">
                <a:avLst>
                  <a:gd name="adj1" fmla="val 0"/>
                  <a:gd name="adj2" fmla="val 50000"/>
                </a:avLst>
              </a:prstGeom>
              <a:noFill/>
              <a:ln w="158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E3179C3A-7FB3-4AED-81F6-31C07000E3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59549" y="735673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D9DF4843-1541-4000-A861-6FA3EE6D3519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1459354" y="83820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>
                <a:extLst>
                  <a:ext uri="{FF2B5EF4-FFF2-40B4-BE49-F238E27FC236}">
                    <a16:creationId xmlns:a16="http://schemas.microsoft.com/office/drawing/2014/main" id="{E5214D7D-E792-4EAE-8927-F0C29E79BBD5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1256864" y="83542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876E0D67-EB1F-4DE7-9F1D-FCF86AEECCA2}"/>
                  </a:ext>
                </a:extLst>
              </p:cNvPr>
              <p:cNvCxnSpPr>
                <a:cxnSpLocks/>
              </p:cNvCxnSpPr>
              <p:nvPr/>
            </p:nvCxnSpPr>
            <p:spPr>
              <a:xfrm rot="8100000">
                <a:off x="11282498" y="767378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id="{E60A00B5-8E54-49D9-9864-50BE611E781B}"/>
                  </a:ext>
                </a:extLst>
              </p:cNvPr>
              <p:cNvCxnSpPr>
                <a:cxnSpLocks/>
              </p:cNvCxnSpPr>
              <p:nvPr/>
            </p:nvCxnSpPr>
            <p:spPr>
              <a:xfrm rot="13500000">
                <a:off x="11433473" y="77214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55BA2AA-F16D-4E85-8715-E9F4F9C65EE8}"/>
                </a:ext>
              </a:extLst>
            </p:cNvPr>
            <p:cNvSpPr/>
            <p:nvPr/>
          </p:nvSpPr>
          <p:spPr>
            <a:xfrm>
              <a:off x="309626" y="245385"/>
              <a:ext cx="749300" cy="6477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>
              <a:outerShdw dist="25400" algn="l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b="1" dirty="0">
                  <a:solidFill>
                    <a:srgbClr val="303962"/>
                  </a:solidFill>
                </a:rPr>
                <a:t>03</a:t>
              </a:r>
              <a:endParaRPr lang="ko-KR" altLang="en-US" b="1" dirty="0">
                <a:solidFill>
                  <a:srgbClr val="303962"/>
                </a:solidFill>
              </a:endParaRPr>
            </a:p>
          </p:txBody>
        </p: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700BEA06-447F-4E64-9A24-AC92AF81A4E7}"/>
                </a:ext>
              </a:extLst>
            </p:cNvPr>
            <p:cNvGrpSpPr/>
            <p:nvPr/>
          </p:nvGrpSpPr>
          <p:grpSpPr>
            <a:xfrm>
              <a:off x="10703092" y="493743"/>
              <a:ext cx="267186" cy="165383"/>
              <a:chOff x="10447060" y="740631"/>
              <a:chExt cx="267186" cy="165383"/>
            </a:xfrm>
          </p:grpSpPr>
          <p:sp>
            <p:nvSpPr>
              <p:cNvPr id="25" name="화살표: 갈매기형 수장 24">
                <a:extLst>
                  <a:ext uri="{FF2B5EF4-FFF2-40B4-BE49-F238E27FC236}">
                    <a16:creationId xmlns:a16="http://schemas.microsoft.com/office/drawing/2014/main" id="{585821D6-0BBF-44C8-B0DB-6DBE5320FA21}"/>
                  </a:ext>
                </a:extLst>
              </p:cNvPr>
              <p:cNvSpPr/>
              <p:nvPr/>
            </p:nvSpPr>
            <p:spPr>
              <a:xfrm>
                <a:off x="10597188" y="740631"/>
                <a:ext cx="117058" cy="165383"/>
              </a:xfrm>
              <a:prstGeom prst="chevron">
                <a:avLst>
                  <a:gd name="adj" fmla="val 8072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84B49E7D-3BAD-479B-8256-2BD7BD744D6B}"/>
                  </a:ext>
                </a:extLst>
              </p:cNvPr>
              <p:cNvSpPr/>
              <p:nvPr/>
            </p:nvSpPr>
            <p:spPr>
              <a:xfrm>
                <a:off x="10447060" y="816123"/>
                <a:ext cx="252000" cy="144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28" name="모서리가 둥근 직사각형 27"/>
          <p:cNvSpPr/>
          <p:nvPr/>
        </p:nvSpPr>
        <p:spPr>
          <a:xfrm>
            <a:off x="575219" y="1085739"/>
            <a:ext cx="2117647" cy="467710"/>
          </a:xfrm>
          <a:prstGeom prst="roundRect">
            <a:avLst>
              <a:gd name="adj" fmla="val 50000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prstClr val="white"/>
                </a:solidFill>
              </a:rPr>
              <a:t>GAN </a:t>
            </a:r>
            <a:r>
              <a:rPr lang="ko-KR" altLang="en-US" sz="1400" b="1" dirty="0" err="1">
                <a:solidFill>
                  <a:prstClr val="white"/>
                </a:solidFill>
              </a:rPr>
              <a:t>생성자</a:t>
            </a:r>
            <a:r>
              <a:rPr lang="ko-KR" altLang="en-US" sz="1400" b="1" dirty="0">
                <a:solidFill>
                  <a:prstClr val="white"/>
                </a:solidFill>
              </a:rPr>
              <a:t> 네트워크</a:t>
            </a:r>
            <a:endParaRPr lang="en-US" altLang="ko-KR" sz="1400" b="1" dirty="0">
              <a:solidFill>
                <a:prstClr val="white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40F6D64-FBD4-4681-86F5-EC317C8A7BA6}"/>
              </a:ext>
            </a:extLst>
          </p:cNvPr>
          <p:cNvSpPr txBox="1"/>
          <p:nvPr/>
        </p:nvSpPr>
        <p:spPr>
          <a:xfrm>
            <a:off x="2692866" y="1026420"/>
            <a:ext cx="646189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GAN</a:t>
            </a: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에서 발생하는 많은 문제 중 하나는 </a:t>
            </a:r>
            <a:r>
              <a:rPr lang="ko-KR" altLang="en-US" sz="1100" b="1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생성자가 </a:t>
            </a:r>
            <a:r>
              <a:rPr lang="ko-KR" altLang="en-US" sz="1100" b="1" dirty="0" err="1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노이즈</a:t>
            </a:r>
            <a:r>
              <a:rPr lang="ko-KR" altLang="en-US" sz="1100" b="1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 같은 이미지를 생성</a:t>
            </a: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하는 데서 멈추는 것</a:t>
            </a:r>
            <a:r>
              <a: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100" b="1" dirty="0" err="1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판별자와</a:t>
            </a:r>
            <a:r>
              <a:rPr lang="ko-KR" altLang="en-US" sz="1100" b="1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 </a:t>
            </a:r>
            <a:r>
              <a:rPr lang="ko-KR" altLang="en-US" sz="1100" b="1" dirty="0" err="1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생성자</a:t>
            </a:r>
            <a:r>
              <a:rPr lang="ko-KR" altLang="en-US" sz="1100" b="1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 양쪽에 모두 </a:t>
            </a:r>
            <a:r>
              <a:rPr lang="ko-KR" altLang="en-US" sz="1100" b="1" dirty="0" err="1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드롭아웃을</a:t>
            </a:r>
            <a:r>
              <a:rPr lang="ko-KR" altLang="en-US" sz="1100" b="1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 사용</a:t>
            </a: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하는 것이 해결 방법이 될 수 있다</a:t>
            </a:r>
            <a:r>
              <a: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.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276" y="1759919"/>
            <a:ext cx="4226408" cy="484490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7750" y="1701481"/>
            <a:ext cx="4228819" cy="4865416"/>
          </a:xfrm>
          <a:prstGeom prst="rect">
            <a:avLst/>
          </a:prstGeom>
        </p:spPr>
      </p:pic>
      <p:sp>
        <p:nvSpPr>
          <p:cNvPr id="7" name="오른쪽 화살표 6"/>
          <p:cNvSpPr/>
          <p:nvPr/>
        </p:nvSpPr>
        <p:spPr>
          <a:xfrm>
            <a:off x="5445828" y="3874765"/>
            <a:ext cx="996778" cy="518847"/>
          </a:xfrm>
          <a:prstGeom prst="rightArrow">
            <a:avLst>
              <a:gd name="adj1" fmla="val 50000"/>
              <a:gd name="adj2" fmla="val 54763"/>
            </a:avLst>
          </a:prstGeom>
          <a:solidFill>
            <a:srgbClr val="3039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3286897" y="6137189"/>
            <a:ext cx="387179" cy="16475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1392195" y="4736757"/>
            <a:ext cx="955589" cy="29656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/>
          <p:cNvCxnSpPr/>
          <p:nvPr/>
        </p:nvCxnSpPr>
        <p:spPr>
          <a:xfrm>
            <a:off x="7883611" y="6071287"/>
            <a:ext cx="609600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9816870"/>
      </p:ext>
    </p:extLst>
  </p:cSld>
  <p:clrMapOvr>
    <a:masterClrMapping/>
  </p:clrMapOvr>
  <p:transition/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09626" y="245385"/>
            <a:ext cx="11572748" cy="6359441"/>
            <a:chOff x="309626" y="245385"/>
            <a:chExt cx="11572748" cy="6359441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1DE2A7CB-9018-4640-AB43-BCC19C805324}"/>
                </a:ext>
              </a:extLst>
            </p:cNvPr>
            <p:cNvSpPr/>
            <p:nvPr/>
          </p:nvSpPr>
          <p:spPr>
            <a:xfrm>
              <a:off x="309626" y="253174"/>
              <a:ext cx="11572748" cy="63516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431800" dist="25400" dir="5400000" algn="t" rotWithShape="0">
                <a:prstClr val="black">
                  <a:alpha val="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41FADB85-E686-462D-A485-3251109C5436}"/>
                </a:ext>
              </a:extLst>
            </p:cNvPr>
            <p:cNvSpPr/>
            <p:nvPr/>
          </p:nvSpPr>
          <p:spPr>
            <a:xfrm>
              <a:off x="11217893" y="253174"/>
              <a:ext cx="664481" cy="647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431800" dist="25400" dir="5400000" algn="t" rotWithShape="0">
                <a:prstClr val="black">
                  <a:alpha val="1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A6EE2FFB-3CA7-453A-9016-7D5286183A63}"/>
                </a:ext>
              </a:extLst>
            </p:cNvPr>
            <p:cNvSpPr/>
            <p:nvPr/>
          </p:nvSpPr>
          <p:spPr>
            <a:xfrm>
              <a:off x="1058925" y="245385"/>
              <a:ext cx="10157083" cy="647700"/>
            </a:xfrm>
            <a:prstGeom prst="rect">
              <a:avLst/>
            </a:prstGeom>
            <a:solidFill>
              <a:srgbClr val="30396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 latinLnBrk="0">
                <a:defRPr/>
              </a:pPr>
              <a:r>
                <a:rPr lang="ko-KR" altLang="en-US" sz="2400" b="1" i="1" kern="0" dirty="0" err="1">
                  <a:solidFill>
                    <a:prstClr val="white"/>
                  </a:solidFill>
                </a:rPr>
                <a:t>판별자</a:t>
              </a:r>
              <a:endParaRPr lang="ko-KR" altLang="en-US" dirty="0">
                <a:solidFill>
                  <a:prstClr val="white"/>
                </a:solidFill>
              </a:endParaRP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487BA28D-33C5-43AF-970E-26999AE17915}"/>
                </a:ext>
              </a:extLst>
            </p:cNvPr>
            <p:cNvGrpSpPr/>
            <p:nvPr/>
          </p:nvGrpSpPr>
          <p:grpSpPr>
            <a:xfrm>
              <a:off x="11434660" y="462783"/>
              <a:ext cx="230946" cy="228482"/>
              <a:chOff x="11242636" y="735673"/>
              <a:chExt cx="230946" cy="228482"/>
            </a:xfrm>
          </p:grpSpPr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B970DAD8-A6E3-48BF-8D1C-673AB141B080}"/>
                  </a:ext>
                </a:extLst>
              </p:cNvPr>
              <p:cNvSpPr/>
              <p:nvPr/>
            </p:nvSpPr>
            <p:spPr>
              <a:xfrm>
                <a:off x="11302773" y="800483"/>
                <a:ext cx="108789" cy="108789"/>
              </a:xfrm>
              <a:prstGeom prst="ellipse">
                <a:avLst/>
              </a:prstGeom>
              <a:solidFill>
                <a:srgbClr val="FFC000"/>
              </a:solidFill>
              <a:ln w="158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사각형: 둥근 위쪽 모서리 16">
                <a:extLst>
                  <a:ext uri="{FF2B5EF4-FFF2-40B4-BE49-F238E27FC236}">
                    <a16:creationId xmlns:a16="http://schemas.microsoft.com/office/drawing/2014/main" id="{91BF2FC8-071D-4609-83EB-B8AB51FD9950}"/>
                  </a:ext>
                </a:extLst>
              </p:cNvPr>
              <p:cNvSpPr/>
              <p:nvPr/>
            </p:nvSpPr>
            <p:spPr>
              <a:xfrm>
                <a:off x="11333147" y="910155"/>
                <a:ext cx="48043" cy="54000"/>
              </a:xfrm>
              <a:prstGeom prst="round2SameRect">
                <a:avLst>
                  <a:gd name="adj1" fmla="val 0"/>
                  <a:gd name="adj2" fmla="val 50000"/>
                </a:avLst>
              </a:prstGeom>
              <a:noFill/>
              <a:ln w="158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E3179C3A-7FB3-4AED-81F6-31C07000E3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59549" y="735673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D9DF4843-1541-4000-A861-6FA3EE6D3519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1459354" y="83820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>
                <a:extLst>
                  <a:ext uri="{FF2B5EF4-FFF2-40B4-BE49-F238E27FC236}">
                    <a16:creationId xmlns:a16="http://schemas.microsoft.com/office/drawing/2014/main" id="{E5214D7D-E792-4EAE-8927-F0C29E79BBD5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1256864" y="83542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876E0D67-EB1F-4DE7-9F1D-FCF86AEECCA2}"/>
                  </a:ext>
                </a:extLst>
              </p:cNvPr>
              <p:cNvCxnSpPr>
                <a:cxnSpLocks/>
              </p:cNvCxnSpPr>
              <p:nvPr/>
            </p:nvCxnSpPr>
            <p:spPr>
              <a:xfrm rot="8100000">
                <a:off x="11282498" y="767378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id="{E60A00B5-8E54-49D9-9864-50BE611E781B}"/>
                  </a:ext>
                </a:extLst>
              </p:cNvPr>
              <p:cNvCxnSpPr>
                <a:cxnSpLocks/>
              </p:cNvCxnSpPr>
              <p:nvPr/>
            </p:nvCxnSpPr>
            <p:spPr>
              <a:xfrm rot="13500000">
                <a:off x="11433473" y="77214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55BA2AA-F16D-4E85-8715-E9F4F9C65EE8}"/>
                </a:ext>
              </a:extLst>
            </p:cNvPr>
            <p:cNvSpPr/>
            <p:nvPr/>
          </p:nvSpPr>
          <p:spPr>
            <a:xfrm>
              <a:off x="309626" y="245385"/>
              <a:ext cx="749300" cy="6477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>
              <a:outerShdw dist="25400" algn="l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b="1" dirty="0">
                  <a:solidFill>
                    <a:srgbClr val="303962"/>
                  </a:solidFill>
                </a:rPr>
                <a:t>04</a:t>
              </a:r>
              <a:endParaRPr lang="ko-KR" altLang="en-US" b="1" dirty="0">
                <a:solidFill>
                  <a:srgbClr val="303962"/>
                </a:solidFill>
              </a:endParaRPr>
            </a:p>
          </p:txBody>
        </p: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700BEA06-447F-4E64-9A24-AC92AF81A4E7}"/>
                </a:ext>
              </a:extLst>
            </p:cNvPr>
            <p:cNvGrpSpPr/>
            <p:nvPr/>
          </p:nvGrpSpPr>
          <p:grpSpPr>
            <a:xfrm>
              <a:off x="10703092" y="493743"/>
              <a:ext cx="267186" cy="165383"/>
              <a:chOff x="10447060" y="740631"/>
              <a:chExt cx="267186" cy="165383"/>
            </a:xfrm>
          </p:grpSpPr>
          <p:sp>
            <p:nvSpPr>
              <p:cNvPr id="25" name="화살표: 갈매기형 수장 24">
                <a:extLst>
                  <a:ext uri="{FF2B5EF4-FFF2-40B4-BE49-F238E27FC236}">
                    <a16:creationId xmlns:a16="http://schemas.microsoft.com/office/drawing/2014/main" id="{585821D6-0BBF-44C8-B0DB-6DBE5320FA21}"/>
                  </a:ext>
                </a:extLst>
              </p:cNvPr>
              <p:cNvSpPr/>
              <p:nvPr/>
            </p:nvSpPr>
            <p:spPr>
              <a:xfrm>
                <a:off x="10597188" y="740631"/>
                <a:ext cx="117058" cy="165383"/>
              </a:xfrm>
              <a:prstGeom prst="chevron">
                <a:avLst>
                  <a:gd name="adj" fmla="val 8072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84B49E7D-3BAD-479B-8256-2BD7BD744D6B}"/>
                  </a:ext>
                </a:extLst>
              </p:cNvPr>
              <p:cNvSpPr/>
              <p:nvPr/>
            </p:nvSpPr>
            <p:spPr>
              <a:xfrm>
                <a:off x="10447060" y="816123"/>
                <a:ext cx="252000" cy="144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28" name="모서리가 둥근 직사각형 27"/>
          <p:cNvSpPr/>
          <p:nvPr/>
        </p:nvSpPr>
        <p:spPr>
          <a:xfrm>
            <a:off x="575219" y="1276120"/>
            <a:ext cx="2117647" cy="467710"/>
          </a:xfrm>
          <a:prstGeom prst="roundRect">
            <a:avLst>
              <a:gd name="adj" fmla="val 50000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prstClr val="white"/>
                </a:solidFill>
              </a:rPr>
              <a:t>GAN </a:t>
            </a:r>
            <a:r>
              <a:rPr lang="ko-KR" altLang="en-US" sz="1400" b="1" dirty="0" err="1">
                <a:solidFill>
                  <a:prstClr val="white"/>
                </a:solidFill>
              </a:rPr>
              <a:t>판별자</a:t>
            </a:r>
            <a:r>
              <a:rPr lang="ko-KR" altLang="en-US" sz="1400" b="1" dirty="0">
                <a:solidFill>
                  <a:prstClr val="white"/>
                </a:solidFill>
              </a:rPr>
              <a:t> 네트워크</a:t>
            </a:r>
            <a:endParaRPr lang="en-US" altLang="ko-KR" sz="1400" b="1" dirty="0">
              <a:solidFill>
                <a:prstClr val="white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40F6D64-FBD4-4681-86F5-EC317C8A7BA6}"/>
              </a:ext>
            </a:extLst>
          </p:cNvPr>
          <p:cNvSpPr txBox="1"/>
          <p:nvPr/>
        </p:nvSpPr>
        <p:spPr>
          <a:xfrm>
            <a:off x="2692866" y="1205272"/>
            <a:ext cx="646189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후보 이미지</a:t>
            </a:r>
            <a:r>
              <a: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(</a:t>
            </a: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진짜 </a:t>
            </a:r>
            <a:r>
              <a: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&amp; </a:t>
            </a: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가짜</a:t>
            </a:r>
            <a:r>
              <a: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)</a:t>
            </a: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를 입력으로 받고 </a:t>
            </a:r>
            <a:r>
              <a:rPr lang="en-US" altLang="ko-KR" sz="1100" b="1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2</a:t>
            </a:r>
            <a:r>
              <a:rPr lang="ko-KR" altLang="en-US" sz="1100" b="1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개의 클래스로 분류하는 </a:t>
            </a:r>
            <a:r>
              <a:rPr lang="en-US" altLang="ko-KR" sz="1100" b="1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discriminator </a:t>
            </a:r>
            <a:r>
              <a:rPr lang="ko-KR" altLang="en-US" sz="1100" b="1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모델</a:t>
            </a:r>
            <a:r>
              <a:rPr lang="en-US" altLang="ko-KR" sz="1100" b="1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이 클래스는 </a:t>
            </a:r>
            <a:r>
              <a:rPr lang="en-US" altLang="ko-KR" sz="1100" b="1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‘</a:t>
            </a:r>
            <a:r>
              <a:rPr lang="ko-KR" altLang="en-US" sz="1100" b="1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생성된 이미지</a:t>
            </a:r>
            <a:r>
              <a:rPr lang="en-US" altLang="ko-KR" sz="1100" b="1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’</a:t>
            </a:r>
            <a:r>
              <a: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 </a:t>
            </a: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또는 </a:t>
            </a:r>
            <a:r>
              <a:rPr lang="en-US" altLang="ko-KR" sz="1100" b="1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‘</a:t>
            </a:r>
            <a:r>
              <a:rPr lang="ko-KR" altLang="en-US" sz="1100" b="1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훈련 세트에서 온 진짜 이미지</a:t>
            </a:r>
            <a:r>
              <a:rPr lang="en-US" altLang="ko-KR" sz="1100" b="1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’</a:t>
            </a: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이다</a:t>
            </a:r>
            <a:r>
              <a: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.</a:t>
            </a:r>
          </a:p>
        </p:txBody>
      </p:sp>
      <p:sp>
        <p:nvSpPr>
          <p:cNvPr id="7" name="오른쪽 화살표 6"/>
          <p:cNvSpPr/>
          <p:nvPr/>
        </p:nvSpPr>
        <p:spPr>
          <a:xfrm>
            <a:off x="6700923" y="3793839"/>
            <a:ext cx="996778" cy="518847"/>
          </a:xfrm>
          <a:prstGeom prst="rightArrow">
            <a:avLst>
              <a:gd name="adj1" fmla="val 50000"/>
              <a:gd name="adj2" fmla="val 54763"/>
            </a:avLst>
          </a:prstGeom>
          <a:solidFill>
            <a:srgbClr val="3039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378" y="2162551"/>
            <a:ext cx="6029325" cy="378142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1921" y="2085281"/>
            <a:ext cx="3779457" cy="4097813"/>
          </a:xfrm>
          <a:prstGeom prst="rect">
            <a:avLst/>
          </a:prstGeom>
        </p:spPr>
      </p:pic>
      <p:sp>
        <p:nvSpPr>
          <p:cNvPr id="30" name="직사각형 29"/>
          <p:cNvSpPr/>
          <p:nvPr/>
        </p:nvSpPr>
        <p:spPr>
          <a:xfrm>
            <a:off x="497378" y="2644346"/>
            <a:ext cx="2731854" cy="32127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497378" y="4036541"/>
            <a:ext cx="1842168" cy="1812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3" name="직선 연결선 32"/>
          <p:cNvCxnSpPr/>
          <p:nvPr/>
        </p:nvCxnSpPr>
        <p:spPr>
          <a:xfrm flipV="1">
            <a:off x="8666205" y="5758248"/>
            <a:ext cx="488555" cy="8238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5786357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09626" y="245385"/>
            <a:ext cx="11572748" cy="6359441"/>
            <a:chOff x="309626" y="245385"/>
            <a:chExt cx="11572748" cy="6359441"/>
          </a:xfrm>
        </p:grpSpPr>
        <p:sp>
          <p:nvSpPr>
            <p:cNvPr id="6" name="직사각형 5"/>
            <p:cNvSpPr/>
            <p:nvPr/>
          </p:nvSpPr>
          <p:spPr>
            <a:xfrm>
              <a:off x="309626" y="253174"/>
              <a:ext cx="11572748" cy="63516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431800" dist="25400" dir="5400000" algn="t" rotWithShape="0">
                <a:prstClr val="black">
                  <a:alpha val="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11217893" y="253174"/>
              <a:ext cx="664481" cy="647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431800" dist="25400" dir="5400000" algn="t" rotWithShape="0">
                <a:prstClr val="black">
                  <a:alpha val="1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1058925" y="245385"/>
              <a:ext cx="10157083" cy="647700"/>
            </a:xfrm>
            <a:prstGeom prst="rect">
              <a:avLst/>
            </a:prstGeom>
            <a:solidFill>
              <a:srgbClr val="30396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1" latinLnBrk="0">
                <a:defRPr/>
              </a:pPr>
              <a:r>
                <a:rPr lang="en-US" altLang="ko-KR" sz="2400" b="1" i="1" kern="0">
                  <a:solidFill>
                    <a:prstClr val="white"/>
                  </a:solidFill>
                </a:rPr>
                <a:t>7.1.3</a:t>
              </a:r>
              <a:r>
                <a:rPr lang="ko-KR" altLang="en-US" sz="2400" b="1" i="1" kern="0">
                  <a:solidFill>
                    <a:prstClr val="white"/>
                  </a:solidFill>
                </a:rPr>
                <a:t> 다중 출력 모델</a:t>
              </a:r>
            </a:p>
          </p:txBody>
        </p:sp>
        <p:grpSp>
          <p:nvGrpSpPr>
            <p:cNvPr id="24" name="그룹 23"/>
            <p:cNvGrpSpPr/>
            <p:nvPr/>
          </p:nvGrpSpPr>
          <p:grpSpPr>
            <a:xfrm>
              <a:off x="11434660" y="462783"/>
              <a:ext cx="230946" cy="228482"/>
              <a:chOff x="11242636" y="735673"/>
              <a:chExt cx="230946" cy="228482"/>
            </a:xfrm>
          </p:grpSpPr>
          <p:sp>
            <p:nvSpPr>
              <p:cNvPr id="16" name="타원 15"/>
              <p:cNvSpPr/>
              <p:nvPr/>
            </p:nvSpPr>
            <p:spPr>
              <a:xfrm>
                <a:off x="11302773" y="800483"/>
                <a:ext cx="108789" cy="108789"/>
              </a:xfrm>
              <a:prstGeom prst="ellipse">
                <a:avLst/>
              </a:prstGeom>
              <a:solidFill>
                <a:srgbClr val="FFC000"/>
              </a:solidFill>
              <a:ln w="158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사각형: 둥근 위쪽 모서리 16"/>
              <p:cNvSpPr/>
              <p:nvPr/>
            </p:nvSpPr>
            <p:spPr>
              <a:xfrm>
                <a:off x="11333147" y="910155"/>
                <a:ext cx="48043" cy="54000"/>
              </a:xfrm>
              <a:prstGeom prst="round2SameRect">
                <a:avLst>
                  <a:gd name="adj1" fmla="val 0"/>
                  <a:gd name="adj2" fmla="val 50000"/>
                </a:avLst>
              </a:prstGeom>
              <a:noFill/>
              <a:ln w="158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18" name="직선 연결선 17"/>
              <p:cNvCxnSpPr/>
              <p:nvPr/>
            </p:nvCxnSpPr>
            <p:spPr>
              <a:xfrm>
                <a:off x="11359549" y="735673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/>
              <p:cNvCxnSpPr/>
              <p:nvPr/>
            </p:nvCxnSpPr>
            <p:spPr>
              <a:xfrm rot="5400000">
                <a:off x="11459354" y="83820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/>
              <p:cNvCxnSpPr/>
              <p:nvPr/>
            </p:nvCxnSpPr>
            <p:spPr>
              <a:xfrm rot="5400000">
                <a:off x="11256864" y="83542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/>
              <p:cNvCxnSpPr/>
              <p:nvPr/>
            </p:nvCxnSpPr>
            <p:spPr>
              <a:xfrm rot="8100000">
                <a:off x="11282498" y="767378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/>
              <p:cNvCxnSpPr/>
              <p:nvPr/>
            </p:nvCxnSpPr>
            <p:spPr>
              <a:xfrm rot="13500000">
                <a:off x="11433473" y="77214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" name="직사각형 7"/>
            <p:cNvSpPr/>
            <p:nvPr/>
          </p:nvSpPr>
          <p:spPr>
            <a:xfrm>
              <a:off x="309626" y="245385"/>
              <a:ext cx="749300" cy="6477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>
              <a:outerShdw dist="25400" algn="l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b="1">
                  <a:solidFill>
                    <a:srgbClr val="303962"/>
                  </a:solidFill>
                </a:rPr>
                <a:t>04</a:t>
              </a:r>
            </a:p>
          </p:txBody>
        </p:sp>
        <p:grpSp>
          <p:nvGrpSpPr>
            <p:cNvPr id="27" name="그룹 26"/>
            <p:cNvGrpSpPr/>
            <p:nvPr/>
          </p:nvGrpSpPr>
          <p:grpSpPr>
            <a:xfrm>
              <a:off x="10703092" y="493743"/>
              <a:ext cx="267186" cy="165383"/>
              <a:chOff x="10447060" y="740631"/>
              <a:chExt cx="267186" cy="165383"/>
            </a:xfrm>
          </p:grpSpPr>
          <p:sp>
            <p:nvSpPr>
              <p:cNvPr id="25" name="화살표: 갈매기형 수장 24"/>
              <p:cNvSpPr/>
              <p:nvPr/>
            </p:nvSpPr>
            <p:spPr>
              <a:xfrm>
                <a:off x="10597188" y="740631"/>
                <a:ext cx="117058" cy="165383"/>
              </a:xfrm>
              <a:prstGeom prst="chevron">
                <a:avLst>
                  <a:gd name="adj" fmla="val 8072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" name="직사각형 25"/>
              <p:cNvSpPr/>
              <p:nvPr/>
            </p:nvSpPr>
            <p:spPr>
              <a:xfrm>
                <a:off x="10447060" y="816123"/>
                <a:ext cx="252000" cy="144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48" name="직사각형 47"/>
          <p:cNvSpPr/>
          <p:nvPr/>
        </p:nvSpPr>
        <p:spPr>
          <a:xfrm>
            <a:off x="3339667" y="2933178"/>
            <a:ext cx="7200000" cy="45719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100000">
                <a:srgbClr val="303962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3339667" y="2933178"/>
            <a:ext cx="4320000" cy="45719"/>
          </a:xfrm>
          <a:prstGeom prst="rect">
            <a:avLst/>
          </a:prstGeom>
          <a:solidFill>
            <a:srgbClr val="3039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3250767" y="1734149"/>
            <a:ext cx="5441523" cy="14548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200" b="1">
                <a:solidFill>
                  <a:prstClr val="black">
                    <a:lumMod val="75000"/>
                    <a:lumOff val="25000"/>
                  </a:prstClr>
                </a:solidFill>
              </a:rPr>
              <a:t>다중 출력 모델</a:t>
            </a:r>
            <a:r>
              <a:rPr kumimoji="0" lang="ko-KR" altLang="en-US" sz="1200" b="0" i="0" u="none" strike="noStrike" kern="1200" cap="none" spc="0" normalizeH="0" baseline="0">
                <a:solidFill>
                  <a:srgbClr val="808080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808080"/>
                </a:solidFill>
                <a:latin typeface="맑은 고딕"/>
                <a:ea typeface="맑은 고딕"/>
                <a:cs typeface="맑은 고딕"/>
              </a:rPr>
              <a:t>:</a:t>
            </a:r>
            <a:r>
              <a:rPr kumimoji="0" lang="ko-KR" altLang="en-US" sz="1200" b="0" i="0" u="none" strike="noStrike" kern="1200" cap="none" spc="0" normalizeH="0" baseline="0">
                <a:solidFill>
                  <a:srgbClr val="808080"/>
                </a:solidFill>
                <a:latin typeface="맑은 고딕"/>
                <a:ea typeface="맑은 고딕"/>
                <a:cs typeface="맑은 고딕"/>
              </a:rPr>
              <a:t> </a:t>
            </a:r>
          </a:p>
          <a:p>
            <a:pPr marL="171360" indent="-17136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200">
                <a:solidFill>
                  <a:srgbClr val="404040"/>
                </a:solidFill>
              </a:rPr>
              <a:t>하나의 입력을 통해 여러 개의 타깃 속성을 예측하여 도출</a:t>
            </a:r>
          </a:p>
          <a:p>
            <a:pPr marL="171360" indent="-17136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200" b="0">
                <a:solidFill>
                  <a:prstClr val="black">
                    <a:lumMod val="75000"/>
                    <a:lumOff val="25000"/>
                  </a:prstClr>
                </a:solidFill>
              </a:rPr>
              <a:t>주의사항 </a:t>
            </a:r>
            <a:r>
              <a:rPr lang="en-US" altLang="ko-KR" sz="1200" b="0">
                <a:solidFill>
                  <a:prstClr val="black">
                    <a:lumMod val="75000"/>
                    <a:lumOff val="25000"/>
                  </a:prstClr>
                </a:solidFill>
              </a:rPr>
              <a:t>1.</a:t>
            </a:r>
            <a:r>
              <a:rPr lang="ko-KR" altLang="en-US" sz="1200" b="0">
                <a:solidFill>
                  <a:prstClr val="black">
                    <a:lumMod val="75000"/>
                    <a:lumOff val="25000"/>
                  </a:prstClr>
                </a:solidFill>
              </a:rPr>
              <a:t> 네트워크 출력마다 다른 손실 함수를 지정하기</a:t>
            </a:r>
          </a:p>
          <a:p>
            <a:pPr marL="0" indent="0">
              <a:lnSpc>
                <a:spcPct val="150000"/>
              </a:lnSpc>
              <a:buFont typeface="Arial"/>
              <a:buNone/>
              <a:defRPr/>
            </a:pPr>
            <a:r>
              <a:rPr lang="ko-KR" altLang="en-US" sz="1200" b="0">
                <a:solidFill>
                  <a:prstClr val="black">
                    <a:lumMod val="75000"/>
                    <a:lumOff val="25000"/>
                  </a:prstClr>
                </a:solidFill>
              </a:rPr>
              <a:t>                </a:t>
            </a:r>
            <a:r>
              <a:rPr lang="en-US" altLang="ko-KR" sz="1200" b="0">
                <a:solidFill>
                  <a:prstClr val="black">
                    <a:lumMod val="75000"/>
                    <a:lumOff val="25000"/>
                  </a:prstClr>
                </a:solidFill>
              </a:rPr>
              <a:t>2.</a:t>
            </a:r>
            <a:r>
              <a:rPr lang="ko-KR" altLang="en-US" sz="1200" b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altLang="ko-KR" sz="1200" b="0">
                <a:solidFill>
                  <a:prstClr val="black">
                    <a:lumMod val="75000"/>
                    <a:lumOff val="25000"/>
                  </a:prstClr>
                </a:solidFill>
              </a:rPr>
              <a:t>Loss</a:t>
            </a:r>
            <a:r>
              <a:rPr lang="ko-KR" altLang="en-US" sz="1200" b="0">
                <a:solidFill>
                  <a:prstClr val="black">
                    <a:lumMod val="75000"/>
                    <a:lumOff val="25000"/>
                  </a:prstClr>
                </a:solidFill>
              </a:rPr>
              <a:t>에 </a:t>
            </a:r>
            <a:r>
              <a:rPr lang="en-US" altLang="ko-KR" sz="1200" b="0">
                <a:solidFill>
                  <a:prstClr val="black">
                    <a:lumMod val="75000"/>
                    <a:lumOff val="25000"/>
                  </a:prstClr>
                </a:solidFill>
              </a:rPr>
              <a:t>Weight</a:t>
            </a:r>
            <a:r>
              <a:rPr lang="ko-KR" altLang="en-US" sz="1200" b="0">
                <a:solidFill>
                  <a:prstClr val="black">
                    <a:lumMod val="75000"/>
                    <a:lumOff val="25000"/>
                  </a:prstClr>
                </a:solidFill>
              </a:rPr>
              <a:t> 값 지정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1200" b="1">
                <a:solidFill>
                  <a:prstClr val="black">
                    <a:lumMod val="75000"/>
                    <a:lumOff val="25000"/>
                  </a:prstClr>
                </a:solidFill>
              </a:rPr>
              <a:t>  </a:t>
            </a:r>
          </a:p>
        </p:txBody>
      </p:sp>
      <p:sp>
        <p:nvSpPr>
          <p:cNvPr id="59" name="직사각형 58"/>
          <p:cNvSpPr/>
          <p:nvPr/>
        </p:nvSpPr>
        <p:spPr>
          <a:xfrm>
            <a:off x="1043738" y="3599104"/>
            <a:ext cx="10006064" cy="263430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31800" dist="25400" dir="5400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>
              <a:solidFill>
                <a:prstClr val="white"/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3048000" y="3624216"/>
            <a:ext cx="6096000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1100">
                <a:solidFill>
                  <a:srgbClr val="404040"/>
                </a:solidFill>
              </a:rPr>
              <a:t>3</a:t>
            </a:r>
            <a:r>
              <a:rPr lang="ko-KR" altLang="en-US" sz="1100">
                <a:solidFill>
                  <a:srgbClr val="404040"/>
                </a:solidFill>
              </a:rPr>
              <a:t>개의 출력을 가진 소셜 미디어 모델</a:t>
            </a:r>
          </a:p>
        </p:txBody>
      </p:sp>
      <p:sp>
        <p:nvSpPr>
          <p:cNvPr id="70" name="사각형: 둥근 모서리 69"/>
          <p:cNvSpPr/>
          <p:nvPr/>
        </p:nvSpPr>
        <p:spPr>
          <a:xfrm>
            <a:off x="4669971" y="4820638"/>
            <a:ext cx="1281339" cy="453571"/>
          </a:xfrm>
          <a:prstGeom prst="roundRect">
            <a:avLst>
              <a:gd name="adj" fmla="val 16667"/>
            </a:avLst>
          </a:prstGeom>
          <a:solidFill>
            <a:srgbClr val="FFC000">
              <a:alpha val="100000"/>
            </a:srgbClr>
          </a:solidFill>
          <a:ln w="12700" cap="flat" cmpd="sng" algn="ctr">
            <a:solidFill>
              <a:srgbClr val="FFD700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4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Concatenate</a:t>
            </a:r>
          </a:p>
        </p:txBody>
      </p:sp>
      <p:sp>
        <p:nvSpPr>
          <p:cNvPr id="71" name="사각형: 둥근 모서리 70"/>
          <p:cNvSpPr/>
          <p:nvPr/>
        </p:nvSpPr>
        <p:spPr>
          <a:xfrm>
            <a:off x="6470196" y="4830163"/>
            <a:ext cx="1281339" cy="453571"/>
          </a:xfrm>
          <a:prstGeom prst="roundRect">
            <a:avLst>
              <a:gd name="adj" fmla="val 16667"/>
            </a:avLst>
          </a:prstGeom>
          <a:solidFill>
            <a:srgbClr val="FFC000">
              <a:alpha val="100000"/>
            </a:srgbClr>
          </a:solidFill>
          <a:ln w="12700" cap="flat" cmpd="sng" algn="ctr">
            <a:solidFill>
              <a:srgbClr val="FFD700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Dense</a:t>
            </a:r>
          </a:p>
        </p:txBody>
      </p:sp>
      <p:cxnSp>
        <p:nvCxnSpPr>
          <p:cNvPr id="78" name="직선 화살표 연결선 77"/>
          <p:cNvCxnSpPr>
            <a:stCxn id="70" idx="3"/>
            <a:endCxn id="71" idx="1"/>
          </p:cNvCxnSpPr>
          <p:nvPr/>
        </p:nvCxnSpPr>
        <p:spPr>
          <a:xfrm>
            <a:off x="5951310" y="5047424"/>
            <a:ext cx="518886" cy="9525"/>
          </a:xfrm>
          <a:prstGeom prst="straightConnector1">
            <a:avLst/>
          </a:prstGeom>
          <a:noFill/>
          <a:ln w="6350" cap="flat" cmpd="sng" algn="ctr">
            <a:solidFill>
              <a:srgbClr val="4472C4">
                <a:alpha val="100000"/>
              </a:srgbClr>
            </a:solidFill>
            <a:prstDash val="solid"/>
            <a:miter/>
            <a:tailEnd type="arrow"/>
          </a:ln>
        </p:spPr>
      </p:cxnSp>
      <p:sp>
        <p:nvSpPr>
          <p:cNvPr id="81" name="직사각형 37"/>
          <p:cNvSpPr/>
          <p:nvPr/>
        </p:nvSpPr>
        <p:spPr>
          <a:xfrm>
            <a:off x="8272953" y="4922906"/>
            <a:ext cx="524336" cy="2626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100" b="1" i="0" u="none" strike="noStrike" kern="1200" cap="none" spc="0" normalizeH="0" baseline="0">
                <a:solidFill>
                  <a:srgbClr val="4472C4"/>
                </a:solidFill>
                <a:latin typeface="맑은 고딕"/>
                <a:ea typeface="맑은 고딕"/>
                <a:cs typeface="맑은 고딕"/>
              </a:rPr>
              <a:t>소득</a:t>
            </a:r>
            <a:r>
              <a:rPr kumimoji="0" lang="en-US" altLang="ko-KR" sz="1100" b="0" i="0" u="none" strike="noStrike" kern="1200" cap="none" spc="0" normalizeH="0" baseline="0">
                <a:solidFill>
                  <a:srgbClr val="595959"/>
                </a:solidFill>
                <a:latin typeface="맑은 고딕"/>
                <a:ea typeface="맑은 고딕"/>
                <a:cs typeface="맑은 고딕"/>
              </a:rPr>
              <a:t> </a:t>
            </a:r>
          </a:p>
        </p:txBody>
      </p:sp>
      <p:cxnSp>
        <p:nvCxnSpPr>
          <p:cNvPr id="82" name="직선 화살표 연결선 81"/>
          <p:cNvCxnSpPr>
            <a:stCxn id="71" idx="3"/>
            <a:endCxn id="81" idx="1"/>
          </p:cNvCxnSpPr>
          <p:nvPr/>
        </p:nvCxnSpPr>
        <p:spPr>
          <a:xfrm flipV="1">
            <a:off x="7751535" y="5054249"/>
            <a:ext cx="521417" cy="2699"/>
          </a:xfrm>
          <a:prstGeom prst="straightConnector1">
            <a:avLst/>
          </a:prstGeom>
          <a:noFill/>
          <a:ln w="6350" cap="flat" cmpd="sng" algn="ctr">
            <a:solidFill>
              <a:srgbClr val="4472C4">
                <a:alpha val="100000"/>
              </a:srgbClr>
            </a:solidFill>
            <a:prstDash val="solid"/>
            <a:miter/>
            <a:tailEnd type="arrow"/>
          </a:ln>
        </p:spPr>
      </p:cxnSp>
      <p:pic>
        <p:nvPicPr>
          <p:cNvPr id="83" name="그림 82"/>
          <p:cNvPicPr>
            <a:picLocks noChangeAspect="1"/>
          </p:cNvPicPr>
          <p:nvPr/>
        </p:nvPicPr>
        <p:blipFill rotWithShape="1">
          <a:blip r:embed="rId2"/>
          <a:srcRect l="54850"/>
          <a:stretch>
            <a:fillRect/>
          </a:stretch>
        </p:blipFill>
        <p:spPr>
          <a:xfrm>
            <a:off x="940594" y="1363240"/>
            <a:ext cx="2130435" cy="1872961"/>
          </a:xfrm>
          <a:prstGeom prst="rect">
            <a:avLst/>
          </a:prstGeom>
        </p:spPr>
      </p:pic>
      <p:sp>
        <p:nvSpPr>
          <p:cNvPr id="84" name="사각형: 둥근 모서리 83"/>
          <p:cNvSpPr/>
          <p:nvPr/>
        </p:nvSpPr>
        <p:spPr>
          <a:xfrm>
            <a:off x="6459795" y="4120495"/>
            <a:ext cx="1281339" cy="453571"/>
          </a:xfrm>
          <a:prstGeom prst="roundRect">
            <a:avLst>
              <a:gd name="adj" fmla="val 16667"/>
            </a:avLst>
          </a:prstGeom>
          <a:solidFill>
            <a:srgbClr val="FFC000">
              <a:alpha val="100000"/>
            </a:srgbClr>
          </a:solidFill>
          <a:ln w="12700" cap="flat" cmpd="sng" algn="ctr">
            <a:solidFill>
              <a:srgbClr val="FFD700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Dense</a:t>
            </a:r>
          </a:p>
        </p:txBody>
      </p:sp>
      <p:sp>
        <p:nvSpPr>
          <p:cNvPr id="85" name="사각형: 둥근 모서리 84"/>
          <p:cNvSpPr/>
          <p:nvPr/>
        </p:nvSpPr>
        <p:spPr>
          <a:xfrm>
            <a:off x="6464065" y="5564683"/>
            <a:ext cx="1281339" cy="453571"/>
          </a:xfrm>
          <a:prstGeom prst="roundRect">
            <a:avLst>
              <a:gd name="adj" fmla="val 16667"/>
            </a:avLst>
          </a:prstGeom>
          <a:solidFill>
            <a:srgbClr val="FFC000">
              <a:alpha val="100000"/>
            </a:srgbClr>
          </a:solidFill>
          <a:ln w="12700" cap="flat" cmpd="sng" algn="ctr">
            <a:solidFill>
              <a:srgbClr val="FFD700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Dense</a:t>
            </a:r>
          </a:p>
        </p:txBody>
      </p:sp>
      <p:cxnSp>
        <p:nvCxnSpPr>
          <p:cNvPr id="86" name="직선 화살표 연결선 85"/>
          <p:cNvCxnSpPr>
            <a:stCxn id="70" idx="3"/>
            <a:endCxn id="84" idx="1"/>
          </p:cNvCxnSpPr>
          <p:nvPr/>
        </p:nvCxnSpPr>
        <p:spPr>
          <a:xfrm rot="5400000" flipH="1" flipV="1">
            <a:off x="5855481" y="4443110"/>
            <a:ext cx="700143" cy="508485"/>
          </a:xfrm>
          <a:prstGeom prst="straightConnector1">
            <a:avLst/>
          </a:prstGeom>
          <a:noFill/>
          <a:ln w="6350" cap="flat" cmpd="sng" algn="ctr">
            <a:solidFill>
              <a:srgbClr val="4472C4">
                <a:alpha val="100000"/>
              </a:srgbClr>
            </a:solidFill>
            <a:prstDash val="solid"/>
            <a:miter/>
            <a:tailEnd type="arrow"/>
          </a:ln>
        </p:spPr>
      </p:cxnSp>
      <p:cxnSp>
        <p:nvCxnSpPr>
          <p:cNvPr id="87" name="직선 화살표 연결선 86"/>
          <p:cNvCxnSpPr>
            <a:stCxn id="70" idx="3"/>
            <a:endCxn id="85" idx="1"/>
          </p:cNvCxnSpPr>
          <p:nvPr/>
        </p:nvCxnSpPr>
        <p:spPr>
          <a:xfrm rot="16200000" flipH="1">
            <a:off x="5835665" y="5163069"/>
            <a:ext cx="744045" cy="512755"/>
          </a:xfrm>
          <a:prstGeom prst="straightConnector1">
            <a:avLst/>
          </a:prstGeom>
          <a:noFill/>
          <a:ln w="6350" cap="flat" cmpd="sng" algn="ctr">
            <a:solidFill>
              <a:srgbClr val="4472C4">
                <a:alpha val="100000"/>
              </a:srgbClr>
            </a:solidFill>
            <a:prstDash val="solid"/>
            <a:miter/>
            <a:tailEnd type="arrow"/>
          </a:ln>
        </p:spPr>
      </p:cxnSp>
      <p:cxnSp>
        <p:nvCxnSpPr>
          <p:cNvPr id="88" name="직선 화살표 연결선 87"/>
          <p:cNvCxnSpPr>
            <a:stCxn id="84" idx="3"/>
            <a:endCxn id="93" idx="1"/>
          </p:cNvCxnSpPr>
          <p:nvPr/>
        </p:nvCxnSpPr>
        <p:spPr>
          <a:xfrm flipV="1">
            <a:off x="7741134" y="4346443"/>
            <a:ext cx="511893" cy="838"/>
          </a:xfrm>
          <a:prstGeom prst="straightConnector1">
            <a:avLst/>
          </a:prstGeom>
          <a:noFill/>
          <a:ln w="6350" cap="flat" cmpd="sng" algn="ctr">
            <a:solidFill>
              <a:srgbClr val="4472C4">
                <a:alpha val="100000"/>
              </a:srgbClr>
            </a:solidFill>
            <a:prstDash val="solid"/>
            <a:miter/>
            <a:tailEnd type="arrow"/>
          </a:ln>
        </p:spPr>
      </p:cxnSp>
      <p:cxnSp>
        <p:nvCxnSpPr>
          <p:cNvPr id="89" name="직선 화살표 연결선 88"/>
          <p:cNvCxnSpPr>
            <a:stCxn id="85" idx="3"/>
            <a:endCxn id="94" idx="1"/>
          </p:cNvCxnSpPr>
          <p:nvPr/>
        </p:nvCxnSpPr>
        <p:spPr>
          <a:xfrm>
            <a:off x="7745404" y="5791469"/>
            <a:ext cx="541343" cy="2554"/>
          </a:xfrm>
          <a:prstGeom prst="straightConnector1">
            <a:avLst/>
          </a:prstGeom>
          <a:noFill/>
          <a:ln w="6350" cap="flat" cmpd="sng" algn="ctr">
            <a:solidFill>
              <a:srgbClr val="4472C4">
                <a:alpha val="100000"/>
              </a:srgbClr>
            </a:solidFill>
            <a:prstDash val="solid"/>
            <a:miter/>
            <a:tailEnd type="arrow"/>
          </a:ln>
        </p:spPr>
      </p:cxnSp>
      <p:cxnSp>
        <p:nvCxnSpPr>
          <p:cNvPr id="90" name="직선 화살표 연결선 89"/>
          <p:cNvCxnSpPr>
            <a:stCxn id="92" idx="3"/>
            <a:endCxn id="70" idx="1"/>
          </p:cNvCxnSpPr>
          <p:nvPr/>
        </p:nvCxnSpPr>
        <p:spPr>
          <a:xfrm>
            <a:off x="4102449" y="5043472"/>
            <a:ext cx="567522" cy="3952"/>
          </a:xfrm>
          <a:prstGeom prst="straightConnector1">
            <a:avLst/>
          </a:prstGeom>
          <a:noFill/>
          <a:ln w="6350" cap="flat" cmpd="sng" algn="ctr">
            <a:solidFill>
              <a:srgbClr val="4472C4">
                <a:alpha val="100000"/>
              </a:srgbClr>
            </a:solidFill>
            <a:prstDash val="solid"/>
            <a:miter/>
            <a:tailEnd type="arrow"/>
          </a:ln>
        </p:spPr>
      </p:cxnSp>
      <p:sp>
        <p:nvSpPr>
          <p:cNvPr id="92" name="직사각형 37"/>
          <p:cNvSpPr/>
          <p:nvPr/>
        </p:nvSpPr>
        <p:spPr>
          <a:xfrm>
            <a:off x="2680354" y="4916774"/>
            <a:ext cx="1422095" cy="2533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100" b="1" i="0" u="none" strike="noStrike" kern="1200" cap="none" spc="0" normalizeH="0" baseline="0">
                <a:solidFill>
                  <a:srgbClr val="4472C4"/>
                </a:solidFill>
                <a:latin typeface="맑은 고딕"/>
                <a:ea typeface="맑은 고딕"/>
                <a:cs typeface="맑은 고딕"/>
              </a:rPr>
              <a:t>소셜 미디어 포스트</a:t>
            </a:r>
            <a:r>
              <a:rPr kumimoji="0" lang="en-US" altLang="ko-KR" sz="1100" b="1" i="0" u="none" strike="noStrike" kern="1200" cap="none" spc="0" normalizeH="0" baseline="0">
                <a:solidFill>
                  <a:srgbClr val="595959"/>
                </a:solidFill>
                <a:latin typeface="맑은 고딕"/>
                <a:ea typeface="맑은 고딕"/>
                <a:cs typeface="맑은 고딕"/>
              </a:rPr>
              <a:t> </a:t>
            </a:r>
          </a:p>
        </p:txBody>
      </p:sp>
      <p:sp>
        <p:nvSpPr>
          <p:cNvPr id="93" name="직사각형 37"/>
          <p:cNvSpPr/>
          <p:nvPr/>
        </p:nvSpPr>
        <p:spPr>
          <a:xfrm>
            <a:off x="8253028" y="4215099"/>
            <a:ext cx="524336" cy="2626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100" b="1" i="0" u="none" strike="noStrike" kern="1200" cap="none" spc="0" normalizeH="0" baseline="0">
                <a:solidFill>
                  <a:srgbClr val="4472C4"/>
                </a:solidFill>
                <a:latin typeface="맑은 고딕"/>
                <a:ea typeface="맑은 고딕"/>
                <a:cs typeface="맑은 고딕"/>
              </a:rPr>
              <a:t>나이</a:t>
            </a:r>
            <a:r>
              <a:rPr kumimoji="0" lang="en-US" altLang="ko-KR" sz="1100" b="0" i="0" u="none" strike="noStrike" kern="1200" cap="none" spc="0" normalizeH="0" baseline="0">
                <a:solidFill>
                  <a:srgbClr val="595959"/>
                </a:solidFill>
                <a:latin typeface="맑은 고딕"/>
                <a:ea typeface="맑은 고딕"/>
                <a:cs typeface="맑은 고딕"/>
              </a:rPr>
              <a:t> </a:t>
            </a:r>
          </a:p>
        </p:txBody>
      </p:sp>
      <p:sp>
        <p:nvSpPr>
          <p:cNvPr id="94" name="직사각형 37"/>
          <p:cNvSpPr/>
          <p:nvPr/>
        </p:nvSpPr>
        <p:spPr>
          <a:xfrm>
            <a:off x="8286748" y="5662680"/>
            <a:ext cx="524336" cy="2626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100" b="1" i="0" u="none" strike="noStrike" kern="1200" cap="none" spc="0" normalizeH="0" baseline="0">
                <a:solidFill>
                  <a:srgbClr val="4472C4"/>
                </a:solidFill>
                <a:latin typeface="맑은 고딕"/>
                <a:ea typeface="맑은 고딕"/>
                <a:cs typeface="맑은 고딕"/>
              </a:rPr>
              <a:t>성별</a:t>
            </a:r>
            <a:r>
              <a:rPr kumimoji="0" lang="en-US" altLang="ko-KR" sz="1100" b="0" i="0" u="none" strike="noStrike" kern="1200" cap="none" spc="0" normalizeH="0" baseline="0">
                <a:solidFill>
                  <a:srgbClr val="595959"/>
                </a:solidFill>
                <a:latin typeface="맑은 고딕"/>
                <a:ea typeface="맑은 고딕"/>
                <a:cs typeface="맑은 고딕"/>
              </a:rPr>
              <a:t>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09626" y="245385"/>
            <a:ext cx="11572748" cy="6359441"/>
            <a:chOff x="309626" y="245385"/>
            <a:chExt cx="11572748" cy="6359441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1DE2A7CB-9018-4640-AB43-BCC19C805324}"/>
                </a:ext>
              </a:extLst>
            </p:cNvPr>
            <p:cNvSpPr/>
            <p:nvPr/>
          </p:nvSpPr>
          <p:spPr>
            <a:xfrm>
              <a:off x="309626" y="253174"/>
              <a:ext cx="11572748" cy="63516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431800" dist="25400" dir="5400000" algn="t" rotWithShape="0">
                <a:prstClr val="black">
                  <a:alpha val="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41FADB85-E686-462D-A485-3251109C5436}"/>
                </a:ext>
              </a:extLst>
            </p:cNvPr>
            <p:cNvSpPr/>
            <p:nvPr/>
          </p:nvSpPr>
          <p:spPr>
            <a:xfrm>
              <a:off x="11217893" y="253174"/>
              <a:ext cx="664481" cy="647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431800" dist="25400" dir="5400000" algn="t" rotWithShape="0">
                <a:prstClr val="black">
                  <a:alpha val="1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A6EE2FFB-3CA7-453A-9016-7D5286183A63}"/>
                </a:ext>
              </a:extLst>
            </p:cNvPr>
            <p:cNvSpPr/>
            <p:nvPr/>
          </p:nvSpPr>
          <p:spPr>
            <a:xfrm>
              <a:off x="1058925" y="245385"/>
              <a:ext cx="10157083" cy="647700"/>
            </a:xfrm>
            <a:prstGeom prst="rect">
              <a:avLst/>
            </a:prstGeom>
            <a:solidFill>
              <a:srgbClr val="30396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 latinLnBrk="0">
                <a:defRPr/>
              </a:pPr>
              <a:r>
                <a:rPr lang="ko-KR" altLang="en-US" sz="2400" b="1" i="1" kern="0" dirty="0">
                  <a:solidFill>
                    <a:prstClr val="white"/>
                  </a:solidFill>
                </a:rPr>
                <a:t>적대적 네트워크</a:t>
              </a:r>
              <a:endParaRPr lang="ko-KR" altLang="en-US" dirty="0">
                <a:solidFill>
                  <a:prstClr val="white"/>
                </a:solidFill>
              </a:endParaRP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487BA28D-33C5-43AF-970E-26999AE17915}"/>
                </a:ext>
              </a:extLst>
            </p:cNvPr>
            <p:cNvGrpSpPr/>
            <p:nvPr/>
          </p:nvGrpSpPr>
          <p:grpSpPr>
            <a:xfrm>
              <a:off x="11434660" y="462783"/>
              <a:ext cx="230946" cy="228482"/>
              <a:chOff x="11242636" y="735673"/>
              <a:chExt cx="230946" cy="228482"/>
            </a:xfrm>
          </p:grpSpPr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B970DAD8-A6E3-48BF-8D1C-673AB141B080}"/>
                  </a:ext>
                </a:extLst>
              </p:cNvPr>
              <p:cNvSpPr/>
              <p:nvPr/>
            </p:nvSpPr>
            <p:spPr>
              <a:xfrm>
                <a:off x="11302773" y="800483"/>
                <a:ext cx="108789" cy="108789"/>
              </a:xfrm>
              <a:prstGeom prst="ellipse">
                <a:avLst/>
              </a:prstGeom>
              <a:solidFill>
                <a:srgbClr val="FFC000"/>
              </a:solidFill>
              <a:ln w="158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사각형: 둥근 위쪽 모서리 16">
                <a:extLst>
                  <a:ext uri="{FF2B5EF4-FFF2-40B4-BE49-F238E27FC236}">
                    <a16:creationId xmlns:a16="http://schemas.microsoft.com/office/drawing/2014/main" id="{91BF2FC8-071D-4609-83EB-B8AB51FD9950}"/>
                  </a:ext>
                </a:extLst>
              </p:cNvPr>
              <p:cNvSpPr/>
              <p:nvPr/>
            </p:nvSpPr>
            <p:spPr>
              <a:xfrm>
                <a:off x="11333147" y="910155"/>
                <a:ext cx="48043" cy="54000"/>
              </a:xfrm>
              <a:prstGeom prst="round2SameRect">
                <a:avLst>
                  <a:gd name="adj1" fmla="val 0"/>
                  <a:gd name="adj2" fmla="val 50000"/>
                </a:avLst>
              </a:prstGeom>
              <a:noFill/>
              <a:ln w="158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E3179C3A-7FB3-4AED-81F6-31C07000E3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59549" y="735673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D9DF4843-1541-4000-A861-6FA3EE6D3519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1459354" y="83820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>
                <a:extLst>
                  <a:ext uri="{FF2B5EF4-FFF2-40B4-BE49-F238E27FC236}">
                    <a16:creationId xmlns:a16="http://schemas.microsoft.com/office/drawing/2014/main" id="{E5214D7D-E792-4EAE-8927-F0C29E79BBD5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1256864" y="83542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876E0D67-EB1F-4DE7-9F1D-FCF86AEECCA2}"/>
                  </a:ext>
                </a:extLst>
              </p:cNvPr>
              <p:cNvCxnSpPr>
                <a:cxnSpLocks/>
              </p:cNvCxnSpPr>
              <p:nvPr/>
            </p:nvCxnSpPr>
            <p:spPr>
              <a:xfrm rot="8100000">
                <a:off x="11282498" y="767378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id="{E60A00B5-8E54-49D9-9864-50BE611E781B}"/>
                  </a:ext>
                </a:extLst>
              </p:cNvPr>
              <p:cNvCxnSpPr>
                <a:cxnSpLocks/>
              </p:cNvCxnSpPr>
              <p:nvPr/>
            </p:nvCxnSpPr>
            <p:spPr>
              <a:xfrm rot="13500000">
                <a:off x="11433473" y="77214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55BA2AA-F16D-4E85-8715-E9F4F9C65EE8}"/>
                </a:ext>
              </a:extLst>
            </p:cNvPr>
            <p:cNvSpPr/>
            <p:nvPr/>
          </p:nvSpPr>
          <p:spPr>
            <a:xfrm>
              <a:off x="309626" y="245385"/>
              <a:ext cx="749300" cy="6477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>
              <a:outerShdw dist="25400" algn="l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b="1" dirty="0">
                  <a:solidFill>
                    <a:srgbClr val="303962"/>
                  </a:solidFill>
                </a:rPr>
                <a:t>05</a:t>
              </a:r>
              <a:endParaRPr lang="ko-KR" altLang="en-US" b="1" dirty="0">
                <a:solidFill>
                  <a:srgbClr val="303962"/>
                </a:solidFill>
              </a:endParaRPr>
            </a:p>
          </p:txBody>
        </p: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700BEA06-447F-4E64-9A24-AC92AF81A4E7}"/>
                </a:ext>
              </a:extLst>
            </p:cNvPr>
            <p:cNvGrpSpPr/>
            <p:nvPr/>
          </p:nvGrpSpPr>
          <p:grpSpPr>
            <a:xfrm>
              <a:off x="10703092" y="493743"/>
              <a:ext cx="267186" cy="165383"/>
              <a:chOff x="10447060" y="740631"/>
              <a:chExt cx="267186" cy="165383"/>
            </a:xfrm>
          </p:grpSpPr>
          <p:sp>
            <p:nvSpPr>
              <p:cNvPr id="25" name="화살표: 갈매기형 수장 24">
                <a:extLst>
                  <a:ext uri="{FF2B5EF4-FFF2-40B4-BE49-F238E27FC236}">
                    <a16:creationId xmlns:a16="http://schemas.microsoft.com/office/drawing/2014/main" id="{585821D6-0BBF-44C8-B0DB-6DBE5320FA21}"/>
                  </a:ext>
                </a:extLst>
              </p:cNvPr>
              <p:cNvSpPr/>
              <p:nvPr/>
            </p:nvSpPr>
            <p:spPr>
              <a:xfrm>
                <a:off x="10597188" y="740631"/>
                <a:ext cx="117058" cy="165383"/>
              </a:xfrm>
              <a:prstGeom prst="chevron">
                <a:avLst>
                  <a:gd name="adj" fmla="val 8072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84B49E7D-3BAD-479B-8256-2BD7BD744D6B}"/>
                  </a:ext>
                </a:extLst>
              </p:cNvPr>
              <p:cNvSpPr/>
              <p:nvPr/>
            </p:nvSpPr>
            <p:spPr>
              <a:xfrm>
                <a:off x="10447060" y="816123"/>
                <a:ext cx="252000" cy="144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28" name="모서리가 둥근 직사각형 27"/>
          <p:cNvSpPr/>
          <p:nvPr/>
        </p:nvSpPr>
        <p:spPr>
          <a:xfrm>
            <a:off x="575220" y="1276120"/>
            <a:ext cx="1690186" cy="467710"/>
          </a:xfrm>
          <a:prstGeom prst="roundRect">
            <a:avLst>
              <a:gd name="adj" fmla="val 50000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400" b="1" dirty="0">
                <a:solidFill>
                  <a:prstClr val="white"/>
                </a:solidFill>
              </a:rPr>
              <a:t>적대적 네트워크</a:t>
            </a:r>
            <a:endParaRPr lang="en-US" altLang="ko-KR" sz="1400" b="1" dirty="0">
              <a:solidFill>
                <a:prstClr val="white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40F6D64-FBD4-4681-86F5-EC317C8A7BA6}"/>
              </a:ext>
            </a:extLst>
          </p:cNvPr>
          <p:cNvSpPr txBox="1"/>
          <p:nvPr/>
        </p:nvSpPr>
        <p:spPr>
          <a:xfrm>
            <a:off x="2531000" y="1209146"/>
            <a:ext cx="8880348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b="1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• </a:t>
            </a:r>
            <a:r>
              <a:rPr lang="ko-KR" altLang="en-US" sz="1100" b="1" dirty="0" err="1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생성자와</a:t>
            </a:r>
            <a:r>
              <a:rPr lang="ko-KR" altLang="en-US" sz="1100" b="1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 </a:t>
            </a:r>
            <a:r>
              <a:rPr lang="ko-KR" altLang="en-US" sz="1100" b="1" dirty="0" err="1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판별자를</a:t>
            </a:r>
            <a:r>
              <a:rPr lang="ko-KR" altLang="en-US" sz="1100" b="1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 연결</a:t>
            </a: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하여 </a:t>
            </a:r>
            <a:r>
              <a: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GAN </a:t>
            </a: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설정</a:t>
            </a:r>
            <a:r>
              <a: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300" dirty="0">
              <a:solidFill>
                <a:prstClr val="black">
                  <a:lumMod val="75000"/>
                  <a:lumOff val="25000"/>
                </a:prstClr>
              </a:solidFill>
              <a:cs typeface="Aharoni" panose="02010803020104030203" pitchFamily="2" charset="-79"/>
            </a:endParaRPr>
          </a:p>
          <a:p>
            <a:pPr>
              <a:lnSpc>
                <a:spcPct val="150000"/>
              </a:lnSpc>
            </a:pPr>
            <a:r>
              <a:rPr lang="en-US" altLang="ko-KR" sz="1100" b="1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• </a:t>
            </a: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훈련할 때 </a:t>
            </a:r>
            <a:r>
              <a:rPr lang="ko-KR" altLang="en-US" sz="1100" b="1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생성자가 </a:t>
            </a:r>
            <a:r>
              <a:rPr lang="ko-KR" altLang="en-US" sz="1100" b="1" dirty="0" err="1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판별자를</a:t>
            </a:r>
            <a:r>
              <a:rPr lang="ko-KR" altLang="en-US" sz="1100" b="1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 속이는 능력이 커지도록</a:t>
            </a: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 한다</a:t>
            </a:r>
            <a:r>
              <a: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. </a:t>
            </a: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이 모델은 잠재 공간의 포인트를 </a:t>
            </a:r>
            <a:r>
              <a:rPr lang="en-US" altLang="ko-KR" sz="1100" b="1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“</a:t>
            </a:r>
            <a:r>
              <a:rPr lang="ko-KR" altLang="en-US" sz="1100" b="1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진짜</a:t>
            </a:r>
            <a:r>
              <a:rPr lang="en-US" altLang="ko-KR" sz="1100" b="1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“ </a:t>
            </a:r>
            <a:r>
              <a:rPr lang="ko-KR" altLang="en-US" sz="1100" b="1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또는 </a:t>
            </a:r>
            <a:r>
              <a:rPr lang="en-US" altLang="ko-KR" sz="1100" b="1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“</a:t>
            </a:r>
            <a:r>
              <a:rPr lang="ko-KR" altLang="en-US" sz="1100" b="1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가짜</a:t>
            </a:r>
            <a:r>
              <a:rPr lang="en-US" altLang="ko-KR" sz="1100" b="1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”</a:t>
            </a:r>
            <a:r>
              <a:rPr lang="ko-KR" altLang="en-US" sz="1100" b="1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의 분류 결정으로 변환</a:t>
            </a: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함</a:t>
            </a:r>
            <a:r>
              <a: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300" dirty="0">
              <a:solidFill>
                <a:prstClr val="black">
                  <a:lumMod val="75000"/>
                  <a:lumOff val="25000"/>
                </a:prstClr>
              </a:solidFill>
              <a:cs typeface="Aharoni" panose="02010803020104030203" pitchFamily="2" charset="-79"/>
            </a:endParaRPr>
          </a:p>
          <a:p>
            <a:pPr>
              <a:lnSpc>
                <a:spcPct val="150000"/>
              </a:lnSpc>
            </a:pPr>
            <a:r>
              <a:rPr lang="en-US" altLang="ko-KR" sz="1100" b="1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• </a:t>
            </a: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훈련에 사용되는 </a:t>
            </a:r>
            <a:r>
              <a:rPr lang="ko-KR" altLang="en-US" sz="1100" b="1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타깃 레이블은 항상 </a:t>
            </a:r>
            <a:r>
              <a:rPr lang="en-US" altLang="ko-KR" sz="1100" b="1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‘</a:t>
            </a:r>
            <a:r>
              <a:rPr lang="ko-KR" altLang="en-US" sz="1100" b="1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진짜 이미지</a:t>
            </a:r>
            <a:r>
              <a:rPr lang="en-US" altLang="ko-KR" sz="1100" b="1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‘</a:t>
            </a:r>
            <a:r>
              <a: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. </a:t>
            </a:r>
            <a:r>
              <a:rPr lang="en-US" altLang="ko-KR" sz="1100" dirty="0" err="1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Gan</a:t>
            </a: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을 훈련하는 것은 </a:t>
            </a:r>
            <a:r>
              <a: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discriminator</a:t>
            </a: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가 가짜 이미지를 보았을 때 진짜라고 예측하도록 만들기 위해 </a:t>
            </a:r>
            <a:r>
              <a: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generator</a:t>
            </a: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의 가중치를 업데이트 하는 것</a:t>
            </a:r>
            <a:r>
              <a: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300" dirty="0">
              <a:solidFill>
                <a:prstClr val="black">
                  <a:lumMod val="75000"/>
                  <a:lumOff val="25000"/>
                </a:prstClr>
              </a:solidFill>
              <a:cs typeface="Aharoni" panose="02010803020104030203" pitchFamily="2" charset="-79"/>
            </a:endParaRPr>
          </a:p>
          <a:p>
            <a:pPr>
              <a:lnSpc>
                <a:spcPct val="150000"/>
              </a:lnSpc>
            </a:pPr>
            <a:r>
              <a:rPr lang="en-US" altLang="ko-KR" sz="1100" b="1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• </a:t>
            </a:r>
            <a:r>
              <a:rPr lang="ko-KR" altLang="en-US" sz="1100" b="1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훈련하는 동안 </a:t>
            </a:r>
            <a:r>
              <a:rPr lang="ko-KR" altLang="en-US" sz="1100" b="1" dirty="0" err="1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판별자를</a:t>
            </a:r>
            <a:r>
              <a:rPr lang="ko-KR" altLang="en-US" sz="1100" b="1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 동결</a:t>
            </a:r>
            <a:r>
              <a: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(</a:t>
            </a: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학습되지 않도록</a:t>
            </a:r>
            <a:r>
              <a: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)</a:t>
            </a: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하는 것이 중요</a:t>
            </a:r>
            <a:r>
              <a: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. </a:t>
            </a:r>
            <a:r>
              <a:rPr lang="en-US" altLang="ko-KR" sz="1100" dirty="0" err="1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gan</a:t>
            </a: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을 훈련할 때 가중치가 업데이트되지 않음</a:t>
            </a:r>
            <a:r>
              <a: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. 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925" y="3429000"/>
            <a:ext cx="6619989" cy="1833048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1128583" y="3645982"/>
            <a:ext cx="2669059" cy="2059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1852030"/>
      </p:ext>
    </p:extLst>
  </p:cSld>
  <p:clrMapOvr>
    <a:masterClrMapping/>
  </p:clrMapOvr>
  <p:transition/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09626" y="245385"/>
            <a:ext cx="11572748" cy="6359441"/>
            <a:chOff x="309626" y="245385"/>
            <a:chExt cx="11572748" cy="6359441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1DE2A7CB-9018-4640-AB43-BCC19C805324}"/>
                </a:ext>
              </a:extLst>
            </p:cNvPr>
            <p:cNvSpPr/>
            <p:nvPr/>
          </p:nvSpPr>
          <p:spPr>
            <a:xfrm>
              <a:off x="309626" y="253174"/>
              <a:ext cx="11572748" cy="63516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431800" dist="25400" dir="5400000" algn="t" rotWithShape="0">
                <a:prstClr val="black">
                  <a:alpha val="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41FADB85-E686-462D-A485-3251109C5436}"/>
                </a:ext>
              </a:extLst>
            </p:cNvPr>
            <p:cNvSpPr/>
            <p:nvPr/>
          </p:nvSpPr>
          <p:spPr>
            <a:xfrm>
              <a:off x="11217893" y="253174"/>
              <a:ext cx="664481" cy="647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431800" dist="25400" dir="5400000" algn="t" rotWithShape="0">
                <a:prstClr val="black">
                  <a:alpha val="1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A6EE2FFB-3CA7-453A-9016-7D5286183A63}"/>
                </a:ext>
              </a:extLst>
            </p:cNvPr>
            <p:cNvSpPr/>
            <p:nvPr/>
          </p:nvSpPr>
          <p:spPr>
            <a:xfrm>
              <a:off x="1058925" y="245385"/>
              <a:ext cx="10157083" cy="647700"/>
            </a:xfrm>
            <a:prstGeom prst="rect">
              <a:avLst/>
            </a:prstGeom>
            <a:solidFill>
              <a:srgbClr val="30396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 latinLnBrk="0">
                <a:defRPr/>
              </a:pPr>
              <a:r>
                <a:rPr lang="en-US" altLang="ko-KR" sz="2400" b="1" i="1" kern="0" dirty="0">
                  <a:solidFill>
                    <a:prstClr val="white"/>
                  </a:solidFill>
                </a:rPr>
                <a:t>DCGAN </a:t>
              </a:r>
              <a:r>
                <a:rPr lang="ko-KR" altLang="en-US" sz="2400" b="1" i="1" kern="0" dirty="0">
                  <a:solidFill>
                    <a:prstClr val="white"/>
                  </a:solidFill>
                </a:rPr>
                <a:t>훈련 방법</a:t>
              </a:r>
              <a:endParaRPr lang="ko-KR" altLang="en-US" dirty="0">
                <a:solidFill>
                  <a:prstClr val="white"/>
                </a:solidFill>
              </a:endParaRP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487BA28D-33C5-43AF-970E-26999AE17915}"/>
                </a:ext>
              </a:extLst>
            </p:cNvPr>
            <p:cNvGrpSpPr/>
            <p:nvPr/>
          </p:nvGrpSpPr>
          <p:grpSpPr>
            <a:xfrm>
              <a:off x="11434660" y="462783"/>
              <a:ext cx="230946" cy="228482"/>
              <a:chOff x="11242636" y="735673"/>
              <a:chExt cx="230946" cy="228482"/>
            </a:xfrm>
          </p:grpSpPr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B970DAD8-A6E3-48BF-8D1C-673AB141B080}"/>
                  </a:ext>
                </a:extLst>
              </p:cNvPr>
              <p:cNvSpPr/>
              <p:nvPr/>
            </p:nvSpPr>
            <p:spPr>
              <a:xfrm>
                <a:off x="11302773" y="800483"/>
                <a:ext cx="108789" cy="108789"/>
              </a:xfrm>
              <a:prstGeom prst="ellipse">
                <a:avLst/>
              </a:prstGeom>
              <a:solidFill>
                <a:srgbClr val="FFC000"/>
              </a:solidFill>
              <a:ln w="158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사각형: 둥근 위쪽 모서리 16">
                <a:extLst>
                  <a:ext uri="{FF2B5EF4-FFF2-40B4-BE49-F238E27FC236}">
                    <a16:creationId xmlns:a16="http://schemas.microsoft.com/office/drawing/2014/main" id="{91BF2FC8-071D-4609-83EB-B8AB51FD9950}"/>
                  </a:ext>
                </a:extLst>
              </p:cNvPr>
              <p:cNvSpPr/>
              <p:nvPr/>
            </p:nvSpPr>
            <p:spPr>
              <a:xfrm>
                <a:off x="11333147" y="910155"/>
                <a:ext cx="48043" cy="54000"/>
              </a:xfrm>
              <a:prstGeom prst="round2SameRect">
                <a:avLst>
                  <a:gd name="adj1" fmla="val 0"/>
                  <a:gd name="adj2" fmla="val 50000"/>
                </a:avLst>
              </a:prstGeom>
              <a:noFill/>
              <a:ln w="158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E3179C3A-7FB3-4AED-81F6-31C07000E3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59549" y="735673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D9DF4843-1541-4000-A861-6FA3EE6D3519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1459354" y="83820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>
                <a:extLst>
                  <a:ext uri="{FF2B5EF4-FFF2-40B4-BE49-F238E27FC236}">
                    <a16:creationId xmlns:a16="http://schemas.microsoft.com/office/drawing/2014/main" id="{E5214D7D-E792-4EAE-8927-F0C29E79BBD5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1256864" y="83542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876E0D67-EB1F-4DE7-9F1D-FCF86AEECCA2}"/>
                  </a:ext>
                </a:extLst>
              </p:cNvPr>
              <p:cNvCxnSpPr>
                <a:cxnSpLocks/>
              </p:cNvCxnSpPr>
              <p:nvPr/>
            </p:nvCxnSpPr>
            <p:spPr>
              <a:xfrm rot="8100000">
                <a:off x="11282498" y="767378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id="{E60A00B5-8E54-49D9-9864-50BE611E781B}"/>
                  </a:ext>
                </a:extLst>
              </p:cNvPr>
              <p:cNvCxnSpPr>
                <a:cxnSpLocks/>
              </p:cNvCxnSpPr>
              <p:nvPr/>
            </p:nvCxnSpPr>
            <p:spPr>
              <a:xfrm rot="13500000">
                <a:off x="11433473" y="77214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55BA2AA-F16D-4E85-8715-E9F4F9C65EE8}"/>
                </a:ext>
              </a:extLst>
            </p:cNvPr>
            <p:cNvSpPr/>
            <p:nvPr/>
          </p:nvSpPr>
          <p:spPr>
            <a:xfrm>
              <a:off x="309626" y="245385"/>
              <a:ext cx="749300" cy="6477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>
              <a:outerShdw dist="25400" algn="l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b="1" dirty="0">
                  <a:solidFill>
                    <a:srgbClr val="303962"/>
                  </a:solidFill>
                </a:rPr>
                <a:t>06</a:t>
              </a:r>
              <a:endParaRPr lang="ko-KR" altLang="en-US" b="1" dirty="0">
                <a:solidFill>
                  <a:srgbClr val="303962"/>
                </a:solidFill>
              </a:endParaRPr>
            </a:p>
          </p:txBody>
        </p: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700BEA06-447F-4E64-9A24-AC92AF81A4E7}"/>
                </a:ext>
              </a:extLst>
            </p:cNvPr>
            <p:cNvGrpSpPr/>
            <p:nvPr/>
          </p:nvGrpSpPr>
          <p:grpSpPr>
            <a:xfrm>
              <a:off x="10703092" y="493743"/>
              <a:ext cx="267186" cy="165383"/>
              <a:chOff x="10447060" y="740631"/>
              <a:chExt cx="267186" cy="165383"/>
            </a:xfrm>
          </p:grpSpPr>
          <p:sp>
            <p:nvSpPr>
              <p:cNvPr id="25" name="화살표: 갈매기형 수장 24">
                <a:extLst>
                  <a:ext uri="{FF2B5EF4-FFF2-40B4-BE49-F238E27FC236}">
                    <a16:creationId xmlns:a16="http://schemas.microsoft.com/office/drawing/2014/main" id="{585821D6-0BBF-44C8-B0DB-6DBE5320FA21}"/>
                  </a:ext>
                </a:extLst>
              </p:cNvPr>
              <p:cNvSpPr/>
              <p:nvPr/>
            </p:nvSpPr>
            <p:spPr>
              <a:xfrm>
                <a:off x="10597188" y="740631"/>
                <a:ext cx="117058" cy="165383"/>
              </a:xfrm>
              <a:prstGeom prst="chevron">
                <a:avLst>
                  <a:gd name="adj" fmla="val 8072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84B49E7D-3BAD-479B-8256-2BD7BD744D6B}"/>
                  </a:ext>
                </a:extLst>
              </p:cNvPr>
              <p:cNvSpPr/>
              <p:nvPr/>
            </p:nvSpPr>
            <p:spPr>
              <a:xfrm>
                <a:off x="10447060" y="816123"/>
                <a:ext cx="252000" cy="144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3" name="직사각형 2"/>
          <p:cNvSpPr/>
          <p:nvPr/>
        </p:nvSpPr>
        <p:spPr>
          <a:xfrm>
            <a:off x="811791" y="1376097"/>
            <a:ext cx="527222" cy="502508"/>
          </a:xfrm>
          <a:prstGeom prst="rect">
            <a:avLst/>
          </a:prstGeom>
          <a:solidFill>
            <a:srgbClr val="30396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endParaRPr lang="ko-KR" altLang="en-US" sz="2400" b="1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811791" y="2160236"/>
            <a:ext cx="527222" cy="502508"/>
          </a:xfrm>
          <a:prstGeom prst="rect">
            <a:avLst/>
          </a:prstGeom>
          <a:solidFill>
            <a:srgbClr val="30396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endParaRPr lang="ko-KR" altLang="en-US" sz="2400" b="1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811791" y="2944375"/>
            <a:ext cx="527222" cy="502508"/>
          </a:xfrm>
          <a:prstGeom prst="rect">
            <a:avLst/>
          </a:prstGeom>
          <a:solidFill>
            <a:srgbClr val="30396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  <a:endParaRPr lang="ko-KR" altLang="en-US" sz="2400" b="1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811791" y="3728514"/>
            <a:ext cx="527222" cy="502508"/>
          </a:xfrm>
          <a:prstGeom prst="rect">
            <a:avLst/>
          </a:prstGeom>
          <a:solidFill>
            <a:srgbClr val="30396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endParaRPr lang="ko-KR" altLang="en-US" sz="2400" b="1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811791" y="4512653"/>
            <a:ext cx="527222" cy="502508"/>
          </a:xfrm>
          <a:prstGeom prst="rect">
            <a:avLst/>
          </a:prstGeom>
          <a:solidFill>
            <a:srgbClr val="30396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</a:t>
            </a:r>
            <a:endParaRPr lang="ko-KR" altLang="en-US" b="1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811791" y="5403884"/>
            <a:ext cx="527222" cy="502508"/>
          </a:xfrm>
          <a:prstGeom prst="rect">
            <a:avLst/>
          </a:prstGeom>
          <a:solidFill>
            <a:srgbClr val="30396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</a:t>
            </a:r>
            <a:endParaRPr lang="ko-KR" altLang="en-US" b="1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927654" y="1376097"/>
            <a:ext cx="9132097" cy="502508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잠재 공간에서 </a:t>
            </a:r>
            <a:r>
              <a:rPr lang="ko-KR" altLang="en-US" sz="1600" b="1" dirty="0">
                <a:solidFill>
                  <a:schemeClr val="tx1"/>
                </a:solidFill>
              </a:rPr>
              <a:t>무작위로 포인트</a:t>
            </a:r>
            <a:r>
              <a:rPr lang="ko-KR" altLang="en-US" sz="1600" dirty="0">
                <a:solidFill>
                  <a:schemeClr val="tx1"/>
                </a:solidFill>
              </a:rPr>
              <a:t>를 뽑는다</a:t>
            </a:r>
            <a:r>
              <a:rPr lang="en-US" altLang="ko-KR" sz="1600" dirty="0">
                <a:solidFill>
                  <a:schemeClr val="tx1"/>
                </a:solidFill>
              </a:rPr>
              <a:t>. (</a:t>
            </a:r>
            <a:r>
              <a:rPr lang="ko-KR" altLang="en-US" sz="1600" dirty="0">
                <a:solidFill>
                  <a:schemeClr val="tx1"/>
                </a:solidFill>
              </a:rPr>
              <a:t>랜덤 </a:t>
            </a:r>
            <a:r>
              <a:rPr lang="ko-KR" altLang="en-US" sz="1600" dirty="0" err="1">
                <a:solidFill>
                  <a:schemeClr val="tx1"/>
                </a:solidFill>
              </a:rPr>
              <a:t>노이즈</a:t>
            </a:r>
            <a:r>
              <a:rPr lang="en-US" altLang="ko-KR" sz="1600" dirty="0">
                <a:solidFill>
                  <a:schemeClr val="tx1"/>
                </a:solidFill>
              </a:rPr>
              <a:t>)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1927653" y="2160236"/>
            <a:ext cx="9132097" cy="502508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이 랜덤 </a:t>
            </a:r>
            <a:r>
              <a:rPr lang="ko-KR" altLang="en-US" sz="1600" dirty="0" err="1">
                <a:solidFill>
                  <a:schemeClr val="tx1"/>
                </a:solidFill>
              </a:rPr>
              <a:t>노이즈를</a:t>
            </a:r>
            <a:r>
              <a:rPr lang="ko-KR" altLang="en-US" sz="1600" dirty="0">
                <a:solidFill>
                  <a:schemeClr val="tx1"/>
                </a:solidFill>
              </a:rPr>
              <a:t> 사용하여 </a:t>
            </a:r>
            <a:r>
              <a:rPr lang="en-US" altLang="ko-KR" sz="1600" b="1" dirty="0">
                <a:solidFill>
                  <a:schemeClr val="tx1"/>
                </a:solidFill>
              </a:rPr>
              <a:t>generator</a:t>
            </a:r>
            <a:r>
              <a:rPr lang="ko-KR" altLang="en-US" sz="1600" b="1" dirty="0">
                <a:solidFill>
                  <a:schemeClr val="tx1"/>
                </a:solidFill>
              </a:rPr>
              <a:t>에서 이미지를 생성</a:t>
            </a:r>
            <a:r>
              <a:rPr lang="ko-KR" altLang="en-US" sz="1600" dirty="0">
                <a:solidFill>
                  <a:schemeClr val="tx1"/>
                </a:solidFill>
              </a:rPr>
              <a:t>한다</a:t>
            </a:r>
            <a:r>
              <a:rPr lang="en-US" altLang="ko-KR" sz="1600" dirty="0">
                <a:solidFill>
                  <a:schemeClr val="tx1"/>
                </a:solidFill>
              </a:rPr>
              <a:t>.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1927652" y="2944375"/>
            <a:ext cx="9132097" cy="502508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생성된 이미지와 진짜 이미지를 섞는다</a:t>
            </a:r>
            <a:r>
              <a:rPr lang="en-US" altLang="ko-KR" sz="1600" dirty="0">
                <a:solidFill>
                  <a:schemeClr val="tx1"/>
                </a:solidFill>
              </a:rPr>
              <a:t>.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1927650" y="3672462"/>
            <a:ext cx="9132097" cy="614611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진짜와 가짜가 섞인 이미지와 이에 대응하는 타깃을 사용하여 </a:t>
            </a:r>
            <a:r>
              <a:rPr lang="en-US" altLang="ko-KR" sz="1600" b="1" dirty="0">
                <a:solidFill>
                  <a:schemeClr val="tx1"/>
                </a:solidFill>
              </a:rPr>
              <a:t>discriminator</a:t>
            </a:r>
            <a:r>
              <a:rPr lang="ko-KR" altLang="en-US" sz="1600" b="1" dirty="0">
                <a:solidFill>
                  <a:schemeClr val="tx1"/>
                </a:solidFill>
              </a:rPr>
              <a:t>를 훈련</a:t>
            </a:r>
            <a:r>
              <a:rPr lang="ko-KR" altLang="en-US" sz="1600" dirty="0">
                <a:solidFill>
                  <a:schemeClr val="tx1"/>
                </a:solidFill>
              </a:rPr>
              <a:t>한다</a:t>
            </a:r>
            <a:r>
              <a:rPr lang="en-US" altLang="ko-KR" sz="1600" dirty="0">
                <a:solidFill>
                  <a:schemeClr val="tx1"/>
                </a:solidFill>
              </a:rPr>
              <a:t>. </a:t>
            </a:r>
            <a:r>
              <a:rPr lang="ko-KR" altLang="en-US" sz="1600" dirty="0">
                <a:solidFill>
                  <a:schemeClr val="tx1"/>
                </a:solidFill>
              </a:rPr>
              <a:t>타깃은 </a:t>
            </a:r>
            <a:r>
              <a:rPr lang="en-US" altLang="ko-KR" sz="1600" b="1" dirty="0">
                <a:solidFill>
                  <a:schemeClr val="tx1"/>
                </a:solidFill>
              </a:rPr>
              <a:t>“</a:t>
            </a:r>
            <a:r>
              <a:rPr lang="ko-KR" altLang="en-US" sz="1600" b="1" dirty="0">
                <a:solidFill>
                  <a:schemeClr val="tx1"/>
                </a:solidFill>
              </a:rPr>
              <a:t>진짜</a:t>
            </a:r>
            <a:r>
              <a:rPr lang="en-US" altLang="ko-KR" sz="1600" b="1" dirty="0">
                <a:solidFill>
                  <a:schemeClr val="tx1"/>
                </a:solidFill>
              </a:rPr>
              <a:t>(</a:t>
            </a:r>
            <a:r>
              <a:rPr lang="ko-KR" altLang="en-US" sz="1600" b="1" dirty="0">
                <a:solidFill>
                  <a:schemeClr val="tx1"/>
                </a:solidFill>
              </a:rPr>
              <a:t>실제 이미지</a:t>
            </a:r>
            <a:r>
              <a:rPr lang="en-US" altLang="ko-KR" sz="1600" b="1" dirty="0">
                <a:solidFill>
                  <a:schemeClr val="tx1"/>
                </a:solidFill>
              </a:rPr>
              <a:t>)”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ko-KR" altLang="en-US" sz="1600" dirty="0">
                <a:solidFill>
                  <a:schemeClr val="tx1"/>
                </a:solidFill>
              </a:rPr>
              <a:t>또는 </a:t>
            </a:r>
            <a:r>
              <a:rPr lang="en-US" altLang="ko-KR" sz="1600" b="1" dirty="0">
                <a:solidFill>
                  <a:schemeClr val="tx1"/>
                </a:solidFill>
              </a:rPr>
              <a:t>“</a:t>
            </a:r>
            <a:r>
              <a:rPr lang="ko-KR" altLang="en-US" sz="1600" b="1" dirty="0">
                <a:solidFill>
                  <a:schemeClr val="tx1"/>
                </a:solidFill>
              </a:rPr>
              <a:t>가짜</a:t>
            </a:r>
            <a:r>
              <a:rPr lang="en-US" altLang="ko-KR" sz="1600" b="1" dirty="0">
                <a:solidFill>
                  <a:schemeClr val="tx1"/>
                </a:solidFill>
              </a:rPr>
              <a:t>(</a:t>
            </a:r>
            <a:r>
              <a:rPr lang="ko-KR" altLang="en-US" sz="1600" b="1" dirty="0">
                <a:solidFill>
                  <a:schemeClr val="tx1"/>
                </a:solidFill>
              </a:rPr>
              <a:t>생성된 이미지</a:t>
            </a:r>
            <a:r>
              <a:rPr lang="en-US" altLang="ko-KR" sz="1600" b="1" dirty="0">
                <a:solidFill>
                  <a:schemeClr val="tx1"/>
                </a:solidFill>
              </a:rPr>
              <a:t>)”</a:t>
            </a:r>
            <a:r>
              <a:rPr lang="ko-KR" altLang="en-US" sz="1600" dirty="0">
                <a:solidFill>
                  <a:schemeClr val="tx1"/>
                </a:solidFill>
              </a:rPr>
              <a:t>이다</a:t>
            </a:r>
            <a:r>
              <a:rPr lang="en-US" altLang="ko-KR" sz="1600" dirty="0">
                <a:solidFill>
                  <a:schemeClr val="tx1"/>
                </a:solidFill>
              </a:rPr>
              <a:t>.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1927651" y="4512653"/>
            <a:ext cx="9132097" cy="502508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잠재 공간에서 </a:t>
            </a:r>
            <a:r>
              <a:rPr lang="ko-KR" altLang="en-US" sz="1600" b="1" dirty="0">
                <a:solidFill>
                  <a:schemeClr val="tx1"/>
                </a:solidFill>
              </a:rPr>
              <a:t>무작위로 새로운 포인트</a:t>
            </a:r>
            <a:r>
              <a:rPr lang="ko-KR" altLang="en-US" sz="1600" dirty="0">
                <a:solidFill>
                  <a:schemeClr val="tx1"/>
                </a:solidFill>
              </a:rPr>
              <a:t>를 뽑는다</a:t>
            </a:r>
            <a:r>
              <a:rPr lang="en-US" altLang="ko-KR" sz="1600" dirty="0">
                <a:solidFill>
                  <a:schemeClr val="tx1"/>
                </a:solidFill>
              </a:rPr>
              <a:t>.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1927650" y="5296792"/>
            <a:ext cx="9132097" cy="929468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이 랜덤 벡터를 사용해 </a:t>
            </a:r>
            <a:r>
              <a:rPr lang="en-US" altLang="ko-KR" sz="1600" b="1" dirty="0">
                <a:solidFill>
                  <a:schemeClr val="tx1"/>
                </a:solidFill>
              </a:rPr>
              <a:t>‘</a:t>
            </a:r>
            <a:r>
              <a:rPr lang="en-US" altLang="ko-KR" sz="1600" b="1" dirty="0" err="1">
                <a:solidFill>
                  <a:schemeClr val="tx1"/>
                </a:solidFill>
              </a:rPr>
              <a:t>gan</a:t>
            </a:r>
            <a:r>
              <a:rPr lang="en-US" altLang="ko-KR" sz="1600" b="1" dirty="0">
                <a:solidFill>
                  <a:schemeClr val="tx1"/>
                </a:solidFill>
              </a:rPr>
              <a:t>’</a:t>
            </a:r>
            <a:r>
              <a:rPr lang="ko-KR" altLang="en-US" sz="1600" b="1" dirty="0">
                <a:solidFill>
                  <a:schemeClr val="tx1"/>
                </a:solidFill>
              </a:rPr>
              <a:t>을 훈련</a:t>
            </a:r>
            <a:r>
              <a:rPr lang="ko-KR" altLang="en-US" sz="1600" dirty="0">
                <a:solidFill>
                  <a:schemeClr val="tx1"/>
                </a:solidFill>
              </a:rPr>
              <a:t>한다</a:t>
            </a:r>
            <a:r>
              <a:rPr lang="en-US" altLang="ko-KR" sz="1600" dirty="0">
                <a:solidFill>
                  <a:schemeClr val="tx1"/>
                </a:solidFill>
              </a:rPr>
              <a:t>. </a:t>
            </a:r>
            <a:r>
              <a:rPr lang="ko-KR" altLang="en-US" sz="1600" dirty="0">
                <a:solidFill>
                  <a:schemeClr val="tx1"/>
                </a:solidFill>
              </a:rPr>
              <a:t>모든 타깃은 “진짜</a:t>
            </a:r>
            <a:r>
              <a:rPr lang="en-US" altLang="ko-KR" sz="1600" dirty="0">
                <a:solidFill>
                  <a:schemeClr val="tx1"/>
                </a:solidFill>
              </a:rPr>
              <a:t>”</a:t>
            </a:r>
            <a:r>
              <a:rPr lang="ko-KR" altLang="en-US" sz="1600" dirty="0">
                <a:solidFill>
                  <a:schemeClr val="tx1"/>
                </a:solidFill>
              </a:rPr>
              <a:t>로 설정한다</a:t>
            </a:r>
            <a:r>
              <a:rPr lang="en-US" altLang="ko-KR" sz="1600" dirty="0">
                <a:solidFill>
                  <a:schemeClr val="tx1"/>
                </a:solidFill>
              </a:rPr>
              <a:t>. </a:t>
            </a:r>
            <a:r>
              <a:rPr lang="ko-KR" altLang="en-US" sz="1600" dirty="0">
                <a:solidFill>
                  <a:schemeClr val="tx1"/>
                </a:solidFill>
              </a:rPr>
              <a:t>판별자가 생성된 이미지를 모두 “진짜 이미지</a:t>
            </a:r>
            <a:r>
              <a:rPr lang="en-US" altLang="ko-KR" sz="1600" dirty="0">
                <a:solidFill>
                  <a:schemeClr val="tx1"/>
                </a:solidFill>
              </a:rPr>
              <a:t>”</a:t>
            </a:r>
            <a:r>
              <a:rPr lang="ko-KR" altLang="en-US" sz="1600" dirty="0">
                <a:solidFill>
                  <a:schemeClr val="tx1"/>
                </a:solidFill>
              </a:rPr>
              <a:t>라고 예측하도록 </a:t>
            </a:r>
            <a:r>
              <a:rPr lang="ko-KR" altLang="en-US" sz="1600" b="1" dirty="0">
                <a:solidFill>
                  <a:schemeClr val="tx1"/>
                </a:solidFill>
              </a:rPr>
              <a:t>생성자의 가중치를 업데이트</a:t>
            </a:r>
            <a:r>
              <a:rPr lang="ko-KR" altLang="en-US" sz="1600" dirty="0">
                <a:solidFill>
                  <a:schemeClr val="tx1"/>
                </a:solidFill>
              </a:rPr>
              <a:t>한다</a:t>
            </a:r>
            <a:r>
              <a:rPr lang="en-US" altLang="ko-KR" sz="1600" dirty="0">
                <a:solidFill>
                  <a:schemeClr val="tx1"/>
                </a:solidFill>
              </a:rPr>
              <a:t>.(‘</a:t>
            </a:r>
            <a:r>
              <a:rPr lang="en-US" altLang="ko-KR" sz="1600" dirty="0" err="1">
                <a:solidFill>
                  <a:schemeClr val="tx1"/>
                </a:solidFill>
              </a:rPr>
              <a:t>gan</a:t>
            </a:r>
            <a:r>
              <a:rPr lang="en-US" altLang="ko-KR" sz="1600" dirty="0">
                <a:solidFill>
                  <a:schemeClr val="tx1"/>
                </a:solidFill>
              </a:rPr>
              <a:t>’ </a:t>
            </a:r>
            <a:r>
              <a:rPr lang="ko-KR" altLang="en-US" sz="1600" dirty="0">
                <a:solidFill>
                  <a:schemeClr val="tx1"/>
                </a:solidFill>
              </a:rPr>
              <a:t>안에서 </a:t>
            </a:r>
            <a:r>
              <a:rPr lang="ko-KR" altLang="en-US" sz="1600" dirty="0" err="1">
                <a:solidFill>
                  <a:schemeClr val="tx1"/>
                </a:solidFill>
              </a:rPr>
              <a:t>판별자는</a:t>
            </a:r>
            <a:r>
              <a:rPr lang="ko-KR" altLang="en-US" sz="1600" dirty="0">
                <a:solidFill>
                  <a:schemeClr val="tx1"/>
                </a:solidFill>
              </a:rPr>
              <a:t> 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동결되기 때문에 생성자만 업데이트</a:t>
            </a:r>
            <a:r>
              <a:rPr lang="en-US" altLang="ko-KR" sz="1600" dirty="0">
                <a:solidFill>
                  <a:schemeClr val="tx1"/>
                </a:solidFill>
              </a:rPr>
              <a:t>) </a:t>
            </a:r>
            <a:r>
              <a:rPr lang="ko-KR" altLang="en-US" sz="1600" dirty="0">
                <a:solidFill>
                  <a:schemeClr val="tx1"/>
                </a:solidFill>
              </a:rPr>
              <a:t>결국 </a:t>
            </a:r>
            <a:r>
              <a:rPr lang="ko-KR" altLang="en-US" sz="1600" dirty="0" err="1">
                <a:solidFill>
                  <a:schemeClr val="tx1"/>
                </a:solidFill>
              </a:rPr>
              <a:t>생성자는</a:t>
            </a:r>
            <a:r>
              <a:rPr lang="ko-KR" altLang="en-US" sz="1600" dirty="0">
                <a:solidFill>
                  <a:schemeClr val="tx1"/>
                </a:solidFill>
              </a:rPr>
              <a:t> </a:t>
            </a:r>
            <a:r>
              <a:rPr lang="ko-KR" altLang="en-US" sz="1600" dirty="0" err="1">
                <a:solidFill>
                  <a:schemeClr val="tx1"/>
                </a:solidFill>
              </a:rPr>
              <a:t>판별자를</a:t>
            </a:r>
            <a:r>
              <a:rPr lang="ko-KR" altLang="en-US" sz="1600" dirty="0">
                <a:solidFill>
                  <a:schemeClr val="tx1"/>
                </a:solidFill>
              </a:rPr>
              <a:t> 속이도록 훈련한다</a:t>
            </a:r>
            <a:r>
              <a:rPr lang="en-US" altLang="ko-KR" sz="1600" dirty="0">
                <a:solidFill>
                  <a:schemeClr val="tx1"/>
                </a:solidFill>
              </a:rPr>
              <a:t>.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5487358"/>
      </p:ext>
    </p:extLst>
  </p:cSld>
  <p:clrMapOvr>
    <a:masterClrMapping/>
  </p:clrMapOvr>
  <p:transition/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09626" y="245385"/>
            <a:ext cx="11572748" cy="6359441"/>
            <a:chOff x="309626" y="245385"/>
            <a:chExt cx="11572748" cy="6359441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1DE2A7CB-9018-4640-AB43-BCC19C805324}"/>
                </a:ext>
              </a:extLst>
            </p:cNvPr>
            <p:cNvSpPr/>
            <p:nvPr/>
          </p:nvSpPr>
          <p:spPr>
            <a:xfrm>
              <a:off x="309626" y="253174"/>
              <a:ext cx="11572748" cy="63516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431800" dist="25400" dir="5400000" algn="t" rotWithShape="0">
                <a:prstClr val="black">
                  <a:alpha val="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41FADB85-E686-462D-A485-3251109C5436}"/>
                </a:ext>
              </a:extLst>
            </p:cNvPr>
            <p:cNvSpPr/>
            <p:nvPr/>
          </p:nvSpPr>
          <p:spPr>
            <a:xfrm>
              <a:off x="11217893" y="253174"/>
              <a:ext cx="664481" cy="647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431800" dist="25400" dir="5400000" algn="t" rotWithShape="0">
                <a:prstClr val="black">
                  <a:alpha val="1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A6EE2FFB-3CA7-453A-9016-7D5286183A63}"/>
                </a:ext>
              </a:extLst>
            </p:cNvPr>
            <p:cNvSpPr/>
            <p:nvPr/>
          </p:nvSpPr>
          <p:spPr>
            <a:xfrm>
              <a:off x="1058925" y="245385"/>
              <a:ext cx="10157083" cy="647700"/>
            </a:xfrm>
            <a:prstGeom prst="rect">
              <a:avLst/>
            </a:prstGeom>
            <a:solidFill>
              <a:srgbClr val="30396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 latinLnBrk="0">
                <a:defRPr/>
              </a:pPr>
              <a:r>
                <a:rPr lang="en-US" altLang="ko-KR" sz="2400" b="1" i="1" kern="0" dirty="0">
                  <a:solidFill>
                    <a:prstClr val="white"/>
                  </a:solidFill>
                </a:rPr>
                <a:t>DCGAN </a:t>
              </a:r>
              <a:r>
                <a:rPr lang="ko-KR" altLang="en-US" sz="2400" b="1" i="1" kern="0" dirty="0">
                  <a:solidFill>
                    <a:prstClr val="white"/>
                  </a:solidFill>
                </a:rPr>
                <a:t>훈련 방법</a:t>
              </a:r>
              <a:endParaRPr lang="ko-KR" altLang="en-US" dirty="0">
                <a:solidFill>
                  <a:prstClr val="white"/>
                </a:solidFill>
              </a:endParaRP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487BA28D-33C5-43AF-970E-26999AE17915}"/>
                </a:ext>
              </a:extLst>
            </p:cNvPr>
            <p:cNvGrpSpPr/>
            <p:nvPr/>
          </p:nvGrpSpPr>
          <p:grpSpPr>
            <a:xfrm>
              <a:off x="11434660" y="462783"/>
              <a:ext cx="230946" cy="228482"/>
              <a:chOff x="11242636" y="735673"/>
              <a:chExt cx="230946" cy="228482"/>
            </a:xfrm>
          </p:grpSpPr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B970DAD8-A6E3-48BF-8D1C-673AB141B080}"/>
                  </a:ext>
                </a:extLst>
              </p:cNvPr>
              <p:cNvSpPr/>
              <p:nvPr/>
            </p:nvSpPr>
            <p:spPr>
              <a:xfrm>
                <a:off x="11302773" y="800483"/>
                <a:ext cx="108789" cy="108789"/>
              </a:xfrm>
              <a:prstGeom prst="ellipse">
                <a:avLst/>
              </a:prstGeom>
              <a:solidFill>
                <a:srgbClr val="FFC000"/>
              </a:solidFill>
              <a:ln w="158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사각형: 둥근 위쪽 모서리 16">
                <a:extLst>
                  <a:ext uri="{FF2B5EF4-FFF2-40B4-BE49-F238E27FC236}">
                    <a16:creationId xmlns:a16="http://schemas.microsoft.com/office/drawing/2014/main" id="{91BF2FC8-071D-4609-83EB-B8AB51FD9950}"/>
                  </a:ext>
                </a:extLst>
              </p:cNvPr>
              <p:cNvSpPr/>
              <p:nvPr/>
            </p:nvSpPr>
            <p:spPr>
              <a:xfrm>
                <a:off x="11333147" y="910155"/>
                <a:ext cx="48043" cy="54000"/>
              </a:xfrm>
              <a:prstGeom prst="round2SameRect">
                <a:avLst>
                  <a:gd name="adj1" fmla="val 0"/>
                  <a:gd name="adj2" fmla="val 50000"/>
                </a:avLst>
              </a:prstGeom>
              <a:noFill/>
              <a:ln w="158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E3179C3A-7FB3-4AED-81F6-31C07000E3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59549" y="735673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D9DF4843-1541-4000-A861-6FA3EE6D3519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1459354" y="83820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>
                <a:extLst>
                  <a:ext uri="{FF2B5EF4-FFF2-40B4-BE49-F238E27FC236}">
                    <a16:creationId xmlns:a16="http://schemas.microsoft.com/office/drawing/2014/main" id="{E5214D7D-E792-4EAE-8927-F0C29E79BBD5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1256864" y="83542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876E0D67-EB1F-4DE7-9F1D-FCF86AEECCA2}"/>
                  </a:ext>
                </a:extLst>
              </p:cNvPr>
              <p:cNvCxnSpPr>
                <a:cxnSpLocks/>
              </p:cNvCxnSpPr>
              <p:nvPr/>
            </p:nvCxnSpPr>
            <p:spPr>
              <a:xfrm rot="8100000">
                <a:off x="11282498" y="767378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id="{E60A00B5-8E54-49D9-9864-50BE611E781B}"/>
                  </a:ext>
                </a:extLst>
              </p:cNvPr>
              <p:cNvCxnSpPr>
                <a:cxnSpLocks/>
              </p:cNvCxnSpPr>
              <p:nvPr/>
            </p:nvCxnSpPr>
            <p:spPr>
              <a:xfrm rot="13500000">
                <a:off x="11433473" y="77214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55BA2AA-F16D-4E85-8715-E9F4F9C65EE8}"/>
                </a:ext>
              </a:extLst>
            </p:cNvPr>
            <p:cNvSpPr/>
            <p:nvPr/>
          </p:nvSpPr>
          <p:spPr>
            <a:xfrm>
              <a:off x="309626" y="245385"/>
              <a:ext cx="749300" cy="6477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>
              <a:outerShdw dist="25400" algn="l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b="1" dirty="0">
                  <a:solidFill>
                    <a:srgbClr val="303962"/>
                  </a:solidFill>
                </a:rPr>
                <a:t>06</a:t>
              </a:r>
              <a:endParaRPr lang="ko-KR" altLang="en-US" b="1" dirty="0">
                <a:solidFill>
                  <a:srgbClr val="303962"/>
                </a:solidFill>
              </a:endParaRPr>
            </a:p>
          </p:txBody>
        </p: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700BEA06-447F-4E64-9A24-AC92AF81A4E7}"/>
                </a:ext>
              </a:extLst>
            </p:cNvPr>
            <p:cNvGrpSpPr/>
            <p:nvPr/>
          </p:nvGrpSpPr>
          <p:grpSpPr>
            <a:xfrm>
              <a:off x="10703092" y="493743"/>
              <a:ext cx="267186" cy="165383"/>
              <a:chOff x="10447060" y="740631"/>
              <a:chExt cx="267186" cy="165383"/>
            </a:xfrm>
          </p:grpSpPr>
          <p:sp>
            <p:nvSpPr>
              <p:cNvPr id="25" name="화살표: 갈매기형 수장 24">
                <a:extLst>
                  <a:ext uri="{FF2B5EF4-FFF2-40B4-BE49-F238E27FC236}">
                    <a16:creationId xmlns:a16="http://schemas.microsoft.com/office/drawing/2014/main" id="{585821D6-0BBF-44C8-B0DB-6DBE5320FA21}"/>
                  </a:ext>
                </a:extLst>
              </p:cNvPr>
              <p:cNvSpPr/>
              <p:nvPr/>
            </p:nvSpPr>
            <p:spPr>
              <a:xfrm>
                <a:off x="10597188" y="740631"/>
                <a:ext cx="117058" cy="165383"/>
              </a:xfrm>
              <a:prstGeom prst="chevron">
                <a:avLst>
                  <a:gd name="adj" fmla="val 8072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84B49E7D-3BAD-479B-8256-2BD7BD744D6B}"/>
                  </a:ext>
                </a:extLst>
              </p:cNvPr>
              <p:cNvSpPr/>
              <p:nvPr/>
            </p:nvSpPr>
            <p:spPr>
              <a:xfrm>
                <a:off x="10447060" y="816123"/>
                <a:ext cx="252000" cy="144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37" name="모서리가 둥근 직사각형 36"/>
          <p:cNvSpPr/>
          <p:nvPr/>
        </p:nvSpPr>
        <p:spPr>
          <a:xfrm>
            <a:off x="575220" y="1182824"/>
            <a:ext cx="1690186" cy="467710"/>
          </a:xfrm>
          <a:prstGeom prst="roundRect">
            <a:avLst>
              <a:gd name="adj" fmla="val 50000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prstClr val="white"/>
                </a:solidFill>
              </a:rPr>
              <a:t>GAN </a:t>
            </a:r>
            <a:r>
              <a:rPr lang="ko-KR" altLang="en-US" sz="1400" b="1" dirty="0">
                <a:solidFill>
                  <a:prstClr val="white"/>
                </a:solidFill>
              </a:rPr>
              <a:t>훈련 구현</a:t>
            </a:r>
            <a:endParaRPr lang="en-US" altLang="ko-KR" sz="1400" b="1" dirty="0">
              <a:solidFill>
                <a:prstClr val="white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220" y="1875914"/>
            <a:ext cx="4054299" cy="4596827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4848" y="2552700"/>
            <a:ext cx="4011973" cy="3915922"/>
          </a:xfrm>
          <a:prstGeom prst="rect">
            <a:avLst/>
          </a:prstGeom>
        </p:spPr>
      </p:pic>
      <p:cxnSp>
        <p:nvCxnSpPr>
          <p:cNvPr id="38" name="직선 연결선 37"/>
          <p:cNvCxnSpPr/>
          <p:nvPr/>
        </p:nvCxnSpPr>
        <p:spPr>
          <a:xfrm>
            <a:off x="575220" y="4102443"/>
            <a:ext cx="4054299" cy="823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>
            <a:off x="575220" y="4094205"/>
            <a:ext cx="0" cy="237441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>
            <a:off x="4629519" y="4110681"/>
            <a:ext cx="0" cy="236205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/>
          <p:cNvCxnSpPr/>
          <p:nvPr/>
        </p:nvCxnSpPr>
        <p:spPr>
          <a:xfrm>
            <a:off x="4736757" y="2553730"/>
            <a:ext cx="8090" cy="188646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/>
          <p:cNvCxnSpPr/>
          <p:nvPr/>
        </p:nvCxnSpPr>
        <p:spPr>
          <a:xfrm>
            <a:off x="8748583" y="2552700"/>
            <a:ext cx="8238" cy="188749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직사각형 56"/>
          <p:cNvSpPr/>
          <p:nvPr/>
        </p:nvSpPr>
        <p:spPr>
          <a:xfrm>
            <a:off x="639063" y="4176152"/>
            <a:ext cx="839724" cy="101111"/>
          </a:xfrm>
          <a:prstGeom prst="rect">
            <a:avLst/>
          </a:prstGeom>
          <a:solidFill>
            <a:schemeClr val="accent4">
              <a:lumMod val="60000"/>
              <a:lumOff val="40000"/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2" name="직선 연결선 51"/>
          <p:cNvCxnSpPr/>
          <p:nvPr/>
        </p:nvCxnSpPr>
        <p:spPr>
          <a:xfrm>
            <a:off x="4744848" y="4440195"/>
            <a:ext cx="4011973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직사각형 57"/>
          <p:cNvSpPr/>
          <p:nvPr/>
        </p:nvSpPr>
        <p:spPr>
          <a:xfrm>
            <a:off x="817202" y="4510661"/>
            <a:ext cx="2412030" cy="110766"/>
          </a:xfrm>
          <a:prstGeom prst="rect">
            <a:avLst/>
          </a:prstGeom>
          <a:solidFill>
            <a:schemeClr val="accent4">
              <a:lumMod val="60000"/>
              <a:lumOff val="40000"/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/>
          <p:cNvSpPr/>
          <p:nvPr/>
        </p:nvSpPr>
        <p:spPr>
          <a:xfrm>
            <a:off x="769493" y="4864331"/>
            <a:ext cx="1578291" cy="110766"/>
          </a:xfrm>
          <a:prstGeom prst="rect">
            <a:avLst/>
          </a:prstGeom>
          <a:solidFill>
            <a:schemeClr val="accent4">
              <a:lumMod val="60000"/>
              <a:lumOff val="40000"/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/>
          <p:cNvSpPr/>
          <p:nvPr/>
        </p:nvSpPr>
        <p:spPr>
          <a:xfrm>
            <a:off x="769493" y="5250586"/>
            <a:ext cx="1495913" cy="110766"/>
          </a:xfrm>
          <a:prstGeom prst="rect">
            <a:avLst/>
          </a:prstGeom>
          <a:solidFill>
            <a:schemeClr val="accent4">
              <a:lumMod val="60000"/>
              <a:lumOff val="40000"/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/>
          <p:cNvSpPr/>
          <p:nvPr/>
        </p:nvSpPr>
        <p:spPr>
          <a:xfrm>
            <a:off x="782316" y="5824151"/>
            <a:ext cx="2570484" cy="133775"/>
          </a:xfrm>
          <a:prstGeom prst="rect">
            <a:avLst/>
          </a:prstGeom>
          <a:solidFill>
            <a:schemeClr val="accent4">
              <a:lumMod val="60000"/>
              <a:lumOff val="40000"/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/>
          <p:cNvSpPr/>
          <p:nvPr/>
        </p:nvSpPr>
        <p:spPr>
          <a:xfrm>
            <a:off x="797218" y="6177821"/>
            <a:ext cx="1814177" cy="99411"/>
          </a:xfrm>
          <a:prstGeom prst="rect">
            <a:avLst/>
          </a:prstGeom>
          <a:solidFill>
            <a:schemeClr val="accent4">
              <a:lumMod val="60000"/>
              <a:lumOff val="40000"/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/>
          <p:cNvSpPr/>
          <p:nvPr/>
        </p:nvSpPr>
        <p:spPr>
          <a:xfrm>
            <a:off x="4811710" y="2611257"/>
            <a:ext cx="1495913" cy="110766"/>
          </a:xfrm>
          <a:prstGeom prst="rect">
            <a:avLst/>
          </a:prstGeom>
          <a:solidFill>
            <a:schemeClr val="accent4">
              <a:lumMod val="60000"/>
              <a:lumOff val="40000"/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/>
          <p:cNvSpPr/>
          <p:nvPr/>
        </p:nvSpPr>
        <p:spPr>
          <a:xfrm>
            <a:off x="4811709" y="2932670"/>
            <a:ext cx="2374098" cy="114747"/>
          </a:xfrm>
          <a:prstGeom prst="rect">
            <a:avLst/>
          </a:prstGeom>
          <a:solidFill>
            <a:schemeClr val="accent4">
              <a:lumMod val="60000"/>
              <a:lumOff val="40000"/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직사각형 65"/>
          <p:cNvSpPr/>
          <p:nvPr/>
        </p:nvSpPr>
        <p:spPr>
          <a:xfrm>
            <a:off x="4744847" y="3287704"/>
            <a:ext cx="2374098" cy="114747"/>
          </a:xfrm>
          <a:prstGeom prst="rect">
            <a:avLst/>
          </a:prstGeom>
          <a:solidFill>
            <a:schemeClr val="accent4">
              <a:lumMod val="60000"/>
              <a:lumOff val="40000"/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/>
          <p:cNvSpPr/>
          <p:nvPr/>
        </p:nvSpPr>
        <p:spPr>
          <a:xfrm>
            <a:off x="4801390" y="3642738"/>
            <a:ext cx="3831864" cy="126589"/>
          </a:xfrm>
          <a:prstGeom prst="rect">
            <a:avLst/>
          </a:prstGeom>
          <a:solidFill>
            <a:schemeClr val="accent4">
              <a:lumMod val="60000"/>
              <a:lumOff val="40000"/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8" name="그림 67"/>
          <p:cNvPicPr>
            <a:picLocks noChangeAspect="1"/>
          </p:cNvPicPr>
          <p:nvPr/>
        </p:nvPicPr>
        <p:blipFill rotWithShape="1">
          <a:blip r:embed="rId4"/>
          <a:srcRect b="46737"/>
          <a:stretch/>
        </p:blipFill>
        <p:spPr>
          <a:xfrm>
            <a:off x="9681251" y="1350797"/>
            <a:ext cx="2043681" cy="1994280"/>
          </a:xfrm>
          <a:prstGeom prst="rect">
            <a:avLst/>
          </a:prstGeom>
        </p:spPr>
      </p:pic>
      <p:sp>
        <p:nvSpPr>
          <p:cNvPr id="69" name="오른쪽 화살표 68"/>
          <p:cNvSpPr/>
          <p:nvPr/>
        </p:nvSpPr>
        <p:spPr>
          <a:xfrm>
            <a:off x="8930277" y="3316751"/>
            <a:ext cx="577517" cy="288136"/>
          </a:xfrm>
          <a:prstGeom prst="rightArrow">
            <a:avLst>
              <a:gd name="adj1" fmla="val 50000"/>
              <a:gd name="adj2" fmla="val 54763"/>
            </a:avLst>
          </a:prstGeom>
          <a:solidFill>
            <a:srgbClr val="3039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0" name="그림 6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81251" y="4282952"/>
            <a:ext cx="2001892" cy="1994280"/>
          </a:xfrm>
          <a:prstGeom prst="rect">
            <a:avLst/>
          </a:prstGeom>
        </p:spPr>
      </p:pic>
      <p:sp>
        <p:nvSpPr>
          <p:cNvPr id="71" name="TextBox 70"/>
          <p:cNvSpPr txBox="1"/>
          <p:nvPr/>
        </p:nvSpPr>
        <p:spPr>
          <a:xfrm>
            <a:off x="10550959" y="3573332"/>
            <a:ext cx="492443" cy="48136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. .</a:t>
            </a:r>
            <a:endParaRPr lang="ko-KR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96716027"/>
      </p:ext>
    </p:extLst>
  </p:cSld>
  <p:clrMapOvr>
    <a:masterClrMapping/>
  </p:clrMapOvr>
  <p:transition/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09626" y="245385"/>
            <a:ext cx="11572748" cy="6359441"/>
            <a:chOff x="309626" y="245385"/>
            <a:chExt cx="11572748" cy="6359441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1DE2A7CB-9018-4640-AB43-BCC19C805324}"/>
                </a:ext>
              </a:extLst>
            </p:cNvPr>
            <p:cNvSpPr/>
            <p:nvPr/>
          </p:nvSpPr>
          <p:spPr>
            <a:xfrm>
              <a:off x="309626" y="253174"/>
              <a:ext cx="11572748" cy="63516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431800" dist="25400" dir="5400000" algn="t" rotWithShape="0">
                <a:prstClr val="black">
                  <a:alpha val="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41FADB85-E686-462D-A485-3251109C5436}"/>
                </a:ext>
              </a:extLst>
            </p:cNvPr>
            <p:cNvSpPr/>
            <p:nvPr/>
          </p:nvSpPr>
          <p:spPr>
            <a:xfrm>
              <a:off x="11217893" y="253174"/>
              <a:ext cx="664481" cy="647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431800" dist="25400" dir="5400000" algn="t" rotWithShape="0">
                <a:prstClr val="black">
                  <a:alpha val="1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A6EE2FFB-3CA7-453A-9016-7D5286183A63}"/>
                </a:ext>
              </a:extLst>
            </p:cNvPr>
            <p:cNvSpPr/>
            <p:nvPr/>
          </p:nvSpPr>
          <p:spPr>
            <a:xfrm>
              <a:off x="1058925" y="245385"/>
              <a:ext cx="10157083" cy="647700"/>
            </a:xfrm>
            <a:prstGeom prst="rect">
              <a:avLst/>
            </a:prstGeom>
            <a:solidFill>
              <a:srgbClr val="30396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 latinLnBrk="0">
                <a:defRPr/>
              </a:pPr>
              <a:r>
                <a:rPr lang="en-US" altLang="ko-KR" sz="2400" b="1" i="1" kern="0" dirty="0">
                  <a:solidFill>
                    <a:prstClr val="white"/>
                  </a:solidFill>
                </a:rPr>
                <a:t>DCGAN </a:t>
              </a:r>
              <a:r>
                <a:rPr lang="ko-KR" altLang="en-US" sz="2400" b="1" i="1" kern="0" dirty="0">
                  <a:solidFill>
                    <a:prstClr val="white"/>
                  </a:solidFill>
                </a:rPr>
                <a:t>훈련 방법</a:t>
              </a:r>
              <a:endParaRPr lang="ko-KR" altLang="en-US" dirty="0">
                <a:solidFill>
                  <a:prstClr val="white"/>
                </a:solidFill>
              </a:endParaRP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487BA28D-33C5-43AF-970E-26999AE17915}"/>
                </a:ext>
              </a:extLst>
            </p:cNvPr>
            <p:cNvGrpSpPr/>
            <p:nvPr/>
          </p:nvGrpSpPr>
          <p:grpSpPr>
            <a:xfrm>
              <a:off x="11434660" y="462783"/>
              <a:ext cx="230946" cy="228482"/>
              <a:chOff x="11242636" y="735673"/>
              <a:chExt cx="230946" cy="228482"/>
            </a:xfrm>
          </p:grpSpPr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B970DAD8-A6E3-48BF-8D1C-673AB141B080}"/>
                  </a:ext>
                </a:extLst>
              </p:cNvPr>
              <p:cNvSpPr/>
              <p:nvPr/>
            </p:nvSpPr>
            <p:spPr>
              <a:xfrm>
                <a:off x="11302773" y="800483"/>
                <a:ext cx="108789" cy="108789"/>
              </a:xfrm>
              <a:prstGeom prst="ellipse">
                <a:avLst/>
              </a:prstGeom>
              <a:solidFill>
                <a:srgbClr val="FFC000"/>
              </a:solidFill>
              <a:ln w="158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사각형: 둥근 위쪽 모서리 16">
                <a:extLst>
                  <a:ext uri="{FF2B5EF4-FFF2-40B4-BE49-F238E27FC236}">
                    <a16:creationId xmlns:a16="http://schemas.microsoft.com/office/drawing/2014/main" id="{91BF2FC8-071D-4609-83EB-B8AB51FD9950}"/>
                  </a:ext>
                </a:extLst>
              </p:cNvPr>
              <p:cNvSpPr/>
              <p:nvPr/>
            </p:nvSpPr>
            <p:spPr>
              <a:xfrm>
                <a:off x="11333147" y="910155"/>
                <a:ext cx="48043" cy="54000"/>
              </a:xfrm>
              <a:prstGeom prst="round2SameRect">
                <a:avLst>
                  <a:gd name="adj1" fmla="val 0"/>
                  <a:gd name="adj2" fmla="val 50000"/>
                </a:avLst>
              </a:prstGeom>
              <a:noFill/>
              <a:ln w="158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E3179C3A-7FB3-4AED-81F6-31C07000E3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59549" y="735673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D9DF4843-1541-4000-A861-6FA3EE6D3519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1459354" y="83820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>
                <a:extLst>
                  <a:ext uri="{FF2B5EF4-FFF2-40B4-BE49-F238E27FC236}">
                    <a16:creationId xmlns:a16="http://schemas.microsoft.com/office/drawing/2014/main" id="{E5214D7D-E792-4EAE-8927-F0C29E79BBD5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1256864" y="83542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876E0D67-EB1F-4DE7-9F1D-FCF86AEECCA2}"/>
                  </a:ext>
                </a:extLst>
              </p:cNvPr>
              <p:cNvCxnSpPr>
                <a:cxnSpLocks/>
              </p:cNvCxnSpPr>
              <p:nvPr/>
            </p:nvCxnSpPr>
            <p:spPr>
              <a:xfrm rot="8100000">
                <a:off x="11282498" y="767378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id="{E60A00B5-8E54-49D9-9864-50BE611E781B}"/>
                  </a:ext>
                </a:extLst>
              </p:cNvPr>
              <p:cNvCxnSpPr>
                <a:cxnSpLocks/>
              </p:cNvCxnSpPr>
              <p:nvPr/>
            </p:nvCxnSpPr>
            <p:spPr>
              <a:xfrm rot="13500000">
                <a:off x="11433473" y="77214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55BA2AA-F16D-4E85-8715-E9F4F9C65EE8}"/>
                </a:ext>
              </a:extLst>
            </p:cNvPr>
            <p:cNvSpPr/>
            <p:nvPr/>
          </p:nvSpPr>
          <p:spPr>
            <a:xfrm>
              <a:off x="309626" y="245385"/>
              <a:ext cx="749300" cy="6477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>
              <a:outerShdw dist="25400" algn="l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b="1" dirty="0">
                  <a:solidFill>
                    <a:srgbClr val="303962"/>
                  </a:solidFill>
                </a:rPr>
                <a:t>06</a:t>
              </a:r>
              <a:endParaRPr lang="ko-KR" altLang="en-US" b="1" dirty="0">
                <a:solidFill>
                  <a:srgbClr val="303962"/>
                </a:solidFill>
              </a:endParaRPr>
            </a:p>
          </p:txBody>
        </p: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700BEA06-447F-4E64-9A24-AC92AF81A4E7}"/>
                </a:ext>
              </a:extLst>
            </p:cNvPr>
            <p:cNvGrpSpPr/>
            <p:nvPr/>
          </p:nvGrpSpPr>
          <p:grpSpPr>
            <a:xfrm>
              <a:off x="10703092" y="493743"/>
              <a:ext cx="267186" cy="165383"/>
              <a:chOff x="10447060" y="740631"/>
              <a:chExt cx="267186" cy="165383"/>
            </a:xfrm>
          </p:grpSpPr>
          <p:sp>
            <p:nvSpPr>
              <p:cNvPr id="25" name="화살표: 갈매기형 수장 24">
                <a:extLst>
                  <a:ext uri="{FF2B5EF4-FFF2-40B4-BE49-F238E27FC236}">
                    <a16:creationId xmlns:a16="http://schemas.microsoft.com/office/drawing/2014/main" id="{585821D6-0BBF-44C8-B0DB-6DBE5320FA21}"/>
                  </a:ext>
                </a:extLst>
              </p:cNvPr>
              <p:cNvSpPr/>
              <p:nvPr/>
            </p:nvSpPr>
            <p:spPr>
              <a:xfrm>
                <a:off x="10597188" y="740631"/>
                <a:ext cx="117058" cy="165383"/>
              </a:xfrm>
              <a:prstGeom prst="chevron">
                <a:avLst>
                  <a:gd name="adj" fmla="val 8072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84B49E7D-3BAD-479B-8256-2BD7BD744D6B}"/>
                  </a:ext>
                </a:extLst>
              </p:cNvPr>
              <p:cNvSpPr/>
              <p:nvPr/>
            </p:nvSpPr>
            <p:spPr>
              <a:xfrm>
                <a:off x="10447060" y="816123"/>
                <a:ext cx="252000" cy="144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3" name="모서리가 둥근 직사각형 2"/>
          <p:cNvSpPr/>
          <p:nvPr/>
        </p:nvSpPr>
        <p:spPr>
          <a:xfrm>
            <a:off x="638495" y="1583724"/>
            <a:ext cx="5383065" cy="2496065"/>
          </a:xfrm>
          <a:prstGeom prst="roundRect">
            <a:avLst/>
          </a:prstGeom>
          <a:solidFill>
            <a:schemeClr val="bg2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훈련할 때 적대적 손실이 크게 증가할 수도 있다</a:t>
            </a:r>
            <a:r>
              <a:rPr lang="en-US" altLang="ko-KR" dirty="0">
                <a:solidFill>
                  <a:sysClr val="windowText" lastClr="000000"/>
                </a:solidFill>
              </a:rPr>
              <a:t>. </a:t>
            </a:r>
            <a:r>
              <a:rPr lang="ko-KR" altLang="en-US" dirty="0">
                <a:solidFill>
                  <a:sysClr val="windowText" lastClr="000000"/>
                </a:solidFill>
              </a:rPr>
              <a:t>반면 판별자의 손실은 </a:t>
            </a:r>
            <a:r>
              <a:rPr lang="en-US" altLang="ko-KR" dirty="0">
                <a:solidFill>
                  <a:sysClr val="windowText" lastClr="000000"/>
                </a:solidFill>
              </a:rPr>
              <a:t>0</a:t>
            </a:r>
            <a:r>
              <a:rPr lang="ko-KR" altLang="en-US" dirty="0">
                <a:solidFill>
                  <a:sysClr val="windowText" lastClr="000000"/>
                </a:solidFill>
              </a:rPr>
              <a:t>으로 향한다</a:t>
            </a:r>
            <a:r>
              <a:rPr lang="en-US" altLang="ko-KR" dirty="0">
                <a:solidFill>
                  <a:sysClr val="windowText" lastClr="000000"/>
                </a:solidFill>
              </a:rPr>
              <a:t>. </a:t>
            </a:r>
            <a:r>
              <a:rPr lang="ko-KR" altLang="en-US" dirty="0">
                <a:solidFill>
                  <a:sysClr val="windowText" lastClr="000000"/>
                </a:solidFill>
              </a:rPr>
              <a:t>결국 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판별자가 </a:t>
            </a:r>
            <a:r>
              <a:rPr lang="ko-KR" altLang="en-US" dirty="0" err="1">
                <a:solidFill>
                  <a:sysClr val="windowText" lastClr="000000"/>
                </a:solidFill>
              </a:rPr>
              <a:t>생성자를</a:t>
            </a:r>
            <a:r>
              <a:rPr lang="ko-KR" altLang="en-US" dirty="0">
                <a:solidFill>
                  <a:sysClr val="windowText" lastClr="000000"/>
                </a:solidFill>
              </a:rPr>
              <a:t> 압도할 수 있다</a:t>
            </a:r>
            <a:r>
              <a:rPr lang="en-US" altLang="ko-KR" dirty="0">
                <a:solidFill>
                  <a:sysClr val="windowText" lastClr="000000"/>
                </a:solidFill>
              </a:rPr>
              <a:t>.</a:t>
            </a:r>
          </a:p>
          <a:p>
            <a:pPr algn="ctr"/>
            <a:r>
              <a:rPr lang="en-US" altLang="ko-KR" dirty="0">
                <a:solidFill>
                  <a:sysClr val="windowText" lastClr="000000"/>
                </a:solidFill>
              </a:rPr>
              <a:t> </a:t>
            </a:r>
          </a:p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이런 경우</a:t>
            </a:r>
            <a:r>
              <a:rPr lang="en-US" altLang="ko-KR" dirty="0">
                <a:solidFill>
                  <a:sysClr val="windowText" lastClr="000000"/>
                </a:solidFill>
              </a:rPr>
              <a:t>, </a:t>
            </a:r>
            <a:r>
              <a:rPr lang="ko-KR" altLang="en-US" b="1" dirty="0">
                <a:solidFill>
                  <a:sysClr val="windowText" lastClr="000000"/>
                </a:solidFill>
              </a:rPr>
              <a:t>판별자의 </a:t>
            </a:r>
            <a:r>
              <a:rPr lang="ko-KR" altLang="en-US" b="1" dirty="0" err="1">
                <a:solidFill>
                  <a:sysClr val="windowText" lastClr="000000"/>
                </a:solidFill>
              </a:rPr>
              <a:t>학습률을</a:t>
            </a:r>
            <a:r>
              <a:rPr lang="ko-KR" altLang="en-US" b="1" dirty="0">
                <a:solidFill>
                  <a:sysClr val="windowText" lastClr="000000"/>
                </a:solidFill>
              </a:rPr>
              <a:t> 낮추고 판별자의 </a:t>
            </a:r>
            <a:r>
              <a:rPr lang="ko-KR" altLang="en-US" b="1" dirty="0" err="1">
                <a:solidFill>
                  <a:sysClr val="windowText" lastClr="000000"/>
                </a:solidFill>
              </a:rPr>
              <a:t>드롭아웃</a:t>
            </a:r>
            <a:r>
              <a:rPr lang="ko-KR" altLang="en-US" b="1" dirty="0">
                <a:solidFill>
                  <a:sysClr val="windowText" lastClr="000000"/>
                </a:solidFill>
              </a:rPr>
              <a:t> 비율을 높여서 시도</a:t>
            </a:r>
            <a:r>
              <a:rPr lang="ko-KR" altLang="en-US" dirty="0">
                <a:solidFill>
                  <a:sysClr val="windowText" lastClr="000000"/>
                </a:solidFill>
              </a:rPr>
              <a:t>해 보라</a:t>
            </a:r>
            <a:r>
              <a:rPr lang="en-US" altLang="ko-KR" dirty="0">
                <a:solidFill>
                  <a:sysClr val="windowText" lastClr="000000"/>
                </a:solidFill>
              </a:rPr>
              <a:t>.</a:t>
            </a:r>
            <a:endParaRPr lang="ko-KR" altLang="en-US" dirty="0">
              <a:solidFill>
                <a:sysClr val="windowText" lastClr="000000"/>
              </a:solidFill>
            </a:endParaRPr>
          </a:p>
        </p:txBody>
      </p:sp>
      <p:pic>
        <p:nvPicPr>
          <p:cNvPr id="2050" name="Picture 2" descr="https://drek4537l1klr.cloudfront.net/chollet/Figures/08fig1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7571" y="2463114"/>
            <a:ext cx="4507089" cy="3272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D7A4DD1C-4839-45EA-9AAB-1A57C4104FAF}"/>
              </a:ext>
            </a:extLst>
          </p:cNvPr>
          <p:cNvSpPr txBox="1"/>
          <p:nvPr/>
        </p:nvSpPr>
        <p:spPr>
          <a:xfrm>
            <a:off x="6655722" y="5776950"/>
            <a:ext cx="4995656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50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각 열에서 </a:t>
            </a:r>
            <a:r>
              <a:rPr lang="en-US" altLang="ko-KR" sz="1050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2</a:t>
            </a:r>
            <a:r>
              <a:rPr lang="ko-KR" altLang="en-US" sz="1050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개의 이미지는 </a:t>
            </a:r>
            <a:r>
              <a:rPr lang="en-US" altLang="ko-KR" sz="1050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GAN</a:t>
            </a:r>
            <a:r>
              <a:rPr lang="ko-KR" altLang="en-US" sz="1050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이 만든 것</a:t>
            </a:r>
            <a:r>
              <a:rPr lang="en-US" altLang="ko-KR" sz="1050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, </a:t>
            </a:r>
            <a:r>
              <a:rPr lang="ko-KR" altLang="en-US" sz="1050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하나는 훈련 세트에서 가져온 것이다</a:t>
            </a:r>
            <a:r>
              <a:rPr lang="en-US" altLang="ko-KR" sz="1050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. </a:t>
            </a:r>
            <a:r>
              <a:rPr lang="ko-KR" altLang="en-US" sz="1050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어느 것인지 구분할 수 있는가</a:t>
            </a:r>
            <a:r>
              <a:rPr lang="en-US" altLang="ko-KR" sz="1050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009546480"/>
      </p:ext>
    </p:extLst>
  </p:cSld>
  <p:clrMapOvr>
    <a:masterClrMapping/>
  </p:clrMapOvr>
  <p:transition/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09626" y="245385"/>
            <a:ext cx="11572748" cy="6359441"/>
            <a:chOff x="309626" y="245385"/>
            <a:chExt cx="11572748" cy="6359441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1DE2A7CB-9018-4640-AB43-BCC19C805324}"/>
                </a:ext>
              </a:extLst>
            </p:cNvPr>
            <p:cNvSpPr/>
            <p:nvPr/>
          </p:nvSpPr>
          <p:spPr>
            <a:xfrm>
              <a:off x="309626" y="253174"/>
              <a:ext cx="11572748" cy="63516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431800" dist="25400" dir="5400000" algn="t" rotWithShape="0">
                <a:prstClr val="black">
                  <a:alpha val="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41FADB85-E686-462D-A485-3251109C5436}"/>
                </a:ext>
              </a:extLst>
            </p:cNvPr>
            <p:cNvSpPr/>
            <p:nvPr/>
          </p:nvSpPr>
          <p:spPr>
            <a:xfrm>
              <a:off x="11217893" y="253174"/>
              <a:ext cx="664481" cy="647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431800" dist="25400" dir="5400000" algn="t" rotWithShape="0">
                <a:prstClr val="black">
                  <a:alpha val="1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A6EE2FFB-3CA7-453A-9016-7D5286183A63}"/>
                </a:ext>
              </a:extLst>
            </p:cNvPr>
            <p:cNvSpPr/>
            <p:nvPr/>
          </p:nvSpPr>
          <p:spPr>
            <a:xfrm>
              <a:off x="1058925" y="245385"/>
              <a:ext cx="10157083" cy="647700"/>
            </a:xfrm>
            <a:prstGeom prst="rect">
              <a:avLst/>
            </a:prstGeom>
            <a:solidFill>
              <a:srgbClr val="30396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 latinLnBrk="0">
                <a:defRPr/>
              </a:pPr>
              <a:r>
                <a:rPr lang="ko-KR" altLang="en-US" sz="2400" b="1" i="1" kern="0" dirty="0">
                  <a:solidFill>
                    <a:prstClr val="white"/>
                  </a:solidFill>
                </a:rPr>
                <a:t>정리</a:t>
              </a:r>
              <a:endParaRPr lang="ko-KR" altLang="en-US" dirty="0">
                <a:solidFill>
                  <a:prstClr val="white"/>
                </a:solidFill>
              </a:endParaRP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487BA28D-33C5-43AF-970E-26999AE17915}"/>
                </a:ext>
              </a:extLst>
            </p:cNvPr>
            <p:cNvGrpSpPr/>
            <p:nvPr/>
          </p:nvGrpSpPr>
          <p:grpSpPr>
            <a:xfrm>
              <a:off x="11434660" y="462783"/>
              <a:ext cx="230946" cy="228482"/>
              <a:chOff x="11242636" y="735673"/>
              <a:chExt cx="230946" cy="228482"/>
            </a:xfrm>
          </p:grpSpPr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B970DAD8-A6E3-48BF-8D1C-673AB141B080}"/>
                  </a:ext>
                </a:extLst>
              </p:cNvPr>
              <p:cNvSpPr/>
              <p:nvPr/>
            </p:nvSpPr>
            <p:spPr>
              <a:xfrm>
                <a:off x="11302773" y="800483"/>
                <a:ext cx="108789" cy="108789"/>
              </a:xfrm>
              <a:prstGeom prst="ellipse">
                <a:avLst/>
              </a:prstGeom>
              <a:solidFill>
                <a:srgbClr val="FFC000"/>
              </a:solidFill>
              <a:ln w="158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사각형: 둥근 위쪽 모서리 16">
                <a:extLst>
                  <a:ext uri="{FF2B5EF4-FFF2-40B4-BE49-F238E27FC236}">
                    <a16:creationId xmlns:a16="http://schemas.microsoft.com/office/drawing/2014/main" id="{91BF2FC8-071D-4609-83EB-B8AB51FD9950}"/>
                  </a:ext>
                </a:extLst>
              </p:cNvPr>
              <p:cNvSpPr/>
              <p:nvPr/>
            </p:nvSpPr>
            <p:spPr>
              <a:xfrm>
                <a:off x="11333147" y="910155"/>
                <a:ext cx="48043" cy="54000"/>
              </a:xfrm>
              <a:prstGeom prst="round2SameRect">
                <a:avLst>
                  <a:gd name="adj1" fmla="val 0"/>
                  <a:gd name="adj2" fmla="val 50000"/>
                </a:avLst>
              </a:prstGeom>
              <a:noFill/>
              <a:ln w="158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E3179C3A-7FB3-4AED-81F6-31C07000E3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59549" y="735673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D9DF4843-1541-4000-A861-6FA3EE6D3519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1459354" y="83820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>
                <a:extLst>
                  <a:ext uri="{FF2B5EF4-FFF2-40B4-BE49-F238E27FC236}">
                    <a16:creationId xmlns:a16="http://schemas.microsoft.com/office/drawing/2014/main" id="{E5214D7D-E792-4EAE-8927-F0C29E79BBD5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1256864" y="83542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876E0D67-EB1F-4DE7-9F1D-FCF86AEECCA2}"/>
                  </a:ext>
                </a:extLst>
              </p:cNvPr>
              <p:cNvCxnSpPr>
                <a:cxnSpLocks/>
              </p:cNvCxnSpPr>
              <p:nvPr/>
            </p:nvCxnSpPr>
            <p:spPr>
              <a:xfrm rot="8100000">
                <a:off x="11282498" y="767378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id="{E60A00B5-8E54-49D9-9864-50BE611E781B}"/>
                  </a:ext>
                </a:extLst>
              </p:cNvPr>
              <p:cNvCxnSpPr>
                <a:cxnSpLocks/>
              </p:cNvCxnSpPr>
              <p:nvPr/>
            </p:nvCxnSpPr>
            <p:spPr>
              <a:xfrm rot="13500000">
                <a:off x="11433473" y="77214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55BA2AA-F16D-4E85-8715-E9F4F9C65EE8}"/>
                </a:ext>
              </a:extLst>
            </p:cNvPr>
            <p:cNvSpPr/>
            <p:nvPr/>
          </p:nvSpPr>
          <p:spPr>
            <a:xfrm>
              <a:off x="309626" y="245385"/>
              <a:ext cx="749300" cy="6477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>
              <a:outerShdw dist="25400" algn="l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b="1" dirty="0">
                  <a:solidFill>
                    <a:srgbClr val="303962"/>
                  </a:solidFill>
                </a:rPr>
                <a:t>07</a:t>
              </a:r>
              <a:endParaRPr lang="ko-KR" altLang="en-US" b="1" dirty="0">
                <a:solidFill>
                  <a:srgbClr val="303962"/>
                </a:solidFill>
              </a:endParaRPr>
            </a:p>
          </p:txBody>
        </p: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700BEA06-447F-4E64-9A24-AC92AF81A4E7}"/>
                </a:ext>
              </a:extLst>
            </p:cNvPr>
            <p:cNvGrpSpPr/>
            <p:nvPr/>
          </p:nvGrpSpPr>
          <p:grpSpPr>
            <a:xfrm>
              <a:off x="10703092" y="493743"/>
              <a:ext cx="267186" cy="165383"/>
              <a:chOff x="10447060" y="740631"/>
              <a:chExt cx="267186" cy="165383"/>
            </a:xfrm>
          </p:grpSpPr>
          <p:sp>
            <p:nvSpPr>
              <p:cNvPr id="25" name="화살표: 갈매기형 수장 24">
                <a:extLst>
                  <a:ext uri="{FF2B5EF4-FFF2-40B4-BE49-F238E27FC236}">
                    <a16:creationId xmlns:a16="http://schemas.microsoft.com/office/drawing/2014/main" id="{585821D6-0BBF-44C8-B0DB-6DBE5320FA21}"/>
                  </a:ext>
                </a:extLst>
              </p:cNvPr>
              <p:cNvSpPr/>
              <p:nvPr/>
            </p:nvSpPr>
            <p:spPr>
              <a:xfrm>
                <a:off x="10597188" y="740631"/>
                <a:ext cx="117058" cy="165383"/>
              </a:xfrm>
              <a:prstGeom prst="chevron">
                <a:avLst>
                  <a:gd name="adj" fmla="val 8072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84B49E7D-3BAD-479B-8256-2BD7BD744D6B}"/>
                  </a:ext>
                </a:extLst>
              </p:cNvPr>
              <p:cNvSpPr/>
              <p:nvPr/>
            </p:nvSpPr>
            <p:spPr>
              <a:xfrm>
                <a:off x="10447060" y="816123"/>
                <a:ext cx="252000" cy="144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5" name="한쪽 모서리가 잘린 사각형 4"/>
          <p:cNvSpPr/>
          <p:nvPr/>
        </p:nvSpPr>
        <p:spPr>
          <a:xfrm>
            <a:off x="1581665" y="1466333"/>
            <a:ext cx="9028670" cy="1121085"/>
          </a:xfrm>
          <a:prstGeom prst="snip1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ysClr val="windowText" lastClr="000000"/>
                </a:solidFill>
              </a:rPr>
              <a:t>GAN</a:t>
            </a:r>
            <a:r>
              <a:rPr lang="ko-KR" altLang="en-US" sz="1400" dirty="0">
                <a:solidFill>
                  <a:sysClr val="windowText" lastClr="000000"/>
                </a:solidFill>
              </a:rPr>
              <a:t>은 </a:t>
            </a:r>
            <a:r>
              <a:rPr lang="ko-KR" altLang="en-US" sz="1400" b="1" dirty="0" err="1">
                <a:solidFill>
                  <a:sysClr val="windowText" lastClr="000000"/>
                </a:solidFill>
              </a:rPr>
              <a:t>생성자</a:t>
            </a:r>
            <a:r>
              <a:rPr lang="ko-KR" altLang="en-US" sz="1400" b="1" dirty="0">
                <a:solidFill>
                  <a:sysClr val="windowText" lastClr="000000"/>
                </a:solidFill>
              </a:rPr>
              <a:t> 네트워크와 </a:t>
            </a:r>
            <a:r>
              <a:rPr lang="ko-KR" altLang="en-US" sz="1400" b="1" dirty="0" err="1">
                <a:solidFill>
                  <a:sysClr val="windowText" lastClr="000000"/>
                </a:solidFill>
              </a:rPr>
              <a:t>판별자</a:t>
            </a:r>
            <a:r>
              <a:rPr lang="ko-KR" altLang="en-US" sz="1400" b="1" dirty="0">
                <a:solidFill>
                  <a:sysClr val="windowText" lastClr="000000"/>
                </a:solidFill>
              </a:rPr>
              <a:t> 네트워크가 연결</a:t>
            </a:r>
            <a:r>
              <a:rPr lang="ko-KR" altLang="en-US" sz="1400" dirty="0">
                <a:solidFill>
                  <a:sysClr val="windowText" lastClr="000000"/>
                </a:solidFill>
              </a:rPr>
              <a:t>되어 구성됨</a:t>
            </a:r>
            <a:r>
              <a:rPr lang="en-US" altLang="ko-KR" sz="1400" dirty="0">
                <a:solidFill>
                  <a:sysClr val="windowText" lastClr="000000"/>
                </a:solidFill>
              </a:rPr>
              <a:t>.</a:t>
            </a:r>
          </a:p>
          <a:p>
            <a:pPr algn="ctr"/>
            <a:r>
              <a:rPr lang="ko-KR" altLang="en-US" sz="1400" dirty="0" err="1">
                <a:solidFill>
                  <a:sysClr val="windowText" lastClr="000000"/>
                </a:solidFill>
              </a:rPr>
              <a:t>판별자는</a:t>
            </a:r>
            <a:r>
              <a:rPr lang="ko-KR" altLang="en-US" sz="1400" dirty="0">
                <a:solidFill>
                  <a:sysClr val="windowText" lastClr="000000"/>
                </a:solidFill>
              </a:rPr>
              <a:t> </a:t>
            </a:r>
            <a:r>
              <a:rPr lang="ko-KR" altLang="en-US" sz="1400" b="1" dirty="0">
                <a:solidFill>
                  <a:sysClr val="windowText" lastClr="000000"/>
                </a:solidFill>
              </a:rPr>
              <a:t>생성자의 출력</a:t>
            </a:r>
            <a:r>
              <a:rPr lang="ko-KR" altLang="en-US" sz="1400" dirty="0">
                <a:solidFill>
                  <a:sysClr val="windowText" lastClr="000000"/>
                </a:solidFill>
              </a:rPr>
              <a:t>과 훈련 </a:t>
            </a:r>
            <a:r>
              <a:rPr lang="ko-KR" altLang="en-US" sz="1400" dirty="0" err="1">
                <a:solidFill>
                  <a:sysClr val="windowText" lastClr="000000"/>
                </a:solidFill>
              </a:rPr>
              <a:t>데이터셋에서</a:t>
            </a:r>
            <a:r>
              <a:rPr lang="ko-KR" altLang="en-US" sz="1400" dirty="0">
                <a:solidFill>
                  <a:sysClr val="windowText" lastClr="000000"/>
                </a:solidFill>
              </a:rPr>
              <a:t> 가져온 </a:t>
            </a:r>
            <a:r>
              <a:rPr lang="ko-KR" altLang="en-US" sz="1400" b="1" dirty="0">
                <a:solidFill>
                  <a:sysClr val="windowText" lastClr="000000"/>
                </a:solidFill>
              </a:rPr>
              <a:t>진짜 이미지</a:t>
            </a:r>
            <a:r>
              <a:rPr lang="ko-KR" altLang="en-US" sz="1400" dirty="0">
                <a:solidFill>
                  <a:sysClr val="windowText" lastClr="000000"/>
                </a:solidFill>
              </a:rPr>
              <a:t>를 </a:t>
            </a:r>
            <a:r>
              <a:rPr lang="ko-KR" altLang="en-US" sz="1400" b="1" dirty="0">
                <a:solidFill>
                  <a:sysClr val="windowText" lastClr="000000"/>
                </a:solidFill>
              </a:rPr>
              <a:t>구분하도록 훈련</a:t>
            </a:r>
            <a:r>
              <a:rPr lang="en-US" altLang="ko-KR" sz="1400" dirty="0">
                <a:solidFill>
                  <a:sysClr val="windowText" lastClr="000000"/>
                </a:solidFill>
              </a:rPr>
              <a:t>.</a:t>
            </a:r>
          </a:p>
          <a:p>
            <a:pPr algn="ctr"/>
            <a:r>
              <a:rPr lang="ko-KR" altLang="en-US" sz="1400" dirty="0" err="1">
                <a:solidFill>
                  <a:sysClr val="windowText" lastClr="000000"/>
                </a:solidFill>
              </a:rPr>
              <a:t>생성자는</a:t>
            </a:r>
            <a:r>
              <a:rPr lang="ko-KR" altLang="en-US" sz="1400" dirty="0">
                <a:solidFill>
                  <a:sysClr val="windowText" lastClr="000000"/>
                </a:solidFill>
              </a:rPr>
              <a:t> </a:t>
            </a:r>
            <a:r>
              <a:rPr lang="ko-KR" altLang="en-US" sz="1400" b="1" dirty="0" err="1">
                <a:solidFill>
                  <a:sysClr val="windowText" lastClr="000000"/>
                </a:solidFill>
              </a:rPr>
              <a:t>판별자를</a:t>
            </a:r>
            <a:r>
              <a:rPr lang="ko-KR" altLang="en-US" sz="1400" b="1" dirty="0">
                <a:solidFill>
                  <a:sysClr val="windowText" lastClr="000000"/>
                </a:solidFill>
              </a:rPr>
              <a:t> 속이도록 훈련</a:t>
            </a:r>
            <a:r>
              <a:rPr lang="en-US" altLang="ko-KR" sz="1400" dirty="0">
                <a:solidFill>
                  <a:sysClr val="windowText" lastClr="000000"/>
                </a:solidFill>
              </a:rPr>
              <a:t>. </a:t>
            </a:r>
            <a:r>
              <a:rPr lang="ko-KR" altLang="en-US" sz="1400" dirty="0" err="1">
                <a:solidFill>
                  <a:sysClr val="windowText" lastClr="000000"/>
                </a:solidFill>
              </a:rPr>
              <a:t>생성자는</a:t>
            </a:r>
            <a:r>
              <a:rPr lang="ko-KR" altLang="en-US" sz="1400" dirty="0">
                <a:solidFill>
                  <a:sysClr val="windowText" lastClr="000000"/>
                </a:solidFill>
              </a:rPr>
              <a:t> 훈련 세트의 이미지를 직접 보지 않음</a:t>
            </a:r>
            <a:r>
              <a:rPr lang="en-US" altLang="ko-KR" sz="1400" dirty="0">
                <a:solidFill>
                  <a:sysClr val="windowText" lastClr="000000"/>
                </a:solidFill>
              </a:rPr>
              <a:t>.</a:t>
            </a:r>
          </a:p>
          <a:p>
            <a:pPr algn="ctr"/>
            <a:r>
              <a:rPr lang="ko-KR" altLang="en-US" sz="1400" dirty="0">
                <a:solidFill>
                  <a:sysClr val="windowText" lastClr="000000"/>
                </a:solidFill>
              </a:rPr>
              <a:t>데이터에 관한 정보는 </a:t>
            </a:r>
            <a:r>
              <a:rPr lang="ko-KR" altLang="en-US" sz="1400" dirty="0" err="1">
                <a:solidFill>
                  <a:sysClr val="windowText" lastClr="000000"/>
                </a:solidFill>
              </a:rPr>
              <a:t>판별자에서</a:t>
            </a:r>
            <a:r>
              <a:rPr lang="ko-KR" altLang="en-US" sz="1400" dirty="0">
                <a:solidFill>
                  <a:sysClr val="windowText" lastClr="000000"/>
                </a:solidFill>
              </a:rPr>
              <a:t> 얻음</a:t>
            </a:r>
          </a:p>
        </p:txBody>
      </p:sp>
      <p:sp>
        <p:nvSpPr>
          <p:cNvPr id="29" name="한쪽 모서리가 잘린 사각형 28"/>
          <p:cNvSpPr/>
          <p:nvPr/>
        </p:nvSpPr>
        <p:spPr>
          <a:xfrm>
            <a:off x="1581665" y="3188413"/>
            <a:ext cx="9028670" cy="1121085"/>
          </a:xfrm>
          <a:prstGeom prst="snip1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ysClr val="windowText" lastClr="000000"/>
                </a:solidFill>
              </a:rPr>
              <a:t>GAN</a:t>
            </a:r>
            <a:r>
              <a:rPr lang="ko-KR" altLang="en-US" sz="1400" dirty="0">
                <a:solidFill>
                  <a:sysClr val="windowText" lastClr="000000"/>
                </a:solidFill>
              </a:rPr>
              <a:t>은 </a:t>
            </a:r>
            <a:r>
              <a:rPr lang="ko-KR" altLang="en-US" sz="1400" b="1" dirty="0">
                <a:solidFill>
                  <a:sysClr val="windowText" lastClr="000000"/>
                </a:solidFill>
              </a:rPr>
              <a:t>훈련하기 어려움</a:t>
            </a:r>
            <a:r>
              <a:rPr lang="en-US" altLang="ko-KR" sz="1400" dirty="0">
                <a:solidFill>
                  <a:sysClr val="windowText" lastClr="000000"/>
                </a:solidFill>
              </a:rPr>
              <a:t>. GAN </a:t>
            </a:r>
            <a:r>
              <a:rPr lang="ko-KR" altLang="en-US" sz="1400" dirty="0">
                <a:solidFill>
                  <a:sysClr val="windowText" lastClr="000000"/>
                </a:solidFill>
              </a:rPr>
              <a:t>훈련이 고정된 손실 공간에서 수행하는 단순한 경사 </a:t>
            </a:r>
            <a:r>
              <a:rPr lang="ko-KR" altLang="en-US" sz="1400" dirty="0" err="1">
                <a:solidFill>
                  <a:sysClr val="windowText" lastClr="000000"/>
                </a:solidFill>
              </a:rPr>
              <a:t>하강법</a:t>
            </a:r>
            <a:r>
              <a:rPr lang="ko-KR" altLang="en-US" sz="1400" dirty="0">
                <a:solidFill>
                  <a:sysClr val="windowText" lastClr="000000"/>
                </a:solidFill>
              </a:rPr>
              <a:t> 과정이 아니라</a:t>
            </a:r>
            <a:endParaRPr lang="en-US" altLang="ko-KR" sz="1400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sz="1400" dirty="0">
                <a:solidFill>
                  <a:sysClr val="windowText" lastClr="000000"/>
                </a:solidFill>
              </a:rPr>
              <a:t>동적 과정이기 때문</a:t>
            </a:r>
            <a:r>
              <a:rPr lang="en-US" altLang="ko-KR" sz="1400" dirty="0">
                <a:solidFill>
                  <a:sysClr val="windowText" lastClr="000000"/>
                </a:solidFill>
              </a:rPr>
              <a:t>. GAN</a:t>
            </a:r>
            <a:r>
              <a:rPr lang="ko-KR" altLang="en-US" sz="1400" dirty="0">
                <a:solidFill>
                  <a:sysClr val="windowText" lastClr="000000"/>
                </a:solidFill>
              </a:rPr>
              <a:t>을 올바르게 훈련하려면 </a:t>
            </a:r>
            <a:r>
              <a:rPr lang="ko-KR" altLang="en-US" sz="1400" b="1" dirty="0">
                <a:solidFill>
                  <a:sysClr val="windowText" lastClr="000000"/>
                </a:solidFill>
              </a:rPr>
              <a:t>경험적</a:t>
            </a:r>
            <a:r>
              <a:rPr lang="ko-KR" altLang="en-US" sz="1400" dirty="0">
                <a:solidFill>
                  <a:sysClr val="windowText" lastClr="000000"/>
                </a:solidFill>
              </a:rPr>
              <a:t>으로 찾은 여러 기교를 사용하고 </a:t>
            </a:r>
            <a:r>
              <a:rPr lang="ko-KR" altLang="en-US" sz="1400" b="1" dirty="0">
                <a:solidFill>
                  <a:sysClr val="windowText" lastClr="000000"/>
                </a:solidFill>
              </a:rPr>
              <a:t>많은 튜닝 </a:t>
            </a:r>
            <a:r>
              <a:rPr lang="ko-KR" altLang="en-US" sz="1400" dirty="0">
                <a:solidFill>
                  <a:sysClr val="windowText" lastClr="000000"/>
                </a:solidFill>
              </a:rPr>
              <a:t>해야 함</a:t>
            </a:r>
            <a:r>
              <a:rPr lang="en-US" altLang="ko-KR" sz="1400" dirty="0">
                <a:solidFill>
                  <a:sysClr val="windowText" lastClr="000000"/>
                </a:solidFill>
              </a:rPr>
              <a:t>.</a:t>
            </a:r>
            <a:endParaRPr lang="ko-KR" altLang="en-US" sz="1400" dirty="0">
              <a:solidFill>
                <a:sysClr val="windowText" lastClr="000000"/>
              </a:solidFill>
            </a:endParaRPr>
          </a:p>
        </p:txBody>
      </p:sp>
      <p:sp>
        <p:nvSpPr>
          <p:cNvPr id="30" name="한쪽 모서리가 잘린 사각형 29"/>
          <p:cNvSpPr/>
          <p:nvPr/>
        </p:nvSpPr>
        <p:spPr>
          <a:xfrm>
            <a:off x="1581665" y="4910493"/>
            <a:ext cx="9028670" cy="1121085"/>
          </a:xfrm>
          <a:prstGeom prst="snip1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ysClr val="windowText" lastClr="000000"/>
                </a:solidFill>
              </a:rPr>
              <a:t>GAN</a:t>
            </a:r>
            <a:r>
              <a:rPr lang="ko-KR" altLang="en-US" sz="1400" dirty="0">
                <a:solidFill>
                  <a:sysClr val="windowText" lastClr="000000"/>
                </a:solidFill>
              </a:rPr>
              <a:t>은 </a:t>
            </a:r>
            <a:r>
              <a:rPr lang="ko-KR" altLang="en-US" sz="1400" b="1" dirty="0">
                <a:solidFill>
                  <a:sysClr val="windowText" lastClr="000000"/>
                </a:solidFill>
              </a:rPr>
              <a:t>매우 실제 같은 이미지</a:t>
            </a:r>
            <a:r>
              <a:rPr lang="ko-KR" altLang="en-US" sz="1400" dirty="0">
                <a:solidFill>
                  <a:sysClr val="windowText" lastClr="000000"/>
                </a:solidFill>
              </a:rPr>
              <a:t>를 만들 수 있음</a:t>
            </a:r>
            <a:r>
              <a:rPr lang="en-US" altLang="ko-KR" sz="1400" dirty="0">
                <a:solidFill>
                  <a:sysClr val="windowText" lastClr="000000"/>
                </a:solidFill>
              </a:rPr>
              <a:t>. VAE</a:t>
            </a:r>
            <a:r>
              <a:rPr lang="ko-KR" altLang="en-US" sz="1400" dirty="0">
                <a:solidFill>
                  <a:sysClr val="windowText" lastClr="000000"/>
                </a:solidFill>
              </a:rPr>
              <a:t>와 달리 학습된 잠재 공간이 깔끔하게 연속된 구조를</a:t>
            </a:r>
            <a:endParaRPr lang="en-US" altLang="ko-KR" sz="1400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sz="1400" dirty="0">
                <a:solidFill>
                  <a:sysClr val="windowText" lastClr="000000"/>
                </a:solidFill>
              </a:rPr>
              <a:t>가지지 않음</a:t>
            </a:r>
            <a:r>
              <a:rPr lang="en-US" altLang="ko-KR" sz="1400" dirty="0">
                <a:solidFill>
                  <a:sysClr val="windowText" lastClr="000000"/>
                </a:solidFill>
              </a:rPr>
              <a:t>. </a:t>
            </a:r>
            <a:r>
              <a:rPr lang="ko-KR" altLang="en-US" sz="1400" dirty="0">
                <a:solidFill>
                  <a:sysClr val="windowText" lastClr="000000"/>
                </a:solidFill>
              </a:rPr>
              <a:t>잠재 공간의 개념 벡터를 사용하여 이미지를 변형하는 등 실용적인 특정 애플리케이션에는</a:t>
            </a:r>
            <a:r>
              <a:rPr lang="en-US" altLang="ko-KR" sz="1400" dirty="0">
                <a:solidFill>
                  <a:sysClr val="windowText" lastClr="000000"/>
                </a:solidFill>
              </a:rPr>
              <a:t> </a:t>
            </a:r>
            <a:r>
              <a:rPr lang="ko-KR" altLang="en-US" sz="1400" dirty="0">
                <a:solidFill>
                  <a:sysClr val="windowText" lastClr="000000"/>
                </a:solidFill>
              </a:rPr>
              <a:t>잘</a:t>
            </a:r>
            <a:endParaRPr lang="en-US" altLang="ko-KR" sz="1400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sz="1400" dirty="0">
                <a:solidFill>
                  <a:sysClr val="windowText" lastClr="000000"/>
                </a:solidFill>
              </a:rPr>
              <a:t>맞지 않음</a:t>
            </a:r>
            <a:r>
              <a:rPr lang="en-US" altLang="ko-KR" sz="1400" dirty="0">
                <a:solidFill>
                  <a:sysClr val="windowText" lastClr="00000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63640275"/>
      </p:ext>
    </p:extLst>
  </p:cSld>
  <p:clrMapOvr>
    <a:masterClrMapping/>
  </p:clrMapOvr>
  <p:transition/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936024" y="2793729"/>
            <a:ext cx="2313454" cy="13292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4400" b="1" i="1" kern="0" dirty="0">
                <a:ln>
                  <a:solidFill>
                    <a:srgbClr val="303962"/>
                  </a:solidFill>
                </a:ln>
                <a:gradFill flip="none" rotWithShape="1">
                  <a:gsLst>
                    <a:gs pos="50000">
                      <a:srgbClr val="EDECEA"/>
                    </a:gs>
                    <a:gs pos="50000">
                      <a:srgbClr val="FFC000">
                        <a:lumMod val="60000"/>
                        <a:lumOff val="40000"/>
                      </a:srgbClr>
                    </a:gs>
                  </a:gsLst>
                  <a:lin ang="5400000" scaled="0"/>
                  <a:tileRect/>
                </a:gradFill>
              </a:rPr>
              <a:t>8.6 </a:t>
            </a:r>
            <a:r>
              <a:rPr lang="ko-KR" altLang="en-US" sz="4400" b="1" i="1" kern="0" dirty="0">
                <a:ln>
                  <a:solidFill>
                    <a:srgbClr val="303962"/>
                  </a:solidFill>
                </a:ln>
                <a:gradFill flip="none" rotWithShape="1">
                  <a:gsLst>
                    <a:gs pos="50000">
                      <a:srgbClr val="EDECEA"/>
                    </a:gs>
                    <a:gs pos="50000">
                      <a:srgbClr val="FFC000">
                        <a:lumMod val="60000"/>
                        <a:lumOff val="40000"/>
                      </a:srgbClr>
                    </a:gs>
                  </a:gsLst>
                  <a:lin ang="5400000" scaled="0"/>
                  <a:tileRect/>
                </a:gradFill>
              </a:rPr>
              <a:t>요약</a:t>
            </a:r>
            <a:endParaRPr lang="en-US" altLang="ko-KR" sz="4400" b="1" i="1" kern="0" dirty="0">
              <a:ln>
                <a:solidFill>
                  <a:srgbClr val="303962"/>
                </a:solidFill>
              </a:ln>
              <a:gradFill flip="none" rotWithShape="1">
                <a:gsLst>
                  <a:gs pos="50000">
                    <a:srgbClr val="EDECEA"/>
                  </a:gs>
                  <a:gs pos="50000">
                    <a:srgbClr val="FFC000">
                      <a:lumMod val="60000"/>
                      <a:lumOff val="40000"/>
                    </a:srgbClr>
                  </a:gs>
                </a:gsLst>
                <a:lin ang="5400000" scaled="0"/>
                <a:tileRect/>
              </a:gradFill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1100" kern="0" dirty="0">
                <a:solidFill>
                  <a:prstClr val="white">
                    <a:lumMod val="65000"/>
                  </a:prstClr>
                </a:solidFill>
              </a:rPr>
              <a:t>A</a:t>
            </a:r>
            <a:r>
              <a:rPr lang="ko-KR" altLang="en-US" sz="1100" kern="0" dirty="0">
                <a:solidFill>
                  <a:prstClr val="white">
                    <a:lumMod val="65000"/>
                  </a:prstClr>
                </a:solidFill>
              </a:rPr>
              <a:t>팀 </a:t>
            </a:r>
            <a:r>
              <a:rPr lang="en-US" altLang="ko-KR" sz="1100" kern="0" dirty="0">
                <a:solidFill>
                  <a:prstClr val="white">
                    <a:lumMod val="65000"/>
                  </a:prstClr>
                </a:solidFill>
              </a:rPr>
              <a:t>2018305013 </a:t>
            </a:r>
            <a:r>
              <a:rPr lang="ko-KR" altLang="en-US" sz="1100" kern="0" dirty="0">
                <a:solidFill>
                  <a:prstClr val="white">
                    <a:lumMod val="65000"/>
                  </a:prstClr>
                </a:solidFill>
              </a:rPr>
              <a:t>김아름</a:t>
            </a:r>
            <a:endParaRPr lang="ko-KR" altLang="en-US" sz="3600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41FADB85-E686-462D-A485-3251109C5436}"/>
              </a:ext>
            </a:extLst>
          </p:cNvPr>
          <p:cNvSpPr/>
          <p:nvPr/>
        </p:nvSpPr>
        <p:spPr>
          <a:xfrm>
            <a:off x="5763760" y="2146029"/>
            <a:ext cx="664481" cy="6477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431800" dist="25400" dir="5400000" algn="t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487BA28D-33C5-43AF-970E-26999AE17915}"/>
              </a:ext>
            </a:extLst>
          </p:cNvPr>
          <p:cNvGrpSpPr/>
          <p:nvPr/>
        </p:nvGrpSpPr>
        <p:grpSpPr>
          <a:xfrm>
            <a:off x="5980527" y="2355638"/>
            <a:ext cx="230946" cy="228482"/>
            <a:chOff x="11242636" y="735673"/>
            <a:chExt cx="230946" cy="228482"/>
          </a:xfrm>
        </p:grpSpPr>
        <p:sp>
          <p:nvSpPr>
            <p:cNvPr id="83" name="타원 82">
              <a:extLst>
                <a:ext uri="{FF2B5EF4-FFF2-40B4-BE49-F238E27FC236}">
                  <a16:creationId xmlns:a16="http://schemas.microsoft.com/office/drawing/2014/main" id="{B970DAD8-A6E3-48BF-8D1C-673AB141B080}"/>
                </a:ext>
              </a:extLst>
            </p:cNvPr>
            <p:cNvSpPr/>
            <p:nvPr/>
          </p:nvSpPr>
          <p:spPr>
            <a:xfrm>
              <a:off x="11302773" y="800483"/>
              <a:ext cx="108789" cy="108789"/>
            </a:xfrm>
            <a:prstGeom prst="ellipse">
              <a:avLst/>
            </a:prstGeom>
            <a:solidFill>
              <a:srgbClr val="FFC000"/>
            </a:solidFill>
            <a:ln w="158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4" name="사각형: 둥근 위쪽 모서리 16">
              <a:extLst>
                <a:ext uri="{FF2B5EF4-FFF2-40B4-BE49-F238E27FC236}">
                  <a16:creationId xmlns:a16="http://schemas.microsoft.com/office/drawing/2014/main" id="{91BF2FC8-071D-4609-83EB-B8AB51FD9950}"/>
                </a:ext>
              </a:extLst>
            </p:cNvPr>
            <p:cNvSpPr/>
            <p:nvPr/>
          </p:nvSpPr>
          <p:spPr>
            <a:xfrm>
              <a:off x="11333147" y="910155"/>
              <a:ext cx="48043" cy="54000"/>
            </a:xfrm>
            <a:prstGeom prst="round2SameRect">
              <a:avLst>
                <a:gd name="adj1" fmla="val 0"/>
                <a:gd name="adj2" fmla="val 50000"/>
              </a:avLst>
            </a:prstGeom>
            <a:noFill/>
            <a:ln w="158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85" name="직선 연결선 84">
              <a:extLst>
                <a:ext uri="{FF2B5EF4-FFF2-40B4-BE49-F238E27FC236}">
                  <a16:creationId xmlns:a16="http://schemas.microsoft.com/office/drawing/2014/main" id="{E3179C3A-7FB3-4AED-81F6-31C07000E3DF}"/>
                </a:ext>
              </a:extLst>
            </p:cNvPr>
            <p:cNvCxnSpPr>
              <a:cxnSpLocks/>
            </p:cNvCxnSpPr>
            <p:nvPr/>
          </p:nvCxnSpPr>
          <p:spPr>
            <a:xfrm>
              <a:off x="11359549" y="735673"/>
              <a:ext cx="0" cy="28456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연결선 85">
              <a:extLst>
                <a:ext uri="{FF2B5EF4-FFF2-40B4-BE49-F238E27FC236}">
                  <a16:creationId xmlns:a16="http://schemas.microsoft.com/office/drawing/2014/main" id="{D9DF4843-1541-4000-A861-6FA3EE6D351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459354" y="838200"/>
              <a:ext cx="0" cy="28456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직선 연결선 86">
              <a:extLst>
                <a:ext uri="{FF2B5EF4-FFF2-40B4-BE49-F238E27FC236}">
                  <a16:creationId xmlns:a16="http://schemas.microsoft.com/office/drawing/2014/main" id="{E5214D7D-E792-4EAE-8927-F0C29E79BBD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256864" y="835420"/>
              <a:ext cx="0" cy="28456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연결선 87">
              <a:extLst>
                <a:ext uri="{FF2B5EF4-FFF2-40B4-BE49-F238E27FC236}">
                  <a16:creationId xmlns:a16="http://schemas.microsoft.com/office/drawing/2014/main" id="{876E0D67-EB1F-4DE7-9F1D-FCF86AEECCA2}"/>
                </a:ext>
              </a:extLst>
            </p:cNvPr>
            <p:cNvCxnSpPr>
              <a:cxnSpLocks/>
            </p:cNvCxnSpPr>
            <p:nvPr/>
          </p:nvCxnSpPr>
          <p:spPr>
            <a:xfrm rot="8100000">
              <a:off x="11282498" y="767378"/>
              <a:ext cx="0" cy="28456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직선 연결선 88">
              <a:extLst>
                <a:ext uri="{FF2B5EF4-FFF2-40B4-BE49-F238E27FC236}">
                  <a16:creationId xmlns:a16="http://schemas.microsoft.com/office/drawing/2014/main" id="{E60A00B5-8E54-49D9-9864-50BE611E781B}"/>
                </a:ext>
              </a:extLst>
            </p:cNvPr>
            <p:cNvCxnSpPr>
              <a:cxnSpLocks/>
            </p:cNvCxnSpPr>
            <p:nvPr/>
          </p:nvCxnSpPr>
          <p:spPr>
            <a:xfrm rot="13500000">
              <a:off x="11433473" y="772140"/>
              <a:ext cx="0" cy="28456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9421225"/>
      </p:ext>
    </p:extLst>
  </p:cSld>
  <p:clrMapOvr>
    <a:masterClrMapping/>
  </p:clrMapOvr>
  <p:transition/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09626" y="245385"/>
            <a:ext cx="11572748" cy="6359441"/>
            <a:chOff x="309626" y="245385"/>
            <a:chExt cx="11572748" cy="6359441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1DE2A7CB-9018-4640-AB43-BCC19C805324}"/>
                </a:ext>
              </a:extLst>
            </p:cNvPr>
            <p:cNvSpPr/>
            <p:nvPr/>
          </p:nvSpPr>
          <p:spPr>
            <a:xfrm>
              <a:off x="309626" y="253174"/>
              <a:ext cx="11572748" cy="63516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431800" dist="25400" dir="5400000" algn="t" rotWithShape="0">
                <a:prstClr val="black">
                  <a:alpha val="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41FADB85-E686-462D-A485-3251109C5436}"/>
                </a:ext>
              </a:extLst>
            </p:cNvPr>
            <p:cNvSpPr/>
            <p:nvPr/>
          </p:nvSpPr>
          <p:spPr>
            <a:xfrm>
              <a:off x="11217893" y="253174"/>
              <a:ext cx="664481" cy="647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431800" dist="25400" dir="5400000" algn="t" rotWithShape="0">
                <a:prstClr val="black">
                  <a:alpha val="1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A6EE2FFB-3CA7-453A-9016-7D5286183A63}"/>
                </a:ext>
              </a:extLst>
            </p:cNvPr>
            <p:cNvSpPr/>
            <p:nvPr/>
          </p:nvSpPr>
          <p:spPr>
            <a:xfrm>
              <a:off x="1058925" y="245385"/>
              <a:ext cx="10157083" cy="647700"/>
            </a:xfrm>
            <a:prstGeom prst="rect">
              <a:avLst/>
            </a:prstGeom>
            <a:solidFill>
              <a:srgbClr val="30396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 latinLnBrk="0">
                <a:defRPr/>
              </a:pPr>
              <a:r>
                <a:rPr lang="ko-KR" altLang="en-US" sz="2400" b="1" i="1" kern="0" dirty="0">
                  <a:solidFill>
                    <a:prstClr val="white"/>
                  </a:solidFill>
                </a:rPr>
                <a:t>요약</a:t>
              </a:r>
              <a:endParaRPr lang="ko-KR" altLang="en-US" dirty="0">
                <a:solidFill>
                  <a:prstClr val="white"/>
                </a:solidFill>
              </a:endParaRP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487BA28D-33C5-43AF-970E-26999AE17915}"/>
                </a:ext>
              </a:extLst>
            </p:cNvPr>
            <p:cNvGrpSpPr/>
            <p:nvPr/>
          </p:nvGrpSpPr>
          <p:grpSpPr>
            <a:xfrm>
              <a:off x="11434660" y="462783"/>
              <a:ext cx="230946" cy="228482"/>
              <a:chOff x="11242636" y="735673"/>
              <a:chExt cx="230946" cy="228482"/>
            </a:xfrm>
          </p:grpSpPr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B970DAD8-A6E3-48BF-8D1C-673AB141B080}"/>
                  </a:ext>
                </a:extLst>
              </p:cNvPr>
              <p:cNvSpPr/>
              <p:nvPr/>
            </p:nvSpPr>
            <p:spPr>
              <a:xfrm>
                <a:off x="11302773" y="800483"/>
                <a:ext cx="108789" cy="108789"/>
              </a:xfrm>
              <a:prstGeom prst="ellipse">
                <a:avLst/>
              </a:prstGeom>
              <a:solidFill>
                <a:srgbClr val="FFC000"/>
              </a:solidFill>
              <a:ln w="158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사각형: 둥근 위쪽 모서리 16">
                <a:extLst>
                  <a:ext uri="{FF2B5EF4-FFF2-40B4-BE49-F238E27FC236}">
                    <a16:creationId xmlns:a16="http://schemas.microsoft.com/office/drawing/2014/main" id="{91BF2FC8-071D-4609-83EB-B8AB51FD9950}"/>
                  </a:ext>
                </a:extLst>
              </p:cNvPr>
              <p:cNvSpPr/>
              <p:nvPr/>
            </p:nvSpPr>
            <p:spPr>
              <a:xfrm>
                <a:off x="11333147" y="910155"/>
                <a:ext cx="48043" cy="54000"/>
              </a:xfrm>
              <a:prstGeom prst="round2SameRect">
                <a:avLst>
                  <a:gd name="adj1" fmla="val 0"/>
                  <a:gd name="adj2" fmla="val 50000"/>
                </a:avLst>
              </a:prstGeom>
              <a:noFill/>
              <a:ln w="158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E3179C3A-7FB3-4AED-81F6-31C07000E3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59549" y="735673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D9DF4843-1541-4000-A861-6FA3EE6D3519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1459354" y="83820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>
                <a:extLst>
                  <a:ext uri="{FF2B5EF4-FFF2-40B4-BE49-F238E27FC236}">
                    <a16:creationId xmlns:a16="http://schemas.microsoft.com/office/drawing/2014/main" id="{E5214D7D-E792-4EAE-8927-F0C29E79BBD5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1256864" y="83542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876E0D67-EB1F-4DE7-9F1D-FCF86AEECCA2}"/>
                  </a:ext>
                </a:extLst>
              </p:cNvPr>
              <p:cNvCxnSpPr>
                <a:cxnSpLocks/>
              </p:cNvCxnSpPr>
              <p:nvPr/>
            </p:nvCxnSpPr>
            <p:spPr>
              <a:xfrm rot="8100000">
                <a:off x="11282498" y="767378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id="{E60A00B5-8E54-49D9-9864-50BE611E781B}"/>
                  </a:ext>
                </a:extLst>
              </p:cNvPr>
              <p:cNvCxnSpPr>
                <a:cxnSpLocks/>
              </p:cNvCxnSpPr>
              <p:nvPr/>
            </p:nvCxnSpPr>
            <p:spPr>
              <a:xfrm rot="13500000">
                <a:off x="11433473" y="77214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55BA2AA-F16D-4E85-8715-E9F4F9C65EE8}"/>
                </a:ext>
              </a:extLst>
            </p:cNvPr>
            <p:cNvSpPr/>
            <p:nvPr/>
          </p:nvSpPr>
          <p:spPr>
            <a:xfrm>
              <a:off x="309626" y="245385"/>
              <a:ext cx="749300" cy="6477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>
              <a:outerShdw dist="25400" algn="l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b="1" dirty="0">
                  <a:solidFill>
                    <a:srgbClr val="303962"/>
                  </a:solidFill>
                </a:rPr>
                <a:t>08</a:t>
              </a:r>
              <a:endParaRPr lang="ko-KR" altLang="en-US" b="1" dirty="0">
                <a:solidFill>
                  <a:srgbClr val="303962"/>
                </a:solidFill>
              </a:endParaRPr>
            </a:p>
          </p:txBody>
        </p: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700BEA06-447F-4E64-9A24-AC92AF81A4E7}"/>
                </a:ext>
              </a:extLst>
            </p:cNvPr>
            <p:cNvGrpSpPr/>
            <p:nvPr/>
          </p:nvGrpSpPr>
          <p:grpSpPr>
            <a:xfrm>
              <a:off x="10703092" y="493743"/>
              <a:ext cx="267186" cy="165383"/>
              <a:chOff x="10447060" y="740631"/>
              <a:chExt cx="267186" cy="165383"/>
            </a:xfrm>
          </p:grpSpPr>
          <p:sp>
            <p:nvSpPr>
              <p:cNvPr id="25" name="화살표: 갈매기형 수장 24">
                <a:extLst>
                  <a:ext uri="{FF2B5EF4-FFF2-40B4-BE49-F238E27FC236}">
                    <a16:creationId xmlns:a16="http://schemas.microsoft.com/office/drawing/2014/main" id="{585821D6-0BBF-44C8-B0DB-6DBE5320FA21}"/>
                  </a:ext>
                </a:extLst>
              </p:cNvPr>
              <p:cNvSpPr/>
              <p:nvPr/>
            </p:nvSpPr>
            <p:spPr>
              <a:xfrm>
                <a:off x="10597188" y="740631"/>
                <a:ext cx="117058" cy="165383"/>
              </a:xfrm>
              <a:prstGeom prst="chevron">
                <a:avLst>
                  <a:gd name="adj" fmla="val 8072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84B49E7D-3BAD-479B-8256-2BD7BD744D6B}"/>
                  </a:ext>
                </a:extLst>
              </p:cNvPr>
              <p:cNvSpPr/>
              <p:nvPr/>
            </p:nvSpPr>
            <p:spPr>
              <a:xfrm>
                <a:off x="10447060" y="816123"/>
                <a:ext cx="252000" cy="144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1DE2A7CB-9018-4640-AB43-BCC19C805324}"/>
              </a:ext>
            </a:extLst>
          </p:cNvPr>
          <p:cNvSpPr/>
          <p:nvPr/>
        </p:nvSpPr>
        <p:spPr>
          <a:xfrm>
            <a:off x="1058925" y="1419219"/>
            <a:ext cx="10006064" cy="447108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31800" dist="25400" dir="5400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1991443" y="1664119"/>
            <a:ext cx="81391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딥러닝을</a:t>
            </a:r>
            <a:r>
              <a:rPr lang="ko-KR" altLang="en-US" sz="1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사용한 창의적인 애플리케이션에서 심층 네트워크는 기존 </a:t>
            </a:r>
            <a:r>
              <a:rPr lang="ko-KR" altLang="en-US" sz="1200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콘텐츠에</a:t>
            </a:r>
            <a:r>
              <a:rPr lang="ko-KR" altLang="en-US" sz="1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설명을 다는 것을 넘어 직접 </a:t>
            </a:r>
            <a:r>
              <a:rPr lang="ko-KR" altLang="en-US" sz="1200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콘텐츠를</a:t>
            </a:r>
            <a:r>
              <a:rPr lang="ko-KR" altLang="en-US" sz="1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생산하기 시작하였다</a:t>
            </a:r>
            <a:r>
              <a:rPr lang="en-US" altLang="ko-KR" sz="1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.</a:t>
            </a:r>
          </a:p>
        </p:txBody>
      </p:sp>
      <p:sp>
        <p:nvSpPr>
          <p:cNvPr id="56" name="타원 55"/>
          <p:cNvSpPr/>
          <p:nvPr/>
        </p:nvSpPr>
        <p:spPr>
          <a:xfrm>
            <a:off x="1805681" y="1838173"/>
            <a:ext cx="45719" cy="47097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266154" y="2345758"/>
            <a:ext cx="8311230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- </a:t>
            </a:r>
            <a:r>
              <a:rPr lang="ko-KR" altLang="en-US" sz="1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한 번에 하나의 타임스텝씩 시퀀스 데이터를 생성하는 방법</a:t>
            </a:r>
            <a:r>
              <a:rPr lang="en-US" altLang="ko-KR" sz="1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. </a:t>
            </a:r>
            <a:r>
              <a:rPr lang="ko-KR" altLang="en-US" sz="1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텍스트 생성이나 음표 하나 씩 음악을 생성하거나 어떤 </a:t>
            </a:r>
            <a:r>
              <a:rPr lang="ko-KR" altLang="en-US" sz="1200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시계열</a:t>
            </a:r>
            <a:r>
              <a:rPr lang="ko-KR" altLang="en-US" sz="1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데이터를 생성하는 곳에 적용할 수 있다</a:t>
            </a:r>
            <a:r>
              <a:rPr lang="en-US" altLang="ko-KR" sz="1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6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- </a:t>
            </a:r>
            <a:r>
              <a:rPr lang="ko-KR" altLang="en-US" sz="1200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딥드림의</a:t>
            </a:r>
            <a:r>
              <a:rPr lang="ko-KR" altLang="en-US" sz="1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작동 원리</a:t>
            </a:r>
            <a:r>
              <a:rPr lang="en-US" altLang="ko-KR" sz="1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. </a:t>
            </a:r>
            <a:r>
              <a:rPr lang="ko-KR" altLang="en-US" sz="1200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컨브넷</a:t>
            </a:r>
            <a:r>
              <a:rPr lang="ko-KR" altLang="en-US" sz="1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층 활성화를 최대화하기 위해 입력 공간에 경사 </a:t>
            </a:r>
            <a:r>
              <a:rPr lang="ko-KR" altLang="en-US" sz="1200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상승법을</a:t>
            </a:r>
            <a:r>
              <a:rPr lang="ko-KR" altLang="en-US" sz="1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적용한다</a:t>
            </a:r>
            <a:r>
              <a:rPr lang="en-US" altLang="ko-KR" sz="1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6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- </a:t>
            </a:r>
            <a:r>
              <a:rPr lang="ko-KR" altLang="en-US" sz="1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스타일 </a:t>
            </a:r>
            <a:r>
              <a:rPr lang="ko-KR" altLang="en-US" sz="1200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트랜스퍼</a:t>
            </a:r>
            <a:r>
              <a:rPr lang="ko-KR" altLang="en-US" sz="1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적용 방법</a:t>
            </a:r>
            <a:r>
              <a:rPr lang="en-US" altLang="ko-KR" sz="1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. </a:t>
            </a:r>
            <a:r>
              <a:rPr lang="ko-KR" altLang="en-US" sz="1200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콘텐츠</a:t>
            </a:r>
            <a:r>
              <a:rPr lang="ko-KR" altLang="en-US" sz="1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이미지와 스타일 이미지가 연결되어 </a:t>
            </a:r>
            <a:r>
              <a:rPr lang="ko-KR" altLang="en-US" sz="1200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재밌는</a:t>
            </a:r>
            <a:r>
              <a:rPr lang="ko-KR" altLang="en-US" sz="1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결과를 만든다</a:t>
            </a:r>
            <a:r>
              <a:rPr lang="en-US" altLang="ko-KR" sz="1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6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- GAN</a:t>
            </a:r>
            <a:r>
              <a:rPr lang="ko-KR" altLang="en-US" sz="1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과 </a:t>
            </a:r>
            <a:r>
              <a:rPr lang="en-US" altLang="ko-KR" sz="1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VAE</a:t>
            </a:r>
            <a:r>
              <a:rPr lang="ko-KR" altLang="en-US" sz="1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가 </a:t>
            </a:r>
            <a:r>
              <a:rPr lang="ko-KR" altLang="en-US" sz="1200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무엇인지와</a:t>
            </a:r>
            <a:r>
              <a:rPr lang="ko-KR" altLang="en-US" sz="1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이를 사용하여 새로운 이미지를 만드는 방법</a:t>
            </a:r>
            <a:r>
              <a:rPr lang="en-US" altLang="ko-KR" sz="1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. </a:t>
            </a:r>
            <a:r>
              <a:rPr lang="ko-KR" altLang="en-US" sz="1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잠재 공간의 개념 벡터를 사용하여 이미지를 변형하는 방법</a:t>
            </a:r>
            <a:r>
              <a:rPr lang="en-US" altLang="ko-KR" sz="1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.</a:t>
            </a:r>
          </a:p>
        </p:txBody>
      </p:sp>
      <p:sp>
        <p:nvSpPr>
          <p:cNvPr id="31" name="직사각형 30"/>
          <p:cNvSpPr/>
          <p:nvPr/>
        </p:nvSpPr>
        <p:spPr>
          <a:xfrm>
            <a:off x="1991443" y="4736409"/>
            <a:ext cx="7376044" cy="6106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이 분야는 빠르게 성장하고 있으며 여기서 다룬 기법들은 기초로써 배워야 할 것들은 아주 많다</a:t>
            </a:r>
            <a:r>
              <a:rPr lang="en-US" altLang="ko-KR" sz="1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생성 모델을 위한 </a:t>
            </a:r>
            <a:r>
              <a:rPr lang="ko-KR" altLang="en-US" sz="1200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딥러닝은</a:t>
            </a:r>
            <a:r>
              <a:rPr lang="ko-KR" altLang="en-US" sz="1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그 자체로 책 한 권 분량임</a:t>
            </a:r>
            <a:r>
              <a:rPr lang="en-US" altLang="ko-KR" sz="1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…</a:t>
            </a:r>
          </a:p>
        </p:txBody>
      </p:sp>
      <p:sp>
        <p:nvSpPr>
          <p:cNvPr id="37" name="타원 36"/>
          <p:cNvSpPr/>
          <p:nvPr/>
        </p:nvSpPr>
        <p:spPr>
          <a:xfrm>
            <a:off x="1809540" y="4904391"/>
            <a:ext cx="45719" cy="47097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9831754"/>
      </p:ext>
    </p:extLst>
  </p:cSld>
  <p:clrMapOvr>
    <a:masterClrMapping/>
  </p:clrMapOvr>
  <p:transition/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589776" y="2793729"/>
            <a:ext cx="3005952" cy="9771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4400" b="1" i="1" kern="0">
                <a:ln>
                  <a:solidFill>
                    <a:srgbClr val="303962"/>
                  </a:solidFill>
                </a:ln>
                <a:gradFill flip="none" rotWithShape="1">
                  <a:gsLst>
                    <a:gs pos="50000">
                      <a:srgbClr val="EDECEA"/>
                    </a:gs>
                    <a:gs pos="50000">
                      <a:srgbClr val="FFC000">
                        <a:lumMod val="60000"/>
                        <a:lumOff val="40000"/>
                      </a:srgbClr>
                    </a:gs>
                  </a:gsLst>
                  <a:lin ang="5400000" scaled="0"/>
                  <a:tileRect/>
                </a:gradFill>
              </a:rPr>
              <a:t>감사합니다</a:t>
            </a:r>
            <a:endParaRPr lang="ko-KR" altLang="en-US" sz="3600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41FADB85-E686-462D-A485-3251109C5436}"/>
              </a:ext>
            </a:extLst>
          </p:cNvPr>
          <p:cNvSpPr/>
          <p:nvPr/>
        </p:nvSpPr>
        <p:spPr>
          <a:xfrm>
            <a:off x="5763760" y="2146029"/>
            <a:ext cx="664481" cy="6477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431800" dist="25400" dir="5400000" algn="t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487BA28D-33C5-43AF-970E-26999AE17915}"/>
              </a:ext>
            </a:extLst>
          </p:cNvPr>
          <p:cNvGrpSpPr/>
          <p:nvPr/>
        </p:nvGrpSpPr>
        <p:grpSpPr>
          <a:xfrm>
            <a:off x="5980527" y="2355638"/>
            <a:ext cx="230946" cy="228482"/>
            <a:chOff x="11242636" y="735673"/>
            <a:chExt cx="230946" cy="228482"/>
          </a:xfrm>
        </p:grpSpPr>
        <p:sp>
          <p:nvSpPr>
            <p:cNvPr id="83" name="타원 82">
              <a:extLst>
                <a:ext uri="{FF2B5EF4-FFF2-40B4-BE49-F238E27FC236}">
                  <a16:creationId xmlns:a16="http://schemas.microsoft.com/office/drawing/2014/main" id="{B970DAD8-A6E3-48BF-8D1C-673AB141B080}"/>
                </a:ext>
              </a:extLst>
            </p:cNvPr>
            <p:cNvSpPr/>
            <p:nvPr/>
          </p:nvSpPr>
          <p:spPr>
            <a:xfrm>
              <a:off x="11302773" y="800483"/>
              <a:ext cx="108789" cy="108789"/>
            </a:xfrm>
            <a:prstGeom prst="ellipse">
              <a:avLst/>
            </a:prstGeom>
            <a:solidFill>
              <a:srgbClr val="FFC000"/>
            </a:solidFill>
            <a:ln w="158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4" name="사각형: 둥근 위쪽 모서리 16">
              <a:extLst>
                <a:ext uri="{FF2B5EF4-FFF2-40B4-BE49-F238E27FC236}">
                  <a16:creationId xmlns:a16="http://schemas.microsoft.com/office/drawing/2014/main" id="{91BF2FC8-071D-4609-83EB-B8AB51FD9950}"/>
                </a:ext>
              </a:extLst>
            </p:cNvPr>
            <p:cNvSpPr/>
            <p:nvPr/>
          </p:nvSpPr>
          <p:spPr>
            <a:xfrm>
              <a:off x="11333147" y="910155"/>
              <a:ext cx="48043" cy="54000"/>
            </a:xfrm>
            <a:prstGeom prst="round2SameRect">
              <a:avLst>
                <a:gd name="adj1" fmla="val 0"/>
                <a:gd name="adj2" fmla="val 50000"/>
              </a:avLst>
            </a:prstGeom>
            <a:noFill/>
            <a:ln w="158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85" name="직선 연결선 84">
              <a:extLst>
                <a:ext uri="{FF2B5EF4-FFF2-40B4-BE49-F238E27FC236}">
                  <a16:creationId xmlns:a16="http://schemas.microsoft.com/office/drawing/2014/main" id="{E3179C3A-7FB3-4AED-81F6-31C07000E3DF}"/>
                </a:ext>
              </a:extLst>
            </p:cNvPr>
            <p:cNvCxnSpPr>
              <a:cxnSpLocks/>
            </p:cNvCxnSpPr>
            <p:nvPr/>
          </p:nvCxnSpPr>
          <p:spPr>
            <a:xfrm>
              <a:off x="11359549" y="735673"/>
              <a:ext cx="0" cy="28456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연결선 85">
              <a:extLst>
                <a:ext uri="{FF2B5EF4-FFF2-40B4-BE49-F238E27FC236}">
                  <a16:creationId xmlns:a16="http://schemas.microsoft.com/office/drawing/2014/main" id="{D9DF4843-1541-4000-A861-6FA3EE6D351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459354" y="838200"/>
              <a:ext cx="0" cy="28456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직선 연결선 86">
              <a:extLst>
                <a:ext uri="{FF2B5EF4-FFF2-40B4-BE49-F238E27FC236}">
                  <a16:creationId xmlns:a16="http://schemas.microsoft.com/office/drawing/2014/main" id="{E5214D7D-E792-4EAE-8927-F0C29E79BBD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256864" y="835420"/>
              <a:ext cx="0" cy="28456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연결선 87">
              <a:extLst>
                <a:ext uri="{FF2B5EF4-FFF2-40B4-BE49-F238E27FC236}">
                  <a16:creationId xmlns:a16="http://schemas.microsoft.com/office/drawing/2014/main" id="{876E0D67-EB1F-4DE7-9F1D-FCF86AEECCA2}"/>
                </a:ext>
              </a:extLst>
            </p:cNvPr>
            <p:cNvCxnSpPr>
              <a:cxnSpLocks/>
            </p:cNvCxnSpPr>
            <p:nvPr/>
          </p:nvCxnSpPr>
          <p:spPr>
            <a:xfrm rot="8100000">
              <a:off x="11282498" y="767378"/>
              <a:ext cx="0" cy="28456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직선 연결선 88">
              <a:extLst>
                <a:ext uri="{FF2B5EF4-FFF2-40B4-BE49-F238E27FC236}">
                  <a16:creationId xmlns:a16="http://schemas.microsoft.com/office/drawing/2014/main" id="{E60A00B5-8E54-49D9-9864-50BE611E781B}"/>
                </a:ext>
              </a:extLst>
            </p:cNvPr>
            <p:cNvCxnSpPr>
              <a:cxnSpLocks/>
            </p:cNvCxnSpPr>
            <p:nvPr/>
          </p:nvCxnSpPr>
          <p:spPr>
            <a:xfrm rot="13500000">
              <a:off x="11433473" y="772140"/>
              <a:ext cx="0" cy="28456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35305757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09626" y="245385"/>
            <a:ext cx="11572748" cy="6359441"/>
            <a:chOff x="309626" y="245385"/>
            <a:chExt cx="11572748" cy="6359441"/>
          </a:xfrm>
        </p:grpSpPr>
        <p:sp>
          <p:nvSpPr>
            <p:cNvPr id="6" name="직사각형 5"/>
            <p:cNvSpPr/>
            <p:nvPr/>
          </p:nvSpPr>
          <p:spPr>
            <a:xfrm>
              <a:off x="309626" y="253174"/>
              <a:ext cx="11572748" cy="63516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431800" dist="25400" dir="5400000" algn="t" rotWithShape="0">
                <a:prstClr val="black">
                  <a:alpha val="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11217893" y="253174"/>
              <a:ext cx="664481" cy="647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431800" dist="25400" dir="5400000" algn="t" rotWithShape="0">
                <a:prstClr val="black">
                  <a:alpha val="1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1058925" y="245385"/>
              <a:ext cx="10157083" cy="647700"/>
            </a:xfrm>
            <a:prstGeom prst="rect">
              <a:avLst/>
            </a:prstGeom>
            <a:solidFill>
              <a:srgbClr val="30396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1" latinLnBrk="0">
                <a:defRPr/>
              </a:pPr>
              <a:r>
                <a:rPr lang="en-US" altLang="ko-KR" sz="2400" b="1" i="1" kern="0">
                  <a:solidFill>
                    <a:prstClr val="white"/>
                  </a:solidFill>
                </a:rPr>
                <a:t>7.1.3</a:t>
              </a:r>
              <a:r>
                <a:rPr lang="ko-KR" altLang="en-US" sz="2400" b="1" i="1" kern="0">
                  <a:solidFill>
                    <a:prstClr val="white"/>
                  </a:solidFill>
                </a:rPr>
                <a:t> 다중 출력 모델</a:t>
              </a:r>
            </a:p>
          </p:txBody>
        </p:sp>
        <p:grpSp>
          <p:nvGrpSpPr>
            <p:cNvPr id="24" name="그룹 23"/>
            <p:cNvGrpSpPr/>
            <p:nvPr/>
          </p:nvGrpSpPr>
          <p:grpSpPr>
            <a:xfrm>
              <a:off x="11434660" y="462783"/>
              <a:ext cx="230946" cy="228482"/>
              <a:chOff x="11242636" y="735673"/>
              <a:chExt cx="230946" cy="228482"/>
            </a:xfrm>
          </p:grpSpPr>
          <p:sp>
            <p:nvSpPr>
              <p:cNvPr id="16" name="타원 15"/>
              <p:cNvSpPr/>
              <p:nvPr/>
            </p:nvSpPr>
            <p:spPr>
              <a:xfrm>
                <a:off x="11302773" y="800483"/>
                <a:ext cx="108789" cy="108789"/>
              </a:xfrm>
              <a:prstGeom prst="ellipse">
                <a:avLst/>
              </a:prstGeom>
              <a:solidFill>
                <a:srgbClr val="FFC000"/>
              </a:solidFill>
              <a:ln w="158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사각형: 둥근 위쪽 모서리 16"/>
              <p:cNvSpPr/>
              <p:nvPr/>
            </p:nvSpPr>
            <p:spPr>
              <a:xfrm>
                <a:off x="11333147" y="910155"/>
                <a:ext cx="48043" cy="54000"/>
              </a:xfrm>
              <a:prstGeom prst="round2SameRect">
                <a:avLst>
                  <a:gd name="adj1" fmla="val 0"/>
                  <a:gd name="adj2" fmla="val 50000"/>
                </a:avLst>
              </a:prstGeom>
              <a:noFill/>
              <a:ln w="158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18" name="직선 연결선 17"/>
              <p:cNvCxnSpPr/>
              <p:nvPr/>
            </p:nvCxnSpPr>
            <p:spPr>
              <a:xfrm>
                <a:off x="11359549" y="735673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/>
              <p:cNvCxnSpPr/>
              <p:nvPr/>
            </p:nvCxnSpPr>
            <p:spPr>
              <a:xfrm rot="5400000">
                <a:off x="11459354" y="83820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/>
              <p:cNvCxnSpPr/>
              <p:nvPr/>
            </p:nvCxnSpPr>
            <p:spPr>
              <a:xfrm rot="5400000">
                <a:off x="11256864" y="83542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/>
              <p:cNvCxnSpPr/>
              <p:nvPr/>
            </p:nvCxnSpPr>
            <p:spPr>
              <a:xfrm rot="8100000">
                <a:off x="11282498" y="767378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/>
              <p:cNvCxnSpPr/>
              <p:nvPr/>
            </p:nvCxnSpPr>
            <p:spPr>
              <a:xfrm rot="13500000">
                <a:off x="11433473" y="77214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" name="직사각형 7"/>
            <p:cNvSpPr/>
            <p:nvPr/>
          </p:nvSpPr>
          <p:spPr>
            <a:xfrm>
              <a:off x="309626" y="245385"/>
              <a:ext cx="749300" cy="6477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>
              <a:outerShdw dist="25400" algn="l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b="1">
                  <a:solidFill>
                    <a:srgbClr val="303962"/>
                  </a:solidFill>
                </a:rPr>
                <a:t>04</a:t>
              </a:r>
            </a:p>
          </p:txBody>
        </p:sp>
        <p:grpSp>
          <p:nvGrpSpPr>
            <p:cNvPr id="27" name="그룹 26"/>
            <p:cNvGrpSpPr/>
            <p:nvPr/>
          </p:nvGrpSpPr>
          <p:grpSpPr>
            <a:xfrm>
              <a:off x="10703092" y="493743"/>
              <a:ext cx="267186" cy="165383"/>
              <a:chOff x="10447060" y="740631"/>
              <a:chExt cx="267186" cy="165383"/>
            </a:xfrm>
          </p:grpSpPr>
          <p:sp>
            <p:nvSpPr>
              <p:cNvPr id="25" name="화살표: 갈매기형 수장 24"/>
              <p:cNvSpPr/>
              <p:nvPr/>
            </p:nvSpPr>
            <p:spPr>
              <a:xfrm>
                <a:off x="10597188" y="740631"/>
                <a:ext cx="117058" cy="165383"/>
              </a:xfrm>
              <a:prstGeom prst="chevron">
                <a:avLst>
                  <a:gd name="adj" fmla="val 8072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" name="직사각형 25"/>
              <p:cNvSpPr/>
              <p:nvPr/>
            </p:nvSpPr>
            <p:spPr>
              <a:xfrm>
                <a:off x="10447060" y="816123"/>
                <a:ext cx="252000" cy="144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103" name="TextBox 102"/>
          <p:cNvSpPr txBox="1"/>
          <p:nvPr/>
        </p:nvSpPr>
        <p:spPr>
          <a:xfrm>
            <a:off x="3048000" y="1199424"/>
            <a:ext cx="6096000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100" b="0" i="0" u="none" strike="noStrike" kern="1200" cap="none" spc="0" normalizeH="0" baseline="0">
                <a:solidFill>
                  <a:srgbClr val="404040"/>
                </a:solidFill>
                <a:latin typeface="맑은 고딕"/>
                <a:ea typeface="맑은 고딕"/>
                <a:cs typeface="맑은 고딕"/>
              </a:rPr>
              <a:t>코드 </a:t>
            </a:r>
            <a:r>
              <a:rPr kumimoji="0" lang="en-US" altLang="ko-KR" sz="1100" b="0" i="0" u="none" strike="noStrike" kern="1200" cap="none" spc="0" normalizeH="0" baseline="0">
                <a:solidFill>
                  <a:srgbClr val="404040"/>
                </a:solidFill>
                <a:latin typeface="맑은 고딕"/>
                <a:ea typeface="맑은 고딕"/>
                <a:cs typeface="맑은 고딕"/>
              </a:rPr>
              <a:t>7-3.</a:t>
            </a:r>
            <a:r>
              <a:rPr kumimoji="0" lang="ko-KR" altLang="en-US" sz="1100" b="0" i="0" u="none" strike="noStrike" kern="1200" cap="none" spc="0" normalizeH="0" baseline="0">
                <a:solidFill>
                  <a:srgbClr val="404040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kumimoji="0" lang="en-US" altLang="ko-KR" sz="1100" b="0" i="0" u="none" strike="noStrike" kern="1200" cap="none" spc="0" normalizeH="0" baseline="0">
                <a:solidFill>
                  <a:srgbClr val="404040"/>
                </a:solidFill>
                <a:latin typeface="맑은 고딕"/>
                <a:ea typeface="맑은 고딕"/>
                <a:cs typeface="맑은 고딕"/>
              </a:rPr>
              <a:t>3</a:t>
            </a:r>
            <a:r>
              <a:rPr kumimoji="0" lang="ko-KR" altLang="en-US" sz="1100" b="0" i="0" u="none" strike="noStrike" kern="1200" cap="none" spc="0" normalizeH="0" baseline="0">
                <a:solidFill>
                  <a:srgbClr val="404040"/>
                </a:solidFill>
                <a:latin typeface="맑은 고딕"/>
                <a:ea typeface="맑은 고딕"/>
                <a:cs typeface="맑은 고딕"/>
              </a:rPr>
              <a:t>개의 출력을 가진 함수형 </a:t>
            </a:r>
            <a:r>
              <a:rPr kumimoji="0" lang="en-US" altLang="ko-KR" sz="1100" b="0" i="0" u="none" strike="noStrike" kern="1200" cap="none" spc="0" normalizeH="0" baseline="0">
                <a:solidFill>
                  <a:srgbClr val="404040"/>
                </a:solidFill>
                <a:latin typeface="맑은 고딕"/>
                <a:ea typeface="맑은 고딕"/>
                <a:cs typeface="맑은 고딕"/>
              </a:rPr>
              <a:t>API</a:t>
            </a:r>
            <a:r>
              <a:rPr kumimoji="0" lang="ko-KR" altLang="en-US" sz="1100" b="0" i="0" u="none" strike="noStrike" kern="1200" cap="none" spc="0" normalizeH="0" baseline="0">
                <a:solidFill>
                  <a:srgbClr val="404040"/>
                </a:solidFill>
                <a:latin typeface="맑은 고딕"/>
                <a:ea typeface="맑은 고딕"/>
                <a:cs typeface="맑은 고딕"/>
              </a:rPr>
              <a:t> 구현하기</a:t>
            </a:r>
          </a:p>
        </p:txBody>
      </p:sp>
      <p:pic>
        <p:nvPicPr>
          <p:cNvPr id="104" name="그림 10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867211" y="1806491"/>
            <a:ext cx="6291549" cy="4153723"/>
          </a:xfrm>
          <a:prstGeom prst="rect">
            <a:avLst/>
          </a:prstGeom>
        </p:spPr>
      </p:pic>
      <p:sp>
        <p:nvSpPr>
          <p:cNvPr id="105" name="오른쪽 중괄호 104"/>
          <p:cNvSpPr/>
          <p:nvPr/>
        </p:nvSpPr>
        <p:spPr>
          <a:xfrm>
            <a:off x="6230406" y="3000363"/>
            <a:ext cx="444577" cy="1741445"/>
          </a:xfrm>
          <a:prstGeom prst="rightBrace">
            <a:avLst>
              <a:gd name="adj1" fmla="val 8333"/>
              <a:gd name="adj2" fmla="val 51562"/>
            </a:avLst>
          </a:prstGeom>
          <a:noFill/>
          <a:ln w="6350" cap="flat" cmpd="sng" algn="ctr">
            <a:solidFill>
              <a:srgbClr val="FF0000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106" name="직사각형 37"/>
          <p:cNvSpPr/>
          <p:nvPr/>
        </p:nvSpPr>
        <p:spPr>
          <a:xfrm>
            <a:off x="6715125" y="3598210"/>
            <a:ext cx="3499096" cy="7547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100" b="0" i="0" u="none" strike="noStrike" kern="1200" cap="none" spc="0" normalizeH="0" baseline="0">
                <a:solidFill>
                  <a:srgbClr val="FF0000"/>
                </a:solidFill>
                <a:latin typeface="맑은 고딕"/>
                <a:ea typeface="맑은 고딕"/>
                <a:cs typeface="맑은 고딕"/>
              </a:rPr>
              <a:t>‘</a:t>
            </a:r>
            <a:r>
              <a:rPr kumimoji="0" lang="ko-KR" altLang="en-US" sz="1100" b="0" i="0" u="none" strike="noStrike" kern="1200" cap="none" spc="0" normalizeH="0" baseline="0">
                <a:solidFill>
                  <a:srgbClr val="FF0000"/>
                </a:solidFill>
                <a:latin typeface="맑은 고딕"/>
                <a:ea typeface="맑은 고딕"/>
                <a:cs typeface="맑은 고딕"/>
              </a:rPr>
              <a:t>소셜 미디어 포스트 </a:t>
            </a:r>
            <a:r>
              <a:rPr kumimoji="0" lang="en-US" altLang="ko-KR" sz="1100" b="0" i="0" u="none" strike="noStrike" kern="1200" cap="none" spc="0" normalizeH="0" baseline="0">
                <a:solidFill>
                  <a:srgbClr val="FF0000"/>
                </a:solidFill>
                <a:latin typeface="맑은 고딕"/>
                <a:ea typeface="맑은 고딕"/>
                <a:cs typeface="맑은 고딕"/>
              </a:rPr>
              <a:t>-&gt;</a:t>
            </a:r>
            <a:r>
              <a:rPr kumimoji="0" lang="ko-KR" altLang="en-US" sz="1100" b="0" i="0" u="none" strike="noStrike" kern="1200" cap="none" spc="0" normalizeH="0" baseline="0">
                <a:solidFill>
                  <a:srgbClr val="FF0000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kumimoji="0" lang="en-US" altLang="ko-KR" sz="1100" b="0" i="0" u="none" strike="noStrike" kern="1200" cap="none" spc="0" normalizeH="0" baseline="0">
                <a:solidFill>
                  <a:srgbClr val="FF0000"/>
                </a:solidFill>
                <a:latin typeface="맑은 고딕"/>
                <a:ea typeface="맑은 고딕"/>
                <a:cs typeface="맑은 고딕"/>
              </a:rPr>
              <a:t>1D</a:t>
            </a:r>
            <a:r>
              <a:rPr kumimoji="0" lang="ko-KR" altLang="en-US" sz="1100" b="0" i="0" u="none" strike="noStrike" kern="1200" cap="none" spc="0" normalizeH="0" baseline="0">
                <a:solidFill>
                  <a:srgbClr val="FF0000"/>
                </a:solidFill>
                <a:latin typeface="맑은 고딕"/>
                <a:ea typeface="맑은 고딕"/>
                <a:cs typeface="맑은 고딕"/>
              </a:rPr>
              <a:t>컨브넷 </a:t>
            </a:r>
            <a:r>
              <a:rPr kumimoji="0" lang="en-US" altLang="ko-KR" sz="1100" b="0" i="0" u="none" strike="noStrike" kern="1200" cap="none" spc="0" normalizeH="0" baseline="0">
                <a:solidFill>
                  <a:srgbClr val="FF0000"/>
                </a:solidFill>
                <a:latin typeface="맑은 고딕"/>
                <a:ea typeface="맑은 고딕"/>
                <a:cs typeface="맑은 고딕"/>
              </a:rPr>
              <a:t>‘</a:t>
            </a:r>
            <a:r>
              <a:rPr kumimoji="0" lang="ko-KR" altLang="en-US" sz="1100" b="0" i="0" u="none" strike="noStrike" kern="1200" cap="none" spc="0" normalizeH="0" baseline="0">
                <a:solidFill>
                  <a:srgbClr val="FF0000"/>
                </a:solidFill>
                <a:latin typeface="맑은 고딕"/>
                <a:ea typeface="맑은 고딕"/>
                <a:cs typeface="맑은 고딕"/>
              </a:rPr>
              <a:t>에 해당하는 과정</a:t>
            </a: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100" b="0" i="0" u="none" strike="noStrike" kern="1200" cap="none" spc="0" normalizeH="0" baseline="0">
                <a:solidFill>
                  <a:srgbClr val="FF0000"/>
                </a:solidFill>
                <a:latin typeface="맑은 고딕"/>
                <a:ea typeface="맑은 고딕"/>
                <a:cs typeface="맑은 고딕"/>
              </a:rPr>
              <a:t>*</a:t>
            </a:r>
            <a:r>
              <a:rPr kumimoji="0" lang="ko-KR" altLang="en-US" sz="1100" b="0" i="0" u="none" strike="noStrike" kern="1200" cap="none" spc="0" normalizeH="0" baseline="0">
                <a:solidFill>
                  <a:srgbClr val="FF0000"/>
                </a:solidFill>
                <a:latin typeface="맑은 고딕"/>
                <a:ea typeface="맑은 고딕"/>
                <a:cs typeface="맑은 고딕"/>
              </a:rPr>
              <a:t> 간단한 </a:t>
            </a:r>
            <a:r>
              <a:rPr kumimoji="0" lang="en-US" altLang="ko-KR" sz="1100" b="0" i="0" u="none" strike="noStrike" kern="1200" cap="none" spc="0" normalizeH="0" baseline="0">
                <a:solidFill>
                  <a:srgbClr val="FF0000"/>
                </a:solidFill>
                <a:latin typeface="맑은 고딕"/>
                <a:ea typeface="맑은 고딕"/>
                <a:cs typeface="맑은 고딕"/>
              </a:rPr>
              <a:t>Convolution 1D</a:t>
            </a:r>
            <a:r>
              <a:rPr kumimoji="0" lang="ko-KR" altLang="en-US" sz="1100" b="0" i="0" u="none" strike="noStrike" kern="1200" cap="none" spc="0" normalizeH="0" baseline="0">
                <a:solidFill>
                  <a:srgbClr val="FF0000"/>
                </a:solidFill>
                <a:latin typeface="맑은 고딕"/>
                <a:ea typeface="맑은 고딕"/>
                <a:cs typeface="맑은 고딕"/>
              </a:rPr>
              <a:t>로 구현한다고 되어있으나 </a:t>
            </a:r>
            <a:r>
              <a:rPr kumimoji="0" lang="en-US" altLang="ko-KR" sz="1100" b="0" i="0" u="none" strike="noStrike" kern="1200" cap="none" spc="0" normalizeH="0" baseline="0">
                <a:solidFill>
                  <a:srgbClr val="FF0000"/>
                </a:solidFill>
                <a:latin typeface="맑은 고딕"/>
                <a:ea typeface="맑은 고딕"/>
                <a:cs typeface="맑은 고딕"/>
              </a:rPr>
              <a:t>CNN Network</a:t>
            </a:r>
            <a:r>
              <a:rPr kumimoji="0" lang="ko-KR" altLang="en-US" sz="1100" b="0" i="0" u="none" strike="noStrike" kern="1200" cap="none" spc="0" normalizeH="0" baseline="0">
                <a:solidFill>
                  <a:srgbClr val="FF0000"/>
                </a:solidFill>
                <a:latin typeface="맑은 고딕"/>
                <a:ea typeface="맑은 고딕"/>
                <a:cs typeface="맑은 고딕"/>
              </a:rPr>
              <a:t>로서 선언됨 </a:t>
            </a: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100" b="0" i="0" u="none" strike="noStrike" kern="1200" cap="none" spc="0" normalizeH="0" baseline="0">
                <a:solidFill>
                  <a:srgbClr val="595959"/>
                </a:solidFill>
                <a:latin typeface="맑은 고딕"/>
                <a:ea typeface="맑은 고딕"/>
                <a:cs typeface="맑은 고딕"/>
              </a:rPr>
              <a:t> </a:t>
            </a:r>
          </a:p>
        </p:txBody>
      </p:sp>
      <p:sp>
        <p:nvSpPr>
          <p:cNvPr id="107" name="직사각형 37"/>
          <p:cNvSpPr/>
          <p:nvPr/>
        </p:nvSpPr>
        <p:spPr>
          <a:xfrm>
            <a:off x="1886060" y="4834492"/>
            <a:ext cx="2754614" cy="2594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100" b="0" i="0" u="none" strike="noStrike" kern="1200" cap="none" spc="0" normalizeH="0" baseline="0">
                <a:solidFill>
                  <a:srgbClr val="FF0000"/>
                </a:solidFill>
                <a:latin typeface="맑은 고딕"/>
                <a:ea typeface="맑은 고딕"/>
                <a:cs typeface="맑은 고딕"/>
              </a:rPr>
              <a:t>각각의 출력 층 선언</a:t>
            </a:r>
          </a:p>
        </p:txBody>
      </p:sp>
      <p:cxnSp>
        <p:nvCxnSpPr>
          <p:cNvPr id="108" name="직선 화살표 연결선 107"/>
          <p:cNvCxnSpPr/>
          <p:nvPr/>
        </p:nvCxnSpPr>
        <p:spPr>
          <a:xfrm flipV="1">
            <a:off x="5068584" y="5073700"/>
            <a:ext cx="3425088" cy="2311"/>
          </a:xfrm>
          <a:prstGeom prst="straightConnector1">
            <a:avLst/>
          </a:prstGeom>
          <a:noFill/>
          <a:ln w="6350" cap="flat" cmpd="sng" algn="ctr">
            <a:solidFill>
              <a:srgbClr val="FF0000">
                <a:alpha val="100000"/>
              </a:srgbClr>
            </a:solidFill>
            <a:prstDash val="solid"/>
            <a:miter/>
            <a:tailEnd type="arrow"/>
          </a:ln>
        </p:spPr>
      </p:cxnSp>
      <p:cxnSp>
        <p:nvCxnSpPr>
          <p:cNvPr id="125" name="직선 화살표 연결선 124"/>
          <p:cNvCxnSpPr/>
          <p:nvPr/>
        </p:nvCxnSpPr>
        <p:spPr>
          <a:xfrm flipV="1">
            <a:off x="7892363" y="5259820"/>
            <a:ext cx="1159670" cy="1436"/>
          </a:xfrm>
          <a:prstGeom prst="straightConnector1">
            <a:avLst/>
          </a:prstGeom>
          <a:noFill/>
          <a:ln w="6350" cap="flat" cmpd="sng" algn="ctr">
            <a:solidFill>
              <a:srgbClr val="FF0000">
                <a:alpha val="100000"/>
              </a:srgbClr>
            </a:solidFill>
            <a:prstDash val="solid"/>
            <a:miter/>
            <a:tailEnd type="arrow"/>
          </a:ln>
        </p:spPr>
      </p:cxnSp>
      <p:cxnSp>
        <p:nvCxnSpPr>
          <p:cNvPr id="126" name="직선 화살표 연결선 125"/>
          <p:cNvCxnSpPr/>
          <p:nvPr/>
        </p:nvCxnSpPr>
        <p:spPr>
          <a:xfrm flipV="1">
            <a:off x="6895194" y="5478786"/>
            <a:ext cx="2156839" cy="561"/>
          </a:xfrm>
          <a:prstGeom prst="straightConnector1">
            <a:avLst/>
          </a:prstGeom>
          <a:noFill/>
          <a:ln w="6350" cap="flat" cmpd="sng" algn="ctr">
            <a:solidFill>
              <a:srgbClr val="FF0000">
                <a:alpha val="100000"/>
              </a:srgbClr>
            </a:solidFill>
            <a:prstDash val="solid"/>
            <a:miter/>
            <a:tailEnd type="arrow"/>
          </a:ln>
        </p:spPr>
      </p:cxnSp>
      <p:sp>
        <p:nvSpPr>
          <p:cNvPr id="127" name="직사각형 37"/>
          <p:cNvSpPr/>
          <p:nvPr/>
        </p:nvSpPr>
        <p:spPr>
          <a:xfrm>
            <a:off x="8541736" y="4921202"/>
            <a:ext cx="2754614" cy="2594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100" b="0" i="0" u="none" strike="noStrike" kern="1200" cap="none" spc="0" normalizeH="0" baseline="0">
                <a:solidFill>
                  <a:srgbClr val="FF0000"/>
                </a:solidFill>
                <a:latin typeface="맑은 고딕"/>
                <a:ea typeface="맑은 고딕"/>
                <a:cs typeface="맑은 고딕"/>
              </a:rPr>
              <a:t>1D</a:t>
            </a:r>
            <a:r>
              <a:rPr kumimoji="0" lang="ko-KR" altLang="en-US" sz="1100" b="0" i="0" u="none" strike="noStrike" kern="1200" cap="none" spc="0" normalizeH="0" baseline="0">
                <a:solidFill>
                  <a:srgbClr val="FF0000"/>
                </a:solidFill>
                <a:latin typeface="맑은 고딕"/>
                <a:ea typeface="맑은 고딕"/>
                <a:cs typeface="맑은 고딕"/>
              </a:rPr>
              <a:t>컨브넷</a:t>
            </a:r>
            <a:r>
              <a:rPr kumimoji="0" lang="en-US" altLang="ko-KR" sz="1100" b="0" i="0" u="none" strike="noStrike" kern="1200" cap="none" spc="0" normalizeH="0" baseline="0">
                <a:solidFill>
                  <a:srgbClr val="FF0000"/>
                </a:solidFill>
                <a:latin typeface="맑은 고딕"/>
                <a:ea typeface="맑은 고딕"/>
                <a:cs typeface="맑은 고딕"/>
              </a:rPr>
              <a:t>-&gt;Dense-&gt;</a:t>
            </a:r>
            <a:r>
              <a:rPr kumimoji="0" lang="ko-KR" altLang="en-US" sz="1100" b="0" i="0" u="none" strike="noStrike" kern="1200" cap="none" spc="0" normalizeH="0" baseline="0">
                <a:solidFill>
                  <a:srgbClr val="FF0000"/>
                </a:solidFill>
                <a:latin typeface="맑은 고딕"/>
                <a:ea typeface="맑은 고딕"/>
                <a:cs typeface="맑은 고딕"/>
              </a:rPr>
              <a:t>나이</a:t>
            </a:r>
          </a:p>
        </p:txBody>
      </p:sp>
      <p:sp>
        <p:nvSpPr>
          <p:cNvPr id="129" name="직사각형 37"/>
          <p:cNvSpPr/>
          <p:nvPr/>
        </p:nvSpPr>
        <p:spPr>
          <a:xfrm>
            <a:off x="9055429" y="5139292"/>
            <a:ext cx="2754614" cy="2594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100" b="0" i="0" u="none" strike="noStrike" kern="1200" cap="none" spc="0" normalizeH="0" baseline="0">
                <a:solidFill>
                  <a:srgbClr val="FF0000"/>
                </a:solidFill>
                <a:latin typeface="맑은 고딕"/>
                <a:ea typeface="맑은 고딕"/>
                <a:cs typeface="맑은 고딕"/>
              </a:rPr>
              <a:t>1D</a:t>
            </a:r>
            <a:r>
              <a:rPr kumimoji="0" lang="ko-KR" altLang="en-US" sz="1100" b="0" i="0" u="none" strike="noStrike" kern="1200" cap="none" spc="0" normalizeH="0" baseline="0">
                <a:solidFill>
                  <a:srgbClr val="FF0000"/>
                </a:solidFill>
                <a:latin typeface="맑은 고딕"/>
                <a:ea typeface="맑은 고딕"/>
                <a:cs typeface="맑은 고딕"/>
              </a:rPr>
              <a:t>컨브넷</a:t>
            </a:r>
            <a:r>
              <a:rPr kumimoji="0" lang="en-US" altLang="ko-KR" sz="1100" b="0" i="0" u="none" strike="noStrike" kern="1200" cap="none" spc="0" normalizeH="0" baseline="0">
                <a:solidFill>
                  <a:srgbClr val="FF0000"/>
                </a:solidFill>
                <a:latin typeface="맑은 고딕"/>
                <a:ea typeface="맑은 고딕"/>
                <a:cs typeface="맑은 고딕"/>
              </a:rPr>
              <a:t>-&gt;Dense-&gt;</a:t>
            </a:r>
            <a:r>
              <a:rPr kumimoji="0" lang="ko-KR" altLang="en-US" sz="1100" b="0" i="0" u="none" strike="noStrike" kern="1200" cap="none" spc="0" normalizeH="0" baseline="0">
                <a:solidFill>
                  <a:srgbClr val="FF0000"/>
                </a:solidFill>
                <a:latin typeface="맑은 고딕"/>
                <a:ea typeface="맑은 고딕"/>
                <a:cs typeface="맑은 고딕"/>
              </a:rPr>
              <a:t>소득</a:t>
            </a:r>
          </a:p>
        </p:txBody>
      </p:sp>
      <p:sp>
        <p:nvSpPr>
          <p:cNvPr id="130" name="직사각형 37"/>
          <p:cNvSpPr/>
          <p:nvPr/>
        </p:nvSpPr>
        <p:spPr>
          <a:xfrm>
            <a:off x="9070646" y="5376323"/>
            <a:ext cx="2754614" cy="2605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100" b="0" i="0" u="none" strike="noStrike" kern="1200" cap="none" spc="0" normalizeH="0" baseline="0">
                <a:solidFill>
                  <a:srgbClr val="FF0000"/>
                </a:solidFill>
                <a:latin typeface="맑은 고딕"/>
                <a:ea typeface="맑은 고딕"/>
                <a:cs typeface="맑은 고딕"/>
              </a:rPr>
              <a:t>1D</a:t>
            </a:r>
            <a:r>
              <a:rPr kumimoji="0" lang="ko-KR" altLang="en-US" sz="1100" b="0" i="0" u="none" strike="noStrike" kern="1200" cap="none" spc="0" normalizeH="0" baseline="0">
                <a:solidFill>
                  <a:srgbClr val="FF0000"/>
                </a:solidFill>
                <a:latin typeface="맑은 고딕"/>
                <a:ea typeface="맑은 고딕"/>
                <a:cs typeface="맑은 고딕"/>
              </a:rPr>
              <a:t>컨브넷</a:t>
            </a:r>
            <a:r>
              <a:rPr kumimoji="0" lang="en-US" altLang="ko-KR" sz="1100" b="0" i="0" u="none" strike="noStrike" kern="1200" cap="none" spc="0" normalizeH="0" baseline="0">
                <a:solidFill>
                  <a:srgbClr val="FF0000"/>
                </a:solidFill>
                <a:latin typeface="맑은 고딕"/>
                <a:ea typeface="맑은 고딕"/>
                <a:cs typeface="맑은 고딕"/>
              </a:rPr>
              <a:t>-&gt;Dense-&gt;</a:t>
            </a:r>
            <a:r>
              <a:rPr kumimoji="0" lang="ko-KR" altLang="en-US" sz="1100" b="0" i="0" u="none" strike="noStrike" kern="1200" cap="none" spc="0" normalizeH="0" baseline="0">
                <a:solidFill>
                  <a:srgbClr val="FF0000"/>
                </a:solidFill>
                <a:latin typeface="맑은 고딕"/>
                <a:ea typeface="맑은 고딕"/>
                <a:cs typeface="맑은 고딕"/>
              </a:rPr>
              <a:t>성별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09626" y="245385"/>
            <a:ext cx="11572748" cy="6359441"/>
            <a:chOff x="309626" y="245385"/>
            <a:chExt cx="11572748" cy="6359441"/>
          </a:xfrm>
        </p:grpSpPr>
        <p:sp>
          <p:nvSpPr>
            <p:cNvPr id="6" name="직사각형 5"/>
            <p:cNvSpPr/>
            <p:nvPr/>
          </p:nvSpPr>
          <p:spPr>
            <a:xfrm>
              <a:off x="309626" y="253174"/>
              <a:ext cx="11572748" cy="63516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431800" dist="25400" dir="5400000" algn="t" rotWithShape="0">
                <a:prstClr val="black">
                  <a:alpha val="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11217893" y="253174"/>
              <a:ext cx="664481" cy="647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431800" dist="25400" dir="5400000" algn="t" rotWithShape="0">
                <a:prstClr val="black">
                  <a:alpha val="1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1058925" y="245385"/>
              <a:ext cx="10157083" cy="647700"/>
            </a:xfrm>
            <a:prstGeom prst="rect">
              <a:avLst/>
            </a:prstGeom>
            <a:solidFill>
              <a:srgbClr val="30396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1" latinLnBrk="0">
                <a:defRPr/>
              </a:pPr>
              <a:r>
                <a:rPr lang="en-US" altLang="ko-KR" sz="2400" b="1" i="1" kern="0">
                  <a:solidFill>
                    <a:prstClr val="white"/>
                  </a:solidFill>
                </a:rPr>
                <a:t>7.1.3</a:t>
              </a:r>
              <a:r>
                <a:rPr lang="ko-KR" altLang="en-US" sz="2400" b="1" i="1" kern="0">
                  <a:solidFill>
                    <a:prstClr val="white"/>
                  </a:solidFill>
                </a:rPr>
                <a:t> 다중 출력 모델</a:t>
              </a:r>
            </a:p>
          </p:txBody>
        </p:sp>
        <p:grpSp>
          <p:nvGrpSpPr>
            <p:cNvPr id="24" name="그룹 23"/>
            <p:cNvGrpSpPr/>
            <p:nvPr/>
          </p:nvGrpSpPr>
          <p:grpSpPr>
            <a:xfrm>
              <a:off x="11434660" y="462783"/>
              <a:ext cx="230946" cy="228482"/>
              <a:chOff x="11242636" y="735673"/>
              <a:chExt cx="230946" cy="228482"/>
            </a:xfrm>
          </p:grpSpPr>
          <p:sp>
            <p:nvSpPr>
              <p:cNvPr id="16" name="타원 15"/>
              <p:cNvSpPr/>
              <p:nvPr/>
            </p:nvSpPr>
            <p:spPr>
              <a:xfrm>
                <a:off x="11302773" y="800483"/>
                <a:ext cx="108789" cy="108789"/>
              </a:xfrm>
              <a:prstGeom prst="ellipse">
                <a:avLst/>
              </a:prstGeom>
              <a:solidFill>
                <a:srgbClr val="FFC000"/>
              </a:solidFill>
              <a:ln w="158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사각형: 둥근 위쪽 모서리 16"/>
              <p:cNvSpPr/>
              <p:nvPr/>
            </p:nvSpPr>
            <p:spPr>
              <a:xfrm>
                <a:off x="11333147" y="910155"/>
                <a:ext cx="48043" cy="54000"/>
              </a:xfrm>
              <a:prstGeom prst="round2SameRect">
                <a:avLst>
                  <a:gd name="adj1" fmla="val 0"/>
                  <a:gd name="adj2" fmla="val 50000"/>
                </a:avLst>
              </a:prstGeom>
              <a:noFill/>
              <a:ln w="158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18" name="직선 연결선 17"/>
              <p:cNvCxnSpPr/>
              <p:nvPr/>
            </p:nvCxnSpPr>
            <p:spPr>
              <a:xfrm>
                <a:off x="11359549" y="735673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/>
              <p:cNvCxnSpPr/>
              <p:nvPr/>
            </p:nvCxnSpPr>
            <p:spPr>
              <a:xfrm rot="5400000">
                <a:off x="11459354" y="83820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/>
              <p:cNvCxnSpPr/>
              <p:nvPr/>
            </p:nvCxnSpPr>
            <p:spPr>
              <a:xfrm rot="5400000">
                <a:off x="11256864" y="83542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/>
              <p:cNvCxnSpPr/>
              <p:nvPr/>
            </p:nvCxnSpPr>
            <p:spPr>
              <a:xfrm rot="8100000">
                <a:off x="11282498" y="767378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/>
              <p:cNvCxnSpPr/>
              <p:nvPr/>
            </p:nvCxnSpPr>
            <p:spPr>
              <a:xfrm rot="13500000">
                <a:off x="11433473" y="77214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" name="직사각형 7"/>
            <p:cNvSpPr/>
            <p:nvPr/>
          </p:nvSpPr>
          <p:spPr>
            <a:xfrm>
              <a:off x="309626" y="245385"/>
              <a:ext cx="749300" cy="6477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>
              <a:outerShdw dist="25400" algn="l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b="1">
                  <a:solidFill>
                    <a:srgbClr val="303962"/>
                  </a:solidFill>
                </a:rPr>
                <a:t>04</a:t>
              </a:r>
            </a:p>
          </p:txBody>
        </p:sp>
        <p:grpSp>
          <p:nvGrpSpPr>
            <p:cNvPr id="27" name="그룹 26"/>
            <p:cNvGrpSpPr/>
            <p:nvPr/>
          </p:nvGrpSpPr>
          <p:grpSpPr>
            <a:xfrm>
              <a:off x="10703092" y="493743"/>
              <a:ext cx="267186" cy="165383"/>
              <a:chOff x="10447060" y="740631"/>
              <a:chExt cx="267186" cy="165383"/>
            </a:xfrm>
          </p:grpSpPr>
          <p:sp>
            <p:nvSpPr>
              <p:cNvPr id="25" name="화살표: 갈매기형 수장 24"/>
              <p:cNvSpPr/>
              <p:nvPr/>
            </p:nvSpPr>
            <p:spPr>
              <a:xfrm>
                <a:off x="10597188" y="740631"/>
                <a:ext cx="117058" cy="165383"/>
              </a:xfrm>
              <a:prstGeom prst="chevron">
                <a:avLst>
                  <a:gd name="adj" fmla="val 8072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" name="직사각형 25"/>
              <p:cNvSpPr/>
              <p:nvPr/>
            </p:nvSpPr>
            <p:spPr>
              <a:xfrm>
                <a:off x="10447060" y="816123"/>
                <a:ext cx="252000" cy="144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103" name="원호 71"/>
          <p:cNvSpPr/>
          <p:nvPr/>
        </p:nvSpPr>
        <p:spPr>
          <a:xfrm>
            <a:off x="450070" y="1163266"/>
            <a:ext cx="1672620" cy="1519345"/>
          </a:xfrm>
          <a:prstGeom prst="arc">
            <a:avLst>
              <a:gd name="adj1" fmla="val 97363"/>
              <a:gd name="adj2" fmla="val 16213013"/>
            </a:avLst>
          </a:prstGeom>
          <a:noFill/>
          <a:ln w="38100" cap="rnd" cmpd="sng" algn="ctr">
            <a:solidFill>
              <a:srgbClr val="303962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104" name="눈물 방울 74"/>
          <p:cNvSpPr/>
          <p:nvPr/>
        </p:nvSpPr>
        <p:spPr>
          <a:xfrm>
            <a:off x="535933" y="1257647"/>
            <a:ext cx="1501899" cy="1340364"/>
          </a:xfrm>
          <a:prstGeom prst="teardrop">
            <a:avLst>
              <a:gd name="adj" fmla="val 100000"/>
            </a:avLst>
          </a:prstGeom>
          <a:solidFill>
            <a:srgbClr val="D0CECE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105" name="직사각형 77"/>
          <p:cNvSpPr/>
          <p:nvPr/>
        </p:nvSpPr>
        <p:spPr>
          <a:xfrm>
            <a:off x="698148" y="1600091"/>
            <a:ext cx="1278868" cy="5697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600" b="0" i="0" u="none" strike="noStrike" kern="1200" cap="none" spc="0" normalizeH="0" baseline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맑은 고딕"/>
                <a:ea typeface="맑은 고딕"/>
                <a:cs typeface="맑은 고딕"/>
              </a:rPr>
              <a:t>주의사항 </a:t>
            </a: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600" b="0" i="0" u="none" strike="noStrike" kern="1200" cap="none" spc="0" normalizeH="0" baseline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맑은 고딕"/>
                <a:ea typeface="맑은 고딕"/>
                <a:cs typeface="맑은 고딕"/>
              </a:rPr>
              <a:t>첫번째</a:t>
            </a:r>
            <a:r>
              <a:rPr kumimoji="0" lang="en-US" altLang="ko-KR" sz="1600" b="0" i="0" u="none" strike="noStrike" kern="1200" cap="none" spc="0" normalizeH="0" baseline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맑은 고딕"/>
                <a:ea typeface="맑은 고딕"/>
                <a:cs typeface="맑은 고딕"/>
              </a:rPr>
              <a:t>,</a:t>
            </a:r>
          </a:p>
        </p:txBody>
      </p:sp>
      <p:sp>
        <p:nvSpPr>
          <p:cNvPr id="110" name="직사각형 39"/>
          <p:cNvSpPr/>
          <p:nvPr/>
        </p:nvSpPr>
        <p:spPr>
          <a:xfrm>
            <a:off x="2131834" y="1168650"/>
            <a:ext cx="4230209" cy="7058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400" b="1" i="1">
                <a:solidFill>
                  <a:prstClr val="black">
                    <a:lumMod val="75000"/>
                    <a:lumOff val="25000"/>
                  </a:prstClr>
                </a:solidFill>
              </a:rPr>
              <a:t>네트워크 출력마다 다른 손실 함수를 지정하기</a:t>
            </a:r>
          </a:p>
          <a:p>
            <a:pPr>
              <a:lnSpc>
                <a:spcPct val="150000"/>
              </a:lnSpc>
              <a:defRPr/>
            </a:pPr>
            <a:endParaRPr lang="ko-KR" altLang="en-US" sz="1300" i="1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111" name="그림 11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333046" y="1782842"/>
            <a:ext cx="8506722" cy="1432606"/>
          </a:xfrm>
          <a:prstGeom prst="rect">
            <a:avLst/>
          </a:prstGeom>
        </p:spPr>
      </p:pic>
      <p:sp>
        <p:nvSpPr>
          <p:cNvPr id="112" name="원호 71"/>
          <p:cNvSpPr/>
          <p:nvPr/>
        </p:nvSpPr>
        <p:spPr>
          <a:xfrm>
            <a:off x="497695" y="3677866"/>
            <a:ext cx="1672620" cy="1519345"/>
          </a:xfrm>
          <a:prstGeom prst="arc">
            <a:avLst>
              <a:gd name="adj1" fmla="val 97363"/>
              <a:gd name="adj2" fmla="val 16213013"/>
            </a:avLst>
          </a:prstGeom>
          <a:noFill/>
          <a:ln w="38100" cap="rnd" cmpd="sng" algn="ctr">
            <a:solidFill>
              <a:srgbClr val="303962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113" name="눈물 방울 74"/>
          <p:cNvSpPr/>
          <p:nvPr/>
        </p:nvSpPr>
        <p:spPr>
          <a:xfrm>
            <a:off x="574033" y="3772247"/>
            <a:ext cx="1501899" cy="1340364"/>
          </a:xfrm>
          <a:prstGeom prst="teardrop">
            <a:avLst>
              <a:gd name="adj" fmla="val 100000"/>
            </a:avLst>
          </a:prstGeom>
          <a:solidFill>
            <a:srgbClr val="D0CECE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114" name="직사각형 77"/>
          <p:cNvSpPr/>
          <p:nvPr/>
        </p:nvSpPr>
        <p:spPr>
          <a:xfrm>
            <a:off x="736248" y="4114691"/>
            <a:ext cx="1278868" cy="5697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600" b="0" i="0" u="none" strike="noStrike" kern="1200" cap="none" spc="0" normalizeH="0" baseline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맑은 고딕"/>
                <a:ea typeface="맑은 고딕"/>
                <a:cs typeface="맑은 고딕"/>
              </a:rPr>
              <a:t>주의사항 </a:t>
            </a: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600" b="0" i="0" u="none" strike="noStrike" kern="1200" cap="none" spc="0" normalizeH="0" baseline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맑은 고딕"/>
                <a:ea typeface="맑은 고딕"/>
                <a:cs typeface="맑은 고딕"/>
              </a:rPr>
              <a:t>두번째</a:t>
            </a:r>
            <a:r>
              <a:rPr kumimoji="0" lang="en-US" altLang="ko-KR" sz="1600" b="0" i="0" u="none" strike="noStrike" kern="1200" cap="none" spc="0" normalizeH="0" baseline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맑은 고딕"/>
                <a:ea typeface="맑은 고딕"/>
                <a:cs typeface="맑은 고딕"/>
              </a:rPr>
              <a:t>,</a:t>
            </a:r>
          </a:p>
        </p:txBody>
      </p:sp>
      <p:sp>
        <p:nvSpPr>
          <p:cNvPr id="115" name="직사각형 39"/>
          <p:cNvSpPr/>
          <p:nvPr/>
        </p:nvSpPr>
        <p:spPr>
          <a:xfrm>
            <a:off x="2212742" y="3762375"/>
            <a:ext cx="2416079" cy="7058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400" b="1" i="1" u="none" strike="noStrike" kern="1200" cap="none" spc="0" normalizeH="0" baseline="0">
                <a:solidFill>
                  <a:srgbClr val="404040"/>
                </a:solidFill>
                <a:latin typeface="맑은 고딕"/>
                <a:ea typeface="맑은 고딕"/>
                <a:cs typeface="맑은 고딕"/>
              </a:rPr>
              <a:t>Loss</a:t>
            </a:r>
            <a:r>
              <a:rPr kumimoji="0" lang="ko-KR" altLang="en-US" sz="1400" b="1" i="1" u="none" strike="noStrike" kern="1200" cap="none" spc="0" normalizeH="0" baseline="0">
                <a:solidFill>
                  <a:srgbClr val="404040"/>
                </a:solidFill>
                <a:latin typeface="맑은 고딕"/>
                <a:ea typeface="맑은 고딕"/>
                <a:cs typeface="맑은 고딕"/>
              </a:rPr>
              <a:t>에 </a:t>
            </a:r>
            <a:r>
              <a:rPr kumimoji="0" lang="en-US" altLang="ko-KR" sz="1400" b="1" i="1" u="none" strike="noStrike" kern="1200" cap="none" spc="0" normalizeH="0" baseline="0">
                <a:solidFill>
                  <a:srgbClr val="404040"/>
                </a:solidFill>
                <a:latin typeface="맑은 고딕"/>
                <a:ea typeface="맑은 고딕"/>
                <a:cs typeface="맑은 고딕"/>
              </a:rPr>
              <a:t>Weight</a:t>
            </a:r>
            <a:r>
              <a:rPr kumimoji="0" lang="ko-KR" altLang="en-US" sz="1400" b="1" i="1" u="none" strike="noStrike" kern="1200" cap="none" spc="0" normalizeH="0" baseline="0">
                <a:solidFill>
                  <a:srgbClr val="404040"/>
                </a:solidFill>
                <a:latin typeface="맑은 고딕"/>
                <a:ea typeface="맑은 고딕"/>
                <a:cs typeface="맑은 고딕"/>
              </a:rPr>
              <a:t> 값 지정</a:t>
            </a:r>
          </a:p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300" b="0" i="0" u="none" strike="noStrike" kern="1200" cap="none" spc="0" normalizeH="0" baseline="0">
              <a:solidFill>
                <a:srgbClr val="404040"/>
              </a:solidFill>
              <a:latin typeface="맑은 고딕"/>
              <a:ea typeface="맑은 고딕"/>
              <a:cs typeface="맑은 고딕"/>
            </a:endParaRPr>
          </a:p>
        </p:txBody>
      </p:sp>
      <p:pic>
        <p:nvPicPr>
          <p:cNvPr id="116" name="그림 11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492446" y="4627431"/>
            <a:ext cx="8569948" cy="1729275"/>
          </a:xfrm>
          <a:prstGeom prst="rect">
            <a:avLst/>
          </a:prstGeom>
        </p:spPr>
      </p:pic>
      <p:sp>
        <p:nvSpPr>
          <p:cNvPr id="117" name="직사각형 116"/>
          <p:cNvSpPr/>
          <p:nvPr/>
        </p:nvSpPr>
        <p:spPr>
          <a:xfrm>
            <a:off x="8582839" y="5059530"/>
            <a:ext cx="2274113" cy="336268"/>
          </a:xfrm>
          <a:prstGeom prst="rect">
            <a:avLst/>
          </a:prstGeom>
          <a:noFill/>
          <a:ln w="12700" cap="flat" cmpd="sng" algn="ctr">
            <a:solidFill>
              <a:srgbClr val="FF0000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118" name="직사각형 117"/>
          <p:cNvSpPr/>
          <p:nvPr/>
        </p:nvSpPr>
        <p:spPr>
          <a:xfrm>
            <a:off x="3547727" y="5914042"/>
            <a:ext cx="4332389" cy="281527"/>
          </a:xfrm>
          <a:prstGeom prst="rect">
            <a:avLst/>
          </a:prstGeom>
          <a:noFill/>
          <a:ln w="12700" cap="flat" cmpd="sng" algn="ctr">
            <a:solidFill>
              <a:srgbClr val="FF0000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cxnSp>
        <p:nvCxnSpPr>
          <p:cNvPr id="119" name="직선 연결선 55"/>
          <p:cNvCxnSpPr/>
          <p:nvPr/>
        </p:nvCxnSpPr>
        <p:spPr>
          <a:xfrm>
            <a:off x="719539" y="3429000"/>
            <a:ext cx="10626688" cy="0"/>
          </a:xfrm>
          <a:prstGeom prst="line">
            <a:avLst/>
          </a:prstGeom>
          <a:noFill/>
          <a:ln w="6350" cap="flat" cmpd="sng" algn="ctr">
            <a:solidFill>
              <a:srgbClr val="BFBFBF">
                <a:alpha val="100000"/>
              </a:srgbClr>
            </a:solidFill>
            <a:prstDash val="dash"/>
            <a:miter/>
          </a:ln>
        </p:spPr>
      </p:cxnSp>
      <p:sp>
        <p:nvSpPr>
          <p:cNvPr id="120" name="직사각형 37"/>
          <p:cNvSpPr/>
          <p:nvPr/>
        </p:nvSpPr>
        <p:spPr>
          <a:xfrm>
            <a:off x="4751537" y="4064390"/>
            <a:ext cx="2688925" cy="4238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100" b="0" i="0" u="none" strike="noStrike" kern="1200" cap="none" spc="0" normalizeH="0" baseline="0">
                <a:solidFill>
                  <a:srgbClr val="404040"/>
                </a:solidFill>
                <a:latin typeface="맑은 고딕"/>
                <a:ea typeface="맑은 고딕"/>
                <a:cs typeface="맑은 고딕"/>
              </a:rPr>
              <a:t>나이 회귀 작업의 </a:t>
            </a:r>
            <a:r>
              <a:rPr kumimoji="0" lang="en-US" altLang="ko-KR" sz="1100" b="0" i="0" u="none" strike="noStrike" kern="1200" cap="none" spc="0" normalizeH="0" baseline="0">
                <a:solidFill>
                  <a:srgbClr val="404040"/>
                </a:solidFill>
                <a:latin typeface="맑은 고딕"/>
                <a:ea typeface="맑은 고딕"/>
                <a:cs typeface="맑은 고딕"/>
              </a:rPr>
              <a:t>MSE</a:t>
            </a:r>
            <a:r>
              <a:rPr kumimoji="0" lang="ko-KR" altLang="en-US" sz="1100" b="0" i="0" u="none" strike="noStrike" kern="1200" cap="none" spc="0" normalizeH="0" baseline="0">
                <a:solidFill>
                  <a:srgbClr val="404040"/>
                </a:solidFill>
                <a:latin typeface="맑은 고딕"/>
                <a:ea typeface="맑은 고딕"/>
                <a:cs typeface="맑은 고딕"/>
              </a:rPr>
              <a:t> 손실 </a:t>
            </a:r>
            <a:r>
              <a:rPr kumimoji="0" lang="en-US" altLang="ko-KR" sz="1100" b="0" i="0" u="none" strike="noStrike" kern="1200" cap="none" spc="0" normalizeH="0" baseline="0">
                <a:solidFill>
                  <a:srgbClr val="404040"/>
                </a:solidFill>
                <a:latin typeface="맑은 고딕"/>
                <a:ea typeface="맑은 고딕"/>
                <a:cs typeface="맑은 고딕"/>
              </a:rPr>
              <a:t>:</a:t>
            </a:r>
            <a:r>
              <a:rPr kumimoji="0" lang="ko-KR" altLang="en-US" sz="1100" b="0" i="0" u="none" strike="noStrike" kern="1200" cap="none" spc="0" normalizeH="0" baseline="0">
                <a:solidFill>
                  <a:srgbClr val="404040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kumimoji="0" lang="en-US" altLang="ko-KR" sz="1100" b="0" i="0" u="none" strike="noStrike" kern="1200" cap="none" spc="0" normalizeH="0" baseline="0">
                <a:solidFill>
                  <a:srgbClr val="404040"/>
                </a:solidFill>
                <a:latin typeface="맑은 고딕"/>
                <a:ea typeface="맑은 고딕"/>
                <a:cs typeface="맑은 고딕"/>
              </a:rPr>
              <a:t>3~5</a:t>
            </a:r>
            <a:r>
              <a:rPr kumimoji="0" lang="ko-KR" altLang="en-US" sz="1100" b="0" i="0" u="none" strike="noStrike" kern="1200" cap="none" spc="0" normalizeH="0" baseline="0">
                <a:solidFill>
                  <a:srgbClr val="404040"/>
                </a:solidFill>
                <a:latin typeface="맑은 고딕"/>
                <a:ea typeface="맑은 고딕"/>
                <a:cs typeface="맑은 고딕"/>
              </a:rPr>
              <a:t> 사이</a:t>
            </a: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100" b="0" i="0" u="none" strike="noStrike" kern="1200" cap="none" spc="0" normalizeH="0" baseline="0">
                <a:solidFill>
                  <a:srgbClr val="404040"/>
                </a:solidFill>
                <a:latin typeface="맑은 고딕"/>
                <a:ea typeface="맑은 고딕"/>
                <a:cs typeface="맑은 고딕"/>
              </a:rPr>
              <a:t>성별 분류 작업의 </a:t>
            </a:r>
            <a:r>
              <a:rPr kumimoji="0" lang="en-US" altLang="ko-KR" sz="1100" b="0" i="0" u="none" strike="noStrike" kern="1200" cap="none" spc="0" normalizeH="0" baseline="0">
                <a:solidFill>
                  <a:srgbClr val="404040"/>
                </a:solidFill>
                <a:latin typeface="맑은 고딕"/>
                <a:ea typeface="맑은 고딕"/>
                <a:cs typeface="맑은 고딕"/>
              </a:rPr>
              <a:t>MSE </a:t>
            </a:r>
            <a:r>
              <a:rPr kumimoji="0" lang="ko-KR" altLang="en-US" sz="1100" b="0" i="0" u="none" strike="noStrike" kern="1200" cap="none" spc="0" normalizeH="0" baseline="0">
                <a:solidFill>
                  <a:srgbClr val="404040"/>
                </a:solidFill>
                <a:latin typeface="맑은 고딕"/>
                <a:ea typeface="맑은 고딕"/>
                <a:cs typeface="맑은 고딕"/>
              </a:rPr>
              <a:t>손실 </a:t>
            </a:r>
            <a:r>
              <a:rPr kumimoji="0" lang="en-US" altLang="ko-KR" sz="1100" b="0" i="0" u="none" strike="noStrike" kern="1200" cap="none" spc="0" normalizeH="0" baseline="0">
                <a:solidFill>
                  <a:srgbClr val="404040"/>
                </a:solidFill>
                <a:latin typeface="맑은 고딕"/>
                <a:ea typeface="맑은 고딕"/>
                <a:cs typeface="맑은 고딕"/>
              </a:rPr>
              <a:t>: 0~1 </a:t>
            </a:r>
            <a:r>
              <a:rPr kumimoji="0" lang="ko-KR" altLang="en-US" sz="1100" b="0" i="0" u="none" strike="noStrike" kern="1200" cap="none" spc="0" normalizeH="0" baseline="0">
                <a:solidFill>
                  <a:srgbClr val="404040"/>
                </a:solidFill>
                <a:latin typeface="맑은 고딕"/>
                <a:ea typeface="맑은 고딕"/>
                <a:cs typeface="맑은 고딕"/>
              </a:rPr>
              <a:t>사이</a:t>
            </a:r>
            <a:r>
              <a:rPr kumimoji="0" lang="ko-KR" altLang="en-US" sz="1100" b="0" i="0" u="none" strike="noStrike" kern="1200" cap="none" spc="0" normalizeH="0" baseline="0">
                <a:solidFill>
                  <a:srgbClr val="FF0000"/>
                </a:solidFill>
                <a:latin typeface="맑은 고딕"/>
                <a:ea typeface="맑은 고딕"/>
                <a:cs typeface="맑은 고딕"/>
              </a:rPr>
              <a:t>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09626" y="245385"/>
            <a:ext cx="11572748" cy="6359441"/>
            <a:chOff x="309626" y="245385"/>
            <a:chExt cx="11572748" cy="6359441"/>
          </a:xfrm>
        </p:grpSpPr>
        <p:sp>
          <p:nvSpPr>
            <p:cNvPr id="6" name="직사각형 5"/>
            <p:cNvSpPr/>
            <p:nvPr/>
          </p:nvSpPr>
          <p:spPr>
            <a:xfrm>
              <a:off x="309626" y="253174"/>
              <a:ext cx="11572748" cy="63516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431800" dist="25400" dir="5400000" algn="t" rotWithShape="0">
                <a:prstClr val="black">
                  <a:alpha val="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11217893" y="253174"/>
              <a:ext cx="664481" cy="647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431800" dist="25400" dir="5400000" algn="t" rotWithShape="0">
                <a:prstClr val="black">
                  <a:alpha val="1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1058925" y="245385"/>
              <a:ext cx="10157083" cy="647700"/>
            </a:xfrm>
            <a:prstGeom prst="rect">
              <a:avLst/>
            </a:prstGeom>
            <a:solidFill>
              <a:srgbClr val="30396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1" latinLnBrk="0">
                <a:defRPr/>
              </a:pPr>
              <a:r>
                <a:rPr lang="en-US" altLang="ko-KR" sz="2400" b="1" i="1" kern="0">
                  <a:solidFill>
                    <a:prstClr val="white"/>
                  </a:solidFill>
                </a:rPr>
                <a:t>7.1.3</a:t>
              </a:r>
              <a:r>
                <a:rPr lang="ko-KR" altLang="en-US" sz="2400" b="1" i="1" kern="0">
                  <a:solidFill>
                    <a:prstClr val="white"/>
                  </a:solidFill>
                </a:rPr>
                <a:t> 다중 출력 모델</a:t>
              </a:r>
            </a:p>
          </p:txBody>
        </p:sp>
        <p:grpSp>
          <p:nvGrpSpPr>
            <p:cNvPr id="24" name="그룹 23"/>
            <p:cNvGrpSpPr/>
            <p:nvPr/>
          </p:nvGrpSpPr>
          <p:grpSpPr>
            <a:xfrm>
              <a:off x="11434660" y="462783"/>
              <a:ext cx="230946" cy="228482"/>
              <a:chOff x="11242636" y="735673"/>
              <a:chExt cx="230946" cy="228482"/>
            </a:xfrm>
          </p:grpSpPr>
          <p:sp>
            <p:nvSpPr>
              <p:cNvPr id="16" name="타원 15"/>
              <p:cNvSpPr/>
              <p:nvPr/>
            </p:nvSpPr>
            <p:spPr>
              <a:xfrm>
                <a:off x="11302773" y="800483"/>
                <a:ext cx="108789" cy="108789"/>
              </a:xfrm>
              <a:prstGeom prst="ellipse">
                <a:avLst/>
              </a:prstGeom>
              <a:solidFill>
                <a:srgbClr val="FFC000"/>
              </a:solidFill>
              <a:ln w="158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사각형: 둥근 위쪽 모서리 16"/>
              <p:cNvSpPr/>
              <p:nvPr/>
            </p:nvSpPr>
            <p:spPr>
              <a:xfrm>
                <a:off x="11333147" y="910155"/>
                <a:ext cx="48043" cy="54000"/>
              </a:xfrm>
              <a:prstGeom prst="round2SameRect">
                <a:avLst>
                  <a:gd name="adj1" fmla="val 0"/>
                  <a:gd name="adj2" fmla="val 50000"/>
                </a:avLst>
              </a:prstGeom>
              <a:noFill/>
              <a:ln w="158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18" name="직선 연결선 17"/>
              <p:cNvCxnSpPr/>
              <p:nvPr/>
            </p:nvCxnSpPr>
            <p:spPr>
              <a:xfrm>
                <a:off x="11359549" y="735673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/>
              <p:cNvCxnSpPr/>
              <p:nvPr/>
            </p:nvCxnSpPr>
            <p:spPr>
              <a:xfrm rot="5400000">
                <a:off x="11459354" y="83820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/>
              <p:cNvCxnSpPr/>
              <p:nvPr/>
            </p:nvCxnSpPr>
            <p:spPr>
              <a:xfrm rot="5400000">
                <a:off x="11256864" y="83542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/>
              <p:cNvCxnSpPr/>
              <p:nvPr/>
            </p:nvCxnSpPr>
            <p:spPr>
              <a:xfrm rot="8100000">
                <a:off x="11282498" y="767378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/>
              <p:cNvCxnSpPr/>
              <p:nvPr/>
            </p:nvCxnSpPr>
            <p:spPr>
              <a:xfrm rot="13500000">
                <a:off x="11433473" y="77214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" name="직사각형 7"/>
            <p:cNvSpPr/>
            <p:nvPr/>
          </p:nvSpPr>
          <p:spPr>
            <a:xfrm>
              <a:off x="309626" y="245385"/>
              <a:ext cx="749300" cy="6477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>
              <a:outerShdw dist="25400" algn="l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b="1">
                  <a:solidFill>
                    <a:srgbClr val="303962"/>
                  </a:solidFill>
                </a:rPr>
                <a:t>03</a:t>
              </a:r>
            </a:p>
          </p:txBody>
        </p:sp>
        <p:grpSp>
          <p:nvGrpSpPr>
            <p:cNvPr id="27" name="그룹 26"/>
            <p:cNvGrpSpPr/>
            <p:nvPr/>
          </p:nvGrpSpPr>
          <p:grpSpPr>
            <a:xfrm>
              <a:off x="10703092" y="493743"/>
              <a:ext cx="267186" cy="165383"/>
              <a:chOff x="10447060" y="740631"/>
              <a:chExt cx="267186" cy="165383"/>
            </a:xfrm>
          </p:grpSpPr>
          <p:sp>
            <p:nvSpPr>
              <p:cNvPr id="25" name="화살표: 갈매기형 수장 24"/>
              <p:cNvSpPr/>
              <p:nvPr/>
            </p:nvSpPr>
            <p:spPr>
              <a:xfrm>
                <a:off x="10597188" y="740631"/>
                <a:ext cx="117058" cy="165383"/>
              </a:xfrm>
              <a:prstGeom prst="chevron">
                <a:avLst>
                  <a:gd name="adj" fmla="val 8072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" name="직사각형 25"/>
              <p:cNvSpPr/>
              <p:nvPr/>
            </p:nvSpPr>
            <p:spPr>
              <a:xfrm>
                <a:off x="10447060" y="816123"/>
                <a:ext cx="252000" cy="144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100" name="TextBox 99"/>
          <p:cNvSpPr txBox="1"/>
          <p:nvPr/>
        </p:nvSpPr>
        <p:spPr>
          <a:xfrm>
            <a:off x="3048000" y="3394552"/>
            <a:ext cx="6096000" cy="3373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100" b="0" i="0" u="none" strike="noStrike" kern="1200" cap="none" spc="0" normalizeH="0" baseline="0">
                <a:solidFill>
                  <a:srgbClr val="404040"/>
                </a:solidFill>
                <a:latin typeface="맑은 고딕"/>
                <a:ea typeface="맑은 고딕"/>
                <a:cs typeface="맑은 고딕"/>
              </a:rPr>
              <a:t>코드</a:t>
            </a:r>
            <a:r>
              <a:rPr kumimoji="0" lang="en-US" altLang="ko-KR" sz="1100" b="0" i="0" u="none" strike="noStrike" kern="1200" cap="none" spc="0" normalizeH="0" baseline="0">
                <a:solidFill>
                  <a:srgbClr val="404040"/>
                </a:solidFill>
                <a:latin typeface="맑은 고딕"/>
                <a:ea typeface="맑은 고딕"/>
                <a:cs typeface="맑은 고딕"/>
              </a:rPr>
              <a:t>7-6.</a:t>
            </a:r>
            <a:r>
              <a:rPr kumimoji="0" lang="ko-KR" altLang="en-US" sz="1100" b="0" i="0" u="none" strike="noStrike" kern="1200" cap="none" spc="0" normalizeH="0" baseline="0">
                <a:solidFill>
                  <a:srgbClr val="404040"/>
                </a:solidFill>
                <a:latin typeface="맑은 고딕"/>
                <a:ea typeface="맑은 고딕"/>
                <a:cs typeface="맑은 고딕"/>
              </a:rPr>
              <a:t> 다중 출력 모델에 데이터 주입하기</a:t>
            </a:r>
          </a:p>
        </p:txBody>
      </p:sp>
      <p:sp>
        <p:nvSpPr>
          <p:cNvPr id="118" name="타원 48"/>
          <p:cNvSpPr/>
          <p:nvPr/>
        </p:nvSpPr>
        <p:spPr>
          <a:xfrm>
            <a:off x="2845272" y="1257909"/>
            <a:ext cx="1283138" cy="1272189"/>
          </a:xfrm>
          <a:prstGeom prst="ellipse">
            <a:avLst/>
          </a:prstGeom>
          <a:solidFill>
            <a:srgbClr val="FFFFFF">
              <a:alpha val="100000"/>
            </a:srgbClr>
          </a:solidFill>
          <a:ln w="22225" cap="flat" cmpd="sng" algn="ctr">
            <a:solidFill>
              <a:srgbClr val="303962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120" name="직사각형 51"/>
          <p:cNvSpPr/>
          <p:nvPr/>
        </p:nvSpPr>
        <p:spPr>
          <a:xfrm>
            <a:off x="3023235" y="1579094"/>
            <a:ext cx="935355" cy="70500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50" b="1" i="0" u="none" strike="noStrike" kern="1200" cap="none" spc="0" normalizeH="0" baseline="0">
                <a:solidFill>
                  <a:srgbClr val="303962"/>
                </a:solidFill>
                <a:latin typeface="맑은 고딕"/>
                <a:ea typeface="맑은 고딕"/>
                <a:cs typeface="맑은 고딕"/>
              </a:rPr>
              <a:t>모델 훈련</a:t>
            </a:r>
          </a:p>
          <a:p>
            <a:pPr mar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50" b="1" i="0" u="none" strike="noStrike" kern="1200" cap="none" spc="0" normalizeH="0" baseline="0">
                <a:solidFill>
                  <a:srgbClr val="303962"/>
                </a:solidFill>
                <a:latin typeface="맑은 고딕"/>
                <a:ea typeface="맑은 고딕"/>
                <a:cs typeface="맑은 고딕"/>
              </a:rPr>
              <a:t>방법</a:t>
            </a:r>
          </a:p>
        </p:txBody>
      </p:sp>
      <p:sp>
        <p:nvSpPr>
          <p:cNvPr id="121" name="TextBox 52"/>
          <p:cNvSpPr txBox="1"/>
          <p:nvPr/>
        </p:nvSpPr>
        <p:spPr>
          <a:xfrm>
            <a:off x="4185845" y="1496394"/>
            <a:ext cx="475006" cy="3590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0" i="0" u="none" strike="noStrike" kern="1200" cap="none" spc="0" normalizeH="0" baseline="0">
                <a:solidFill>
                  <a:srgbClr val="303962"/>
                </a:solidFill>
                <a:latin typeface="맑은 고딕"/>
                <a:ea typeface="맑은 고딕"/>
                <a:cs typeface="맑은 고딕"/>
              </a:rPr>
              <a:t>▶</a:t>
            </a:r>
          </a:p>
        </p:txBody>
      </p:sp>
      <p:sp>
        <p:nvSpPr>
          <p:cNvPr id="122" name="TextBox 53"/>
          <p:cNvSpPr txBox="1"/>
          <p:nvPr/>
        </p:nvSpPr>
        <p:spPr>
          <a:xfrm rot="10715532">
            <a:off x="4184793" y="1988379"/>
            <a:ext cx="4750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0" i="0" u="none" strike="noStrike" kern="1200" cap="none" spc="0" normalizeH="0" baseline="0">
                <a:solidFill>
                  <a:srgbClr val="BFBFBF"/>
                </a:solidFill>
                <a:latin typeface="맑은 고딕"/>
                <a:ea typeface="맑은 고딕"/>
                <a:cs typeface="맑은 고딕"/>
              </a:rPr>
              <a:t>◀</a:t>
            </a:r>
          </a:p>
        </p:txBody>
      </p:sp>
      <p:sp>
        <p:nvSpPr>
          <p:cNvPr id="123" name="TextBox 54"/>
          <p:cNvSpPr txBox="1"/>
          <p:nvPr/>
        </p:nvSpPr>
        <p:spPr>
          <a:xfrm>
            <a:off x="4211583" y="1508845"/>
            <a:ext cx="2825598" cy="3275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050" b="0" i="0" u="none" strike="noStrike" kern="1200" cap="none" spc="0" normalizeH="0" baseline="0">
                <a:solidFill>
                  <a:srgbClr val="404040"/>
                </a:solidFill>
                <a:cs typeface="Aharoni"/>
              </a:rPr>
              <a:t>넘파이 배열의 리스트를 주입</a:t>
            </a:r>
          </a:p>
        </p:txBody>
      </p:sp>
      <p:sp>
        <p:nvSpPr>
          <p:cNvPr id="130" name="TextBox 54"/>
          <p:cNvSpPr txBox="1"/>
          <p:nvPr/>
        </p:nvSpPr>
        <p:spPr>
          <a:xfrm>
            <a:off x="4658821" y="1981591"/>
            <a:ext cx="4851030" cy="5596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050" b="0" i="0" u="none" strike="noStrike" kern="1200" cap="none" spc="0" normalizeH="0" baseline="0">
                <a:solidFill>
                  <a:srgbClr val="404040"/>
                </a:solidFill>
                <a:cs typeface="Aharoni"/>
              </a:rPr>
              <a:t>입력 이름과 넘파이 배열로 이루어진 딕셔너리를 모델의 입력으로 주입</a:t>
            </a:r>
          </a:p>
          <a:p>
            <a:pPr marL="0" indent="0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050" b="0" i="0" u="none" strike="noStrike" kern="1200" cap="none" spc="0" normalizeH="0" baseline="0">
                <a:solidFill>
                  <a:srgbClr val="404040"/>
                </a:solidFill>
                <a:cs typeface="Aharoni"/>
              </a:rPr>
              <a:t>--&gt;</a:t>
            </a:r>
            <a:r>
              <a:rPr kumimoji="0" lang="ko-KR" altLang="en-US" sz="1050" b="0" i="0" u="none" strike="noStrike" kern="1200" cap="none" spc="0" normalizeH="0" baseline="0">
                <a:solidFill>
                  <a:srgbClr val="404040"/>
                </a:solidFill>
                <a:cs typeface="Aharoni"/>
              </a:rPr>
              <a:t> 입력 이름을 설정했을 때 사용 가능 </a:t>
            </a:r>
          </a:p>
        </p:txBody>
      </p:sp>
      <p:cxnSp>
        <p:nvCxnSpPr>
          <p:cNvPr id="131" name="직선 연결선 55"/>
          <p:cNvCxnSpPr/>
          <p:nvPr/>
        </p:nvCxnSpPr>
        <p:spPr>
          <a:xfrm flipV="1">
            <a:off x="1001932" y="3099581"/>
            <a:ext cx="10195108" cy="23228"/>
          </a:xfrm>
          <a:prstGeom prst="line">
            <a:avLst/>
          </a:prstGeom>
          <a:noFill/>
          <a:ln w="6350" cap="flat" cmpd="sng" algn="ctr">
            <a:solidFill>
              <a:srgbClr val="BFBFBF">
                <a:alpha val="100000"/>
              </a:srgbClr>
            </a:solidFill>
            <a:prstDash val="dash"/>
            <a:miter/>
          </a:ln>
        </p:spPr>
      </p:cxnSp>
      <p:pic>
        <p:nvPicPr>
          <p:cNvPr id="141" name="그림 14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09353" y="4086225"/>
            <a:ext cx="9038437" cy="823339"/>
          </a:xfrm>
          <a:prstGeom prst="rect">
            <a:avLst/>
          </a:prstGeom>
        </p:spPr>
      </p:pic>
      <p:cxnSp>
        <p:nvCxnSpPr>
          <p:cNvPr id="137" name="직선 화살표 연결선 136"/>
          <p:cNvCxnSpPr/>
          <p:nvPr/>
        </p:nvCxnSpPr>
        <p:spPr>
          <a:xfrm flipV="1">
            <a:off x="7745437" y="4340561"/>
            <a:ext cx="1356411" cy="3559"/>
          </a:xfrm>
          <a:prstGeom prst="straightConnector1">
            <a:avLst/>
          </a:prstGeom>
          <a:noFill/>
          <a:ln w="6350" cap="flat" cmpd="sng" algn="ctr">
            <a:solidFill>
              <a:srgbClr val="FF0000">
                <a:alpha val="100000"/>
              </a:srgbClr>
            </a:solidFill>
            <a:prstDash val="solid"/>
            <a:miter/>
            <a:tailEnd type="arrow"/>
          </a:ln>
        </p:spPr>
      </p:cxnSp>
      <p:cxnSp>
        <p:nvCxnSpPr>
          <p:cNvPr id="138" name="직선 화살표 연결선 137"/>
          <p:cNvCxnSpPr/>
          <p:nvPr/>
        </p:nvCxnSpPr>
        <p:spPr>
          <a:xfrm flipV="1">
            <a:off x="9295086" y="4652368"/>
            <a:ext cx="666092" cy="2340"/>
          </a:xfrm>
          <a:prstGeom prst="straightConnector1">
            <a:avLst/>
          </a:prstGeom>
          <a:noFill/>
          <a:ln w="6350" cap="flat" cmpd="sng" algn="ctr">
            <a:solidFill>
              <a:srgbClr val="FF0000">
                <a:alpha val="100000"/>
              </a:srgbClr>
            </a:solidFill>
            <a:prstDash val="solid"/>
            <a:miter/>
            <a:tailEnd type="arrow"/>
          </a:ln>
        </p:spPr>
      </p:cxnSp>
      <p:sp>
        <p:nvSpPr>
          <p:cNvPr id="139" name="직사각형 37"/>
          <p:cNvSpPr/>
          <p:nvPr/>
        </p:nvSpPr>
        <p:spPr>
          <a:xfrm>
            <a:off x="9070400" y="4207153"/>
            <a:ext cx="3159700" cy="2615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100" b="0" i="0" u="none" strike="noStrike" kern="1200" cap="none" spc="0" normalizeH="0" baseline="0">
                <a:solidFill>
                  <a:srgbClr val="FF0000"/>
                </a:solidFill>
                <a:latin typeface="맑은 고딕"/>
                <a:ea typeface="맑은 고딕"/>
                <a:cs typeface="맑은 고딕"/>
              </a:rPr>
              <a:t>1.</a:t>
            </a:r>
            <a:r>
              <a:rPr kumimoji="0" lang="ko-KR" altLang="en-US" sz="1100" b="0" i="0" u="none" strike="noStrike" kern="1200" cap="none" spc="0" normalizeH="0" baseline="0">
                <a:solidFill>
                  <a:srgbClr val="FF0000"/>
                </a:solidFill>
                <a:latin typeface="맑은 고딕"/>
                <a:ea typeface="맑은 고딕"/>
                <a:cs typeface="맑은 고딕"/>
              </a:rPr>
              <a:t> 리스트 입력 사용 학습</a:t>
            </a:r>
          </a:p>
        </p:txBody>
      </p:sp>
      <p:sp>
        <p:nvSpPr>
          <p:cNvPr id="140" name="직사각형 37"/>
          <p:cNvSpPr/>
          <p:nvPr/>
        </p:nvSpPr>
        <p:spPr>
          <a:xfrm>
            <a:off x="9961178" y="4535602"/>
            <a:ext cx="3159700" cy="2615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100" b="0" i="0" u="none" strike="noStrike" kern="1200" cap="none" spc="0" normalizeH="0" baseline="0">
                <a:solidFill>
                  <a:srgbClr val="FF0000"/>
                </a:solidFill>
                <a:latin typeface="맑은 고딕"/>
                <a:ea typeface="맑은 고딕"/>
                <a:cs typeface="맑은 고딕"/>
              </a:rPr>
              <a:t>2.</a:t>
            </a:r>
            <a:r>
              <a:rPr kumimoji="0" lang="ko-KR" altLang="en-US" sz="1100" b="0" i="0" u="none" strike="noStrike" kern="1200" cap="none" spc="0" normalizeH="0" baseline="0">
                <a:solidFill>
                  <a:srgbClr val="FF0000"/>
                </a:solidFill>
                <a:latin typeface="맑은 고딕"/>
                <a:ea typeface="맑은 고딕"/>
                <a:cs typeface="맑은 고딕"/>
              </a:rPr>
              <a:t> 딕셔너리 입력 사용 학습</a:t>
            </a:r>
            <a:r>
              <a:rPr kumimoji="0" lang="en-US" altLang="ko-KR" sz="1100" b="0" i="0" u="none" strike="noStrike" kern="1200" cap="none" spc="0" normalizeH="0" baseline="0">
                <a:solidFill>
                  <a:srgbClr val="595959"/>
                </a:solidFill>
                <a:latin typeface="맑은 고딕"/>
                <a:ea typeface="맑은 고딕"/>
                <a:cs typeface="맑은 고딕"/>
              </a:rPr>
              <a:t>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09626" y="245385"/>
            <a:ext cx="11572748" cy="6359441"/>
            <a:chOff x="309626" y="245385"/>
            <a:chExt cx="11572748" cy="6359441"/>
          </a:xfrm>
        </p:grpSpPr>
        <p:sp>
          <p:nvSpPr>
            <p:cNvPr id="6" name="직사각형 5"/>
            <p:cNvSpPr/>
            <p:nvPr/>
          </p:nvSpPr>
          <p:spPr>
            <a:xfrm>
              <a:off x="309626" y="253174"/>
              <a:ext cx="11572748" cy="63516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431800" dist="25400" dir="5400000" algn="t" rotWithShape="0">
                <a:prstClr val="black">
                  <a:alpha val="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11217893" y="253174"/>
              <a:ext cx="664481" cy="647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431800" dist="25400" dir="5400000" algn="t" rotWithShape="0">
                <a:prstClr val="black">
                  <a:alpha val="1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1058925" y="245385"/>
              <a:ext cx="10157083" cy="647700"/>
            </a:xfrm>
            <a:prstGeom prst="rect">
              <a:avLst/>
            </a:prstGeom>
            <a:solidFill>
              <a:srgbClr val="30396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1" latinLnBrk="0">
                <a:defRPr/>
              </a:pPr>
              <a:r>
                <a:rPr lang="en-US" altLang="ko-KR" sz="2400" b="1" i="1" kern="0">
                  <a:solidFill>
                    <a:prstClr val="white"/>
                  </a:solidFill>
                </a:rPr>
                <a:t>7.1.3</a:t>
              </a:r>
              <a:r>
                <a:rPr lang="ko-KR" altLang="en-US" sz="2400" b="1" i="1" kern="0">
                  <a:solidFill>
                    <a:prstClr val="white"/>
                  </a:solidFill>
                </a:rPr>
                <a:t> 다중 출력 모델</a:t>
              </a:r>
            </a:p>
          </p:txBody>
        </p:sp>
        <p:grpSp>
          <p:nvGrpSpPr>
            <p:cNvPr id="24" name="그룹 23"/>
            <p:cNvGrpSpPr/>
            <p:nvPr/>
          </p:nvGrpSpPr>
          <p:grpSpPr>
            <a:xfrm>
              <a:off x="11434660" y="462783"/>
              <a:ext cx="230946" cy="228482"/>
              <a:chOff x="11242636" y="735673"/>
              <a:chExt cx="230946" cy="228482"/>
            </a:xfrm>
          </p:grpSpPr>
          <p:sp>
            <p:nvSpPr>
              <p:cNvPr id="16" name="타원 15"/>
              <p:cNvSpPr/>
              <p:nvPr/>
            </p:nvSpPr>
            <p:spPr>
              <a:xfrm>
                <a:off x="11302773" y="800483"/>
                <a:ext cx="108789" cy="108789"/>
              </a:xfrm>
              <a:prstGeom prst="ellipse">
                <a:avLst/>
              </a:prstGeom>
              <a:solidFill>
                <a:srgbClr val="FFC000"/>
              </a:solidFill>
              <a:ln w="158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사각형: 둥근 위쪽 모서리 16"/>
              <p:cNvSpPr/>
              <p:nvPr/>
            </p:nvSpPr>
            <p:spPr>
              <a:xfrm>
                <a:off x="11333147" y="910155"/>
                <a:ext cx="48043" cy="54000"/>
              </a:xfrm>
              <a:prstGeom prst="round2SameRect">
                <a:avLst>
                  <a:gd name="adj1" fmla="val 0"/>
                  <a:gd name="adj2" fmla="val 50000"/>
                </a:avLst>
              </a:prstGeom>
              <a:noFill/>
              <a:ln w="158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18" name="직선 연결선 17"/>
              <p:cNvCxnSpPr/>
              <p:nvPr/>
            </p:nvCxnSpPr>
            <p:spPr>
              <a:xfrm>
                <a:off x="11359549" y="735673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/>
              <p:cNvCxnSpPr/>
              <p:nvPr/>
            </p:nvCxnSpPr>
            <p:spPr>
              <a:xfrm rot="5400000">
                <a:off x="11459354" y="83820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/>
              <p:cNvCxnSpPr/>
              <p:nvPr/>
            </p:nvCxnSpPr>
            <p:spPr>
              <a:xfrm rot="5400000">
                <a:off x="11256864" y="83542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/>
              <p:cNvCxnSpPr/>
              <p:nvPr/>
            </p:nvCxnSpPr>
            <p:spPr>
              <a:xfrm rot="8100000">
                <a:off x="11282498" y="767378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/>
              <p:cNvCxnSpPr/>
              <p:nvPr/>
            </p:nvCxnSpPr>
            <p:spPr>
              <a:xfrm rot="13500000">
                <a:off x="11433473" y="77214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" name="직사각형 7"/>
            <p:cNvSpPr/>
            <p:nvPr/>
          </p:nvSpPr>
          <p:spPr>
            <a:xfrm>
              <a:off x="309626" y="245385"/>
              <a:ext cx="749300" cy="6477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>
              <a:outerShdw dist="25400" algn="l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b="1">
                  <a:solidFill>
                    <a:srgbClr val="303962"/>
                  </a:solidFill>
                </a:rPr>
                <a:t>04</a:t>
              </a:r>
            </a:p>
          </p:txBody>
        </p:sp>
        <p:grpSp>
          <p:nvGrpSpPr>
            <p:cNvPr id="27" name="그룹 26"/>
            <p:cNvGrpSpPr/>
            <p:nvPr/>
          </p:nvGrpSpPr>
          <p:grpSpPr>
            <a:xfrm>
              <a:off x="10703092" y="493743"/>
              <a:ext cx="267186" cy="165383"/>
              <a:chOff x="10447060" y="740631"/>
              <a:chExt cx="267186" cy="165383"/>
            </a:xfrm>
          </p:grpSpPr>
          <p:sp>
            <p:nvSpPr>
              <p:cNvPr id="25" name="화살표: 갈매기형 수장 24"/>
              <p:cNvSpPr/>
              <p:nvPr/>
            </p:nvSpPr>
            <p:spPr>
              <a:xfrm>
                <a:off x="10597188" y="740631"/>
                <a:ext cx="117058" cy="165383"/>
              </a:xfrm>
              <a:prstGeom prst="chevron">
                <a:avLst>
                  <a:gd name="adj" fmla="val 8072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" name="직사각형 25"/>
              <p:cNvSpPr/>
              <p:nvPr/>
            </p:nvSpPr>
            <p:spPr>
              <a:xfrm>
                <a:off x="10447060" y="816123"/>
                <a:ext cx="252000" cy="144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pic>
        <p:nvPicPr>
          <p:cNvPr id="111" name="그림 110"/>
          <p:cNvPicPr>
            <a:picLocks noChangeAspect="1"/>
          </p:cNvPicPr>
          <p:nvPr/>
        </p:nvPicPr>
        <p:blipFill rotWithShape="1">
          <a:blip r:embed="rId2"/>
          <a:srcRect t="43130"/>
          <a:stretch>
            <a:fillRect/>
          </a:stretch>
        </p:blipFill>
        <p:spPr>
          <a:xfrm>
            <a:off x="2527114" y="2149038"/>
            <a:ext cx="9129573" cy="472994"/>
          </a:xfrm>
          <a:prstGeom prst="rect">
            <a:avLst/>
          </a:prstGeom>
        </p:spPr>
      </p:pic>
      <p:pic>
        <p:nvPicPr>
          <p:cNvPr id="112" name="그림 111"/>
          <p:cNvPicPr>
            <a:picLocks noChangeAspect="1"/>
          </p:cNvPicPr>
          <p:nvPr/>
        </p:nvPicPr>
        <p:blipFill rotWithShape="1">
          <a:blip r:embed="rId3"/>
          <a:srcRect t="40010"/>
          <a:stretch>
            <a:fillRect/>
          </a:stretch>
        </p:blipFill>
        <p:spPr>
          <a:xfrm>
            <a:off x="2583753" y="4521302"/>
            <a:ext cx="6761736" cy="523017"/>
          </a:xfrm>
          <a:prstGeom prst="rect">
            <a:avLst/>
          </a:prstGeom>
        </p:spPr>
      </p:pic>
      <p:sp>
        <p:nvSpPr>
          <p:cNvPr id="130" name="사각형: 둥근 모서리 6"/>
          <p:cNvSpPr/>
          <p:nvPr/>
        </p:nvSpPr>
        <p:spPr>
          <a:xfrm>
            <a:off x="895003" y="1663324"/>
            <a:ext cx="1234380" cy="1613030"/>
          </a:xfrm>
          <a:prstGeom prst="roundRect">
            <a:avLst>
              <a:gd name="adj" fmla="val 50000"/>
            </a:avLst>
          </a:prstGeom>
          <a:solidFill>
            <a:srgbClr val="303962">
              <a:alpha val="100000"/>
            </a:srgbClr>
          </a:solidFill>
          <a:ln w="12700" cap="flat" cmpd="sng" algn="ctr">
            <a:noFill/>
            <a:prstDash val="solid"/>
            <a:miter/>
          </a:ln>
          <a:effectLst/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en-US" altLang="ko-KR" sz="300" b="1" i="0" u="none" strike="noStrike" kern="1200" cap="none" spc="0" normalizeH="0" baseline="0">
              <a:solidFill>
                <a:srgbClr val="404040"/>
              </a:solidFill>
              <a:cs typeface="Aharoni"/>
            </a:endParaRPr>
          </a:p>
        </p:txBody>
      </p:sp>
      <p:sp>
        <p:nvSpPr>
          <p:cNvPr id="131" name="사각형: 둥근 모서리 5"/>
          <p:cNvSpPr/>
          <p:nvPr/>
        </p:nvSpPr>
        <p:spPr>
          <a:xfrm>
            <a:off x="952154" y="1749687"/>
            <a:ext cx="1125851" cy="1442453"/>
          </a:xfrm>
          <a:prstGeom prst="roundRect">
            <a:avLst>
              <a:gd name="adj" fmla="val 46875"/>
            </a:avLst>
          </a:prstGeom>
          <a:solidFill>
            <a:srgbClr val="FFFFFF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dist="88900" dir="2700000" algn="tl" rotWithShape="0">
              <a:srgbClr val="000000">
                <a:alpha val="40000"/>
              </a:srgbClr>
            </a:outerShdw>
          </a:effectLst>
        </p:spPr>
        <p:txBody>
          <a:bodyPr anchor="b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u="none" strike="noStrike" kern="1200" cap="none" spc="0" normalizeH="0" baseline="0">
                <a:solidFill>
                  <a:srgbClr val="404040"/>
                </a:solidFill>
                <a:cs typeface="Aharoni"/>
              </a:rPr>
              <a:t>다중출력 모델</a:t>
            </a: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100" b="0" i="0" u="none" strike="noStrike" kern="1200" cap="none" spc="0" normalizeH="0" baseline="0">
              <a:solidFill>
                <a:srgbClr val="404040"/>
              </a:solidFill>
              <a:cs typeface="Aharoni"/>
            </a:endParaRP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100" b="0" i="0" u="none" strike="noStrike" kern="1200" cap="none" spc="0" normalizeH="0" baseline="0">
              <a:solidFill>
                <a:srgbClr val="404040"/>
              </a:solidFill>
              <a:cs typeface="Aharoni"/>
            </a:endParaRPr>
          </a:p>
        </p:txBody>
      </p:sp>
      <p:grpSp>
        <p:nvGrpSpPr>
          <p:cNvPr id="132" name="그룹 3"/>
          <p:cNvGrpSpPr/>
          <p:nvPr/>
        </p:nvGrpSpPr>
        <p:grpSpPr>
          <a:xfrm>
            <a:off x="842893" y="1636292"/>
            <a:ext cx="1624943" cy="1679209"/>
            <a:chOff x="1177025" y="1854192"/>
            <a:chExt cx="1734426" cy="2489382"/>
          </a:xfrm>
        </p:grpSpPr>
        <p:sp>
          <p:nvSpPr>
            <p:cNvPr id="133" name="왼쪽 대괄호 59"/>
            <p:cNvSpPr/>
            <p:nvPr/>
          </p:nvSpPr>
          <p:spPr>
            <a:xfrm rot="5400000">
              <a:off x="1515428" y="1515789"/>
              <a:ext cx="769620" cy="1446426"/>
            </a:xfrm>
            <a:prstGeom prst="leftBracket">
              <a:avLst>
                <a:gd name="adj" fmla="val 160599"/>
              </a:avLst>
            </a:prstGeom>
            <a:noFill/>
            <a:ln w="12700" cap="flat" cmpd="sng" algn="ctr">
              <a:solidFill>
                <a:srgbClr val="303962">
                  <a:alpha val="100000"/>
                </a:srgbClr>
              </a:solidFill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134" name="왼쪽 대괄호 60"/>
            <p:cNvSpPr/>
            <p:nvPr/>
          </p:nvSpPr>
          <p:spPr>
            <a:xfrm rot="16200000">
              <a:off x="1515428" y="3235551"/>
              <a:ext cx="769620" cy="1446426"/>
            </a:xfrm>
            <a:prstGeom prst="leftBracket">
              <a:avLst>
                <a:gd name="adj" fmla="val 160599"/>
              </a:avLst>
            </a:prstGeom>
            <a:noFill/>
            <a:ln w="12700" cap="flat" cmpd="sng" algn="ctr">
              <a:solidFill>
                <a:srgbClr val="303962">
                  <a:alpha val="100000"/>
                </a:srgbClr>
              </a:solidFill>
              <a:prstDash val="solid"/>
              <a:miter/>
              <a:headEnd type="oval"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cxnSp>
          <p:nvCxnSpPr>
            <p:cNvPr id="135" name="직선 연결선 61"/>
            <p:cNvCxnSpPr>
              <a:stCxn id="133" idx="2"/>
              <a:endCxn id="134" idx="0"/>
            </p:cNvCxnSpPr>
            <p:nvPr/>
          </p:nvCxnSpPr>
          <p:spPr>
            <a:xfrm>
              <a:off x="1177025" y="2623812"/>
              <a:ext cx="0" cy="950142"/>
            </a:xfrm>
            <a:prstGeom prst="line">
              <a:avLst/>
            </a:prstGeom>
            <a:noFill/>
            <a:ln w="12700" cap="flat" cmpd="sng" algn="ctr">
              <a:solidFill>
                <a:srgbClr val="303962">
                  <a:alpha val="100000"/>
                </a:srgbClr>
              </a:solidFill>
              <a:prstDash val="solid"/>
              <a:miter/>
            </a:ln>
          </p:spPr>
        </p:cxnSp>
        <p:cxnSp>
          <p:nvCxnSpPr>
            <p:cNvPr id="136" name="직선 연결선 62"/>
            <p:cNvCxnSpPr>
              <a:stCxn id="133" idx="0"/>
              <a:endCxn id="134" idx="2"/>
            </p:cNvCxnSpPr>
            <p:nvPr/>
          </p:nvCxnSpPr>
          <p:spPr>
            <a:xfrm>
              <a:off x="2623451" y="2623812"/>
              <a:ext cx="0" cy="432000"/>
            </a:xfrm>
            <a:prstGeom prst="line">
              <a:avLst/>
            </a:prstGeom>
            <a:noFill/>
            <a:ln w="12700" cap="flat" cmpd="sng" algn="ctr">
              <a:solidFill>
                <a:srgbClr val="303962">
                  <a:alpha val="100000"/>
                </a:srgbClr>
              </a:solidFill>
              <a:prstDash val="solid"/>
              <a:miter/>
            </a:ln>
          </p:spPr>
        </p:cxnSp>
        <p:cxnSp>
          <p:nvCxnSpPr>
            <p:cNvPr id="137" name="직선 연결선 63"/>
            <p:cNvCxnSpPr/>
            <p:nvPr/>
          </p:nvCxnSpPr>
          <p:spPr>
            <a:xfrm rot="16200000">
              <a:off x="2767451" y="2906203"/>
              <a:ext cx="0" cy="288000"/>
            </a:xfrm>
            <a:prstGeom prst="line">
              <a:avLst/>
            </a:prstGeom>
            <a:noFill/>
            <a:ln w="12700" cap="flat" cmpd="sng" algn="ctr">
              <a:solidFill>
                <a:srgbClr val="303962">
                  <a:alpha val="100000"/>
                </a:srgbClr>
              </a:solidFill>
              <a:prstDash val="solid"/>
              <a:miter/>
              <a:tailEnd type="triangle"/>
            </a:ln>
          </p:spPr>
        </p:cxnSp>
      </p:grpSp>
      <p:sp>
        <p:nvSpPr>
          <p:cNvPr id="139" name="사각형: 둥근 모서리 6"/>
          <p:cNvSpPr/>
          <p:nvPr/>
        </p:nvSpPr>
        <p:spPr>
          <a:xfrm>
            <a:off x="961678" y="4006474"/>
            <a:ext cx="1234380" cy="1613030"/>
          </a:xfrm>
          <a:prstGeom prst="roundRect">
            <a:avLst>
              <a:gd name="adj" fmla="val 50000"/>
            </a:avLst>
          </a:prstGeom>
          <a:solidFill>
            <a:srgbClr val="303962">
              <a:alpha val="100000"/>
            </a:srgbClr>
          </a:solidFill>
          <a:ln w="12700" cap="flat" cmpd="sng" algn="ctr">
            <a:noFill/>
            <a:prstDash val="solid"/>
            <a:miter/>
          </a:ln>
          <a:effectLst/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1" i="0" u="none" strike="noStrike" kern="1200" cap="none" spc="0" normalizeH="0" baseline="0">
                <a:solidFill>
                  <a:schemeClr val="lt1"/>
                </a:solidFill>
                <a:cs typeface="Aharoni"/>
              </a:rPr>
              <a:t>다중입력 모델</a:t>
            </a:r>
          </a:p>
        </p:txBody>
      </p:sp>
      <p:grpSp>
        <p:nvGrpSpPr>
          <p:cNvPr id="141" name="그룹 3"/>
          <p:cNvGrpSpPr/>
          <p:nvPr/>
        </p:nvGrpSpPr>
        <p:grpSpPr>
          <a:xfrm>
            <a:off x="896758" y="3956450"/>
            <a:ext cx="1624943" cy="1744899"/>
            <a:chOff x="1177025" y="1854192"/>
            <a:chExt cx="1734426" cy="2489382"/>
          </a:xfrm>
        </p:grpSpPr>
        <p:sp>
          <p:nvSpPr>
            <p:cNvPr id="142" name="왼쪽 대괄호 59"/>
            <p:cNvSpPr/>
            <p:nvPr/>
          </p:nvSpPr>
          <p:spPr>
            <a:xfrm rot="5400000">
              <a:off x="1515428" y="1515789"/>
              <a:ext cx="769620" cy="1446426"/>
            </a:xfrm>
            <a:prstGeom prst="leftBracket">
              <a:avLst>
                <a:gd name="adj" fmla="val 160599"/>
              </a:avLst>
            </a:prstGeom>
            <a:noFill/>
            <a:ln w="12700" cap="flat" cmpd="sng" algn="ctr">
              <a:solidFill>
                <a:srgbClr val="303962">
                  <a:alpha val="100000"/>
                </a:srgbClr>
              </a:solidFill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143" name="왼쪽 대괄호 60"/>
            <p:cNvSpPr/>
            <p:nvPr/>
          </p:nvSpPr>
          <p:spPr>
            <a:xfrm rot="16200000">
              <a:off x="1515428" y="3235551"/>
              <a:ext cx="769620" cy="1446426"/>
            </a:xfrm>
            <a:prstGeom prst="leftBracket">
              <a:avLst>
                <a:gd name="adj" fmla="val 160599"/>
              </a:avLst>
            </a:prstGeom>
            <a:noFill/>
            <a:ln w="12700" cap="flat" cmpd="sng" algn="ctr">
              <a:solidFill>
                <a:srgbClr val="303962">
                  <a:alpha val="100000"/>
                </a:srgbClr>
              </a:solidFill>
              <a:prstDash val="solid"/>
              <a:miter/>
              <a:headEnd type="oval"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cxnSp>
          <p:nvCxnSpPr>
            <p:cNvPr id="144" name="직선 연결선 61"/>
            <p:cNvCxnSpPr>
              <a:stCxn id="142" idx="2"/>
              <a:endCxn id="143" idx="0"/>
            </p:cNvCxnSpPr>
            <p:nvPr/>
          </p:nvCxnSpPr>
          <p:spPr>
            <a:xfrm>
              <a:off x="1177025" y="2623812"/>
              <a:ext cx="0" cy="950142"/>
            </a:xfrm>
            <a:prstGeom prst="line">
              <a:avLst/>
            </a:prstGeom>
            <a:noFill/>
            <a:ln w="12700" cap="flat" cmpd="sng" algn="ctr">
              <a:solidFill>
                <a:srgbClr val="303962">
                  <a:alpha val="100000"/>
                </a:srgbClr>
              </a:solidFill>
              <a:prstDash val="solid"/>
              <a:miter/>
            </a:ln>
          </p:spPr>
        </p:cxnSp>
        <p:cxnSp>
          <p:nvCxnSpPr>
            <p:cNvPr id="145" name="직선 연결선 62"/>
            <p:cNvCxnSpPr>
              <a:stCxn id="142" idx="0"/>
              <a:endCxn id="143" idx="2"/>
            </p:cNvCxnSpPr>
            <p:nvPr/>
          </p:nvCxnSpPr>
          <p:spPr>
            <a:xfrm>
              <a:off x="2623451" y="2623812"/>
              <a:ext cx="0" cy="432000"/>
            </a:xfrm>
            <a:prstGeom prst="line">
              <a:avLst/>
            </a:prstGeom>
            <a:noFill/>
            <a:ln w="12700" cap="flat" cmpd="sng" algn="ctr">
              <a:solidFill>
                <a:srgbClr val="303962">
                  <a:alpha val="100000"/>
                </a:srgbClr>
              </a:solidFill>
              <a:prstDash val="solid"/>
              <a:miter/>
            </a:ln>
          </p:spPr>
        </p:cxnSp>
        <p:cxnSp>
          <p:nvCxnSpPr>
            <p:cNvPr id="146" name="직선 연결선 63"/>
            <p:cNvCxnSpPr/>
            <p:nvPr/>
          </p:nvCxnSpPr>
          <p:spPr>
            <a:xfrm rot="16200000">
              <a:off x="2767451" y="2906203"/>
              <a:ext cx="0" cy="288000"/>
            </a:xfrm>
            <a:prstGeom prst="line">
              <a:avLst/>
            </a:prstGeom>
            <a:noFill/>
            <a:ln w="12700" cap="flat" cmpd="sng" algn="ctr">
              <a:solidFill>
                <a:srgbClr val="303962">
                  <a:alpha val="100000"/>
                </a:srgbClr>
              </a:solidFill>
              <a:prstDash val="solid"/>
              <a:miter/>
              <a:tailEnd type="triangle"/>
            </a:ln>
          </p:spPr>
        </p:cxnSp>
      </p:grpSp>
      <p:sp>
        <p:nvSpPr>
          <p:cNvPr id="147" name="사각형: 둥근 모서리 146"/>
          <p:cNvSpPr/>
          <p:nvPr/>
        </p:nvSpPr>
        <p:spPr>
          <a:xfrm>
            <a:off x="3234229" y="2156203"/>
            <a:ext cx="624052" cy="481723"/>
          </a:xfrm>
          <a:prstGeom prst="roundRect">
            <a:avLst>
              <a:gd name="adj" fmla="val 16667"/>
            </a:avLst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48" name="사각형: 둥근 모서리 147"/>
          <p:cNvSpPr/>
          <p:nvPr/>
        </p:nvSpPr>
        <p:spPr>
          <a:xfrm>
            <a:off x="3961633" y="2166276"/>
            <a:ext cx="5014310" cy="481723"/>
          </a:xfrm>
          <a:prstGeom prst="roundRect">
            <a:avLst>
              <a:gd name="adj" fmla="val 16667"/>
            </a:avLst>
          </a:prstGeom>
          <a:noFill/>
          <a:ln w="12700" cap="flat" cmpd="sng" algn="ctr">
            <a:solidFill>
              <a:srgbClr val="21375E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cxnSp>
        <p:nvCxnSpPr>
          <p:cNvPr id="150" name="연결선: 꺾임 149"/>
          <p:cNvCxnSpPr>
            <a:stCxn id="147" idx="2"/>
          </p:cNvCxnSpPr>
          <p:nvPr/>
        </p:nvCxnSpPr>
        <p:spPr>
          <a:xfrm rot="16200000" flipH="1">
            <a:off x="3482810" y="2701372"/>
            <a:ext cx="552669" cy="425777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TextBox 54"/>
          <p:cNvSpPr txBox="1"/>
          <p:nvPr/>
        </p:nvSpPr>
        <p:spPr>
          <a:xfrm>
            <a:off x="3270031" y="3265212"/>
            <a:ext cx="1270942" cy="3619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0" normalizeH="0" baseline="0">
                <a:solidFill>
                  <a:srgbClr val="404040"/>
                </a:solidFill>
                <a:cs typeface="Aharoni"/>
              </a:rPr>
              <a:t>1</a:t>
            </a:r>
            <a:r>
              <a:rPr kumimoji="0" lang="ko-KR" altLang="en-US" sz="1200" b="0" i="0" u="none" strike="noStrike" kern="1200" cap="none" spc="0" normalizeH="0" baseline="0">
                <a:solidFill>
                  <a:srgbClr val="404040"/>
                </a:solidFill>
                <a:cs typeface="Aharoni"/>
              </a:rPr>
              <a:t>개의 입력</a:t>
            </a:r>
          </a:p>
        </p:txBody>
      </p:sp>
      <p:cxnSp>
        <p:nvCxnSpPr>
          <p:cNvPr id="152" name="직선 화살표 연결선 151"/>
          <p:cNvCxnSpPr>
            <a:stCxn id="148" idx="2"/>
          </p:cNvCxnSpPr>
          <p:nvPr/>
        </p:nvCxnSpPr>
        <p:spPr>
          <a:xfrm rot="5400000">
            <a:off x="6213639" y="2902601"/>
            <a:ext cx="509751" cy="54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TextBox 54"/>
          <p:cNvSpPr txBox="1"/>
          <p:nvPr/>
        </p:nvSpPr>
        <p:spPr>
          <a:xfrm>
            <a:off x="5131239" y="3265212"/>
            <a:ext cx="2825598" cy="3619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0" normalizeH="0" baseline="0">
                <a:solidFill>
                  <a:srgbClr val="404040"/>
                </a:solidFill>
                <a:cs typeface="Aharoni"/>
              </a:rPr>
              <a:t>3</a:t>
            </a:r>
            <a:r>
              <a:rPr kumimoji="0" lang="ko-KR" altLang="en-US" sz="1200" b="0" i="0" u="none" strike="noStrike" kern="1200" cap="none" spc="0" normalizeH="0" baseline="0">
                <a:solidFill>
                  <a:srgbClr val="404040"/>
                </a:solidFill>
                <a:cs typeface="Aharoni"/>
              </a:rPr>
              <a:t>개의 출력</a:t>
            </a:r>
          </a:p>
        </p:txBody>
      </p:sp>
      <p:sp>
        <p:nvSpPr>
          <p:cNvPr id="154" name="사각형: 둥근 모서리 153"/>
          <p:cNvSpPr/>
          <p:nvPr/>
        </p:nvSpPr>
        <p:spPr>
          <a:xfrm>
            <a:off x="3364733" y="4498258"/>
            <a:ext cx="2561897" cy="481723"/>
          </a:xfrm>
          <a:prstGeom prst="roundRect">
            <a:avLst>
              <a:gd name="adj" fmla="val 16667"/>
            </a:avLst>
          </a:prstGeom>
          <a:noFill/>
          <a:ln w="12700" cap="flat" cmpd="sng" algn="ctr">
            <a:solidFill>
              <a:srgbClr val="21375E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cxnSp>
        <p:nvCxnSpPr>
          <p:cNvPr id="155" name="직선 화살표 연결선 154"/>
          <p:cNvCxnSpPr/>
          <p:nvPr/>
        </p:nvCxnSpPr>
        <p:spPr>
          <a:xfrm rot="5400000">
            <a:off x="4340609" y="5211811"/>
            <a:ext cx="509751" cy="549"/>
          </a:xfrm>
          <a:prstGeom prst="straightConnector1">
            <a:avLst/>
          </a:prstGeom>
          <a:noFill/>
          <a:ln w="6350" cap="flat" cmpd="sng" algn="ctr">
            <a:solidFill>
              <a:srgbClr val="4472C4">
                <a:alpha val="100000"/>
              </a:srgbClr>
            </a:solidFill>
            <a:prstDash val="solid"/>
            <a:miter/>
            <a:tailEnd type="arrow"/>
          </a:ln>
        </p:spPr>
      </p:cxnSp>
      <p:sp>
        <p:nvSpPr>
          <p:cNvPr id="156" name="TextBox 54"/>
          <p:cNvSpPr txBox="1"/>
          <p:nvPr/>
        </p:nvSpPr>
        <p:spPr>
          <a:xfrm>
            <a:off x="3394227" y="5486836"/>
            <a:ext cx="2376719" cy="3596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0" normalizeH="0" baseline="0">
                <a:solidFill>
                  <a:srgbClr val="404040"/>
                </a:solidFill>
                <a:cs typeface="Aharoni"/>
              </a:rPr>
              <a:t>2</a:t>
            </a:r>
            <a:r>
              <a:rPr kumimoji="0" lang="ko-KR" altLang="en-US" sz="1200" b="0" i="0" u="none" strike="noStrike" kern="1200" cap="none" spc="0" normalizeH="0" baseline="0">
                <a:solidFill>
                  <a:srgbClr val="404040"/>
                </a:solidFill>
                <a:cs typeface="Aharoni"/>
              </a:rPr>
              <a:t>개의 입력</a:t>
            </a:r>
          </a:p>
        </p:txBody>
      </p:sp>
      <p:sp>
        <p:nvSpPr>
          <p:cNvPr id="157" name="TextBox 54"/>
          <p:cNvSpPr txBox="1"/>
          <p:nvPr/>
        </p:nvSpPr>
        <p:spPr>
          <a:xfrm>
            <a:off x="5399691" y="5489683"/>
            <a:ext cx="2825599" cy="3853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300" b="0" i="0" u="none" strike="noStrike" kern="1200" cap="none" spc="0" normalizeH="0" baseline="0">
                <a:solidFill>
                  <a:srgbClr val="404040"/>
                </a:solidFill>
                <a:cs typeface="Aharoni"/>
              </a:rPr>
              <a:t>1</a:t>
            </a:r>
            <a:r>
              <a:rPr kumimoji="0" lang="ko-KR" altLang="en-US" sz="1300" b="0" i="0" u="none" strike="noStrike" kern="1200" cap="none" spc="0" normalizeH="0" baseline="0">
                <a:solidFill>
                  <a:srgbClr val="404040"/>
                </a:solidFill>
                <a:cs typeface="Aharoni"/>
              </a:rPr>
              <a:t>개의 출력</a:t>
            </a:r>
          </a:p>
        </p:txBody>
      </p:sp>
      <p:sp>
        <p:nvSpPr>
          <p:cNvPr id="158" name="사각형: 둥근 모서리 157"/>
          <p:cNvSpPr/>
          <p:nvPr/>
        </p:nvSpPr>
        <p:spPr>
          <a:xfrm>
            <a:off x="6019800" y="4499682"/>
            <a:ext cx="624052" cy="481723"/>
          </a:xfrm>
          <a:prstGeom prst="roundRect">
            <a:avLst>
              <a:gd name="adj" fmla="val 16667"/>
            </a:avLst>
          </a:prstGeom>
          <a:noFill/>
          <a:ln w="12700" cap="flat" cmpd="sng" algn="ctr">
            <a:solidFill>
              <a:srgbClr val="21375E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cxnSp>
        <p:nvCxnSpPr>
          <p:cNvPr id="159" name="연결선: 꺾임 158"/>
          <p:cNvCxnSpPr/>
          <p:nvPr/>
        </p:nvCxnSpPr>
        <p:spPr>
          <a:xfrm rot="16200000" flipH="1">
            <a:off x="6284693" y="5054376"/>
            <a:ext cx="552669" cy="425777"/>
          </a:xfrm>
          <a:prstGeom prst="bentConnector3">
            <a:avLst>
              <a:gd name="adj1" fmla="val 50000"/>
            </a:avLst>
          </a:prstGeom>
          <a:noFill/>
          <a:ln w="6350" cap="flat" cmpd="sng" algn="ctr">
            <a:solidFill>
              <a:srgbClr val="4472C4">
                <a:alpha val="100000"/>
              </a:srgbClr>
            </a:solidFill>
            <a:prstDash val="solid"/>
            <a:miter/>
            <a:tailEnd type="arrow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09626" y="245385"/>
            <a:ext cx="11572748" cy="6359441"/>
            <a:chOff x="309626" y="245385"/>
            <a:chExt cx="11572748" cy="6359441"/>
          </a:xfrm>
        </p:grpSpPr>
        <p:sp>
          <p:nvSpPr>
            <p:cNvPr id="6" name="직사각형 5"/>
            <p:cNvSpPr/>
            <p:nvPr/>
          </p:nvSpPr>
          <p:spPr>
            <a:xfrm>
              <a:off x="309626" y="253174"/>
              <a:ext cx="11572748" cy="63516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431800" dist="25400" dir="5400000" algn="t" rotWithShape="0">
                <a:prstClr val="black">
                  <a:alpha val="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11217893" y="253174"/>
              <a:ext cx="664481" cy="647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431800" dist="25400" dir="5400000" algn="t" rotWithShape="0">
                <a:prstClr val="black">
                  <a:alpha val="1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1058925" y="245385"/>
              <a:ext cx="10157083" cy="647700"/>
            </a:xfrm>
            <a:prstGeom prst="rect">
              <a:avLst/>
            </a:prstGeom>
            <a:solidFill>
              <a:srgbClr val="30396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1" latinLnBrk="0">
                <a:defRPr/>
              </a:pPr>
              <a:r>
                <a:rPr lang="en-US" altLang="ko-KR" sz="2400" b="1" i="1" kern="0">
                  <a:solidFill>
                    <a:prstClr val="white"/>
                  </a:solidFill>
                </a:rPr>
                <a:t>7.1.4</a:t>
              </a:r>
              <a:r>
                <a:rPr lang="ko-KR" altLang="en-US" sz="2400" b="1" i="1" kern="0">
                  <a:solidFill>
                    <a:prstClr val="white"/>
                  </a:solidFill>
                </a:rPr>
                <a:t> 층으로 구성된 비순환 유향 그래프</a:t>
              </a:r>
            </a:p>
          </p:txBody>
        </p:sp>
        <p:grpSp>
          <p:nvGrpSpPr>
            <p:cNvPr id="24" name="그룹 23"/>
            <p:cNvGrpSpPr/>
            <p:nvPr/>
          </p:nvGrpSpPr>
          <p:grpSpPr>
            <a:xfrm>
              <a:off x="11434660" y="462783"/>
              <a:ext cx="230946" cy="228482"/>
              <a:chOff x="11242636" y="735673"/>
              <a:chExt cx="230946" cy="228482"/>
            </a:xfrm>
          </p:grpSpPr>
          <p:sp>
            <p:nvSpPr>
              <p:cNvPr id="16" name="타원 15"/>
              <p:cNvSpPr/>
              <p:nvPr/>
            </p:nvSpPr>
            <p:spPr>
              <a:xfrm>
                <a:off x="11302773" y="800483"/>
                <a:ext cx="108789" cy="108789"/>
              </a:xfrm>
              <a:prstGeom prst="ellipse">
                <a:avLst/>
              </a:prstGeom>
              <a:solidFill>
                <a:srgbClr val="FFC000"/>
              </a:solidFill>
              <a:ln w="158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사각형: 둥근 위쪽 모서리 16"/>
              <p:cNvSpPr/>
              <p:nvPr/>
            </p:nvSpPr>
            <p:spPr>
              <a:xfrm>
                <a:off x="11333147" y="910155"/>
                <a:ext cx="48043" cy="54000"/>
              </a:xfrm>
              <a:prstGeom prst="round2SameRect">
                <a:avLst>
                  <a:gd name="adj1" fmla="val 0"/>
                  <a:gd name="adj2" fmla="val 50000"/>
                </a:avLst>
              </a:prstGeom>
              <a:noFill/>
              <a:ln w="158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18" name="직선 연결선 17"/>
              <p:cNvCxnSpPr/>
              <p:nvPr/>
            </p:nvCxnSpPr>
            <p:spPr>
              <a:xfrm>
                <a:off x="11359549" y="735673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/>
              <p:cNvCxnSpPr/>
              <p:nvPr/>
            </p:nvCxnSpPr>
            <p:spPr>
              <a:xfrm rot="5400000">
                <a:off x="11459354" y="83820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/>
              <p:cNvCxnSpPr/>
              <p:nvPr/>
            </p:nvCxnSpPr>
            <p:spPr>
              <a:xfrm rot="5400000">
                <a:off x="11256864" y="83542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/>
              <p:cNvCxnSpPr/>
              <p:nvPr/>
            </p:nvCxnSpPr>
            <p:spPr>
              <a:xfrm rot="8100000">
                <a:off x="11282498" y="767378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/>
              <p:cNvCxnSpPr/>
              <p:nvPr/>
            </p:nvCxnSpPr>
            <p:spPr>
              <a:xfrm rot="13500000">
                <a:off x="11433473" y="77214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" name="직사각형 7"/>
            <p:cNvSpPr/>
            <p:nvPr/>
          </p:nvSpPr>
          <p:spPr>
            <a:xfrm>
              <a:off x="309626" y="245385"/>
              <a:ext cx="749300" cy="6477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>
              <a:outerShdw dist="25400" algn="l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b="1">
                  <a:solidFill>
                    <a:srgbClr val="303962"/>
                  </a:solidFill>
                </a:rPr>
                <a:t>05</a:t>
              </a:r>
            </a:p>
          </p:txBody>
        </p:sp>
        <p:grpSp>
          <p:nvGrpSpPr>
            <p:cNvPr id="27" name="그룹 26"/>
            <p:cNvGrpSpPr/>
            <p:nvPr/>
          </p:nvGrpSpPr>
          <p:grpSpPr>
            <a:xfrm>
              <a:off x="10703092" y="493743"/>
              <a:ext cx="267186" cy="165383"/>
              <a:chOff x="10447060" y="740631"/>
              <a:chExt cx="267186" cy="165383"/>
            </a:xfrm>
          </p:grpSpPr>
          <p:sp>
            <p:nvSpPr>
              <p:cNvPr id="25" name="화살표: 갈매기형 수장 24"/>
              <p:cNvSpPr/>
              <p:nvPr/>
            </p:nvSpPr>
            <p:spPr>
              <a:xfrm>
                <a:off x="10597188" y="740631"/>
                <a:ext cx="117058" cy="165383"/>
              </a:xfrm>
              <a:prstGeom prst="chevron">
                <a:avLst>
                  <a:gd name="adj" fmla="val 8072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" name="직사각형 25"/>
              <p:cNvSpPr/>
              <p:nvPr/>
            </p:nvSpPr>
            <p:spPr>
              <a:xfrm>
                <a:off x="10447060" y="816123"/>
                <a:ext cx="252000" cy="144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48" name="직사각형 47"/>
          <p:cNvSpPr/>
          <p:nvPr/>
        </p:nvSpPr>
        <p:spPr>
          <a:xfrm>
            <a:off x="3339667" y="2933178"/>
            <a:ext cx="7200000" cy="45719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100000">
                <a:srgbClr val="303962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3339667" y="2933178"/>
            <a:ext cx="4320000" cy="45719"/>
          </a:xfrm>
          <a:prstGeom prst="rect">
            <a:avLst/>
          </a:prstGeom>
          <a:solidFill>
            <a:srgbClr val="3039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3239818" y="1766227"/>
            <a:ext cx="5441524" cy="14608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200" b="1">
                <a:solidFill>
                  <a:prstClr val="black">
                    <a:lumMod val="75000"/>
                    <a:lumOff val="25000"/>
                  </a:prstClr>
                </a:solidFill>
              </a:rPr>
              <a:t>층으로 구성된 비순환 유향 그래프</a:t>
            </a:r>
            <a:r>
              <a:rPr kumimoji="0" lang="ko-KR" altLang="en-US" sz="1200" b="0" i="0" u="none" strike="noStrike" kern="1200" cap="none" spc="0" normalizeH="0" baseline="0">
                <a:solidFill>
                  <a:srgbClr val="808080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808080"/>
                </a:solidFill>
                <a:latin typeface="맑은 고딕"/>
                <a:ea typeface="맑은 고딕"/>
                <a:cs typeface="맑은 고딕"/>
              </a:rPr>
              <a:t>:</a:t>
            </a:r>
            <a:r>
              <a:rPr kumimoji="0" lang="ko-KR" altLang="en-US" sz="1200" b="0" i="0" u="none" strike="noStrike" kern="1200" cap="none" spc="0" normalizeH="0" baseline="0">
                <a:solidFill>
                  <a:srgbClr val="808080"/>
                </a:solidFill>
                <a:latin typeface="맑은 고딕"/>
                <a:ea typeface="맑은 고딕"/>
                <a:cs typeface="맑은 고딕"/>
              </a:rPr>
              <a:t> </a:t>
            </a:r>
            <a:endParaRPr lang="ko-KR" altLang="en-US" sz="1200" b="1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marL="171360" indent="-171360" defTabSz="914400">
              <a:lnSpc>
                <a:spcPct val="150000"/>
              </a:lnSpc>
              <a:buFont typeface="Arial"/>
              <a:buChar char="•"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595959"/>
                </a:solidFill>
                <a:latin typeface="맑은 고딕"/>
                <a:ea typeface="맑은 고딕"/>
                <a:cs typeface="맑은 고딕"/>
              </a:rPr>
              <a:t>방향 순환이 없는 무한 유향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595959"/>
                </a:solidFill>
                <a:latin typeface="맑은 고딕"/>
                <a:ea typeface="맑은 고딕"/>
                <a:cs typeface="맑은 고딕"/>
              </a:rPr>
              <a:t>(</a:t>
            </a:r>
            <a:r>
              <a:rPr kumimoji="0" lang="ko-KR" altLang="en-US" sz="1200" b="0" i="0" u="none" strike="noStrike" kern="1200" cap="none" spc="0" normalizeH="0" baseline="0">
                <a:solidFill>
                  <a:srgbClr val="595959"/>
                </a:solidFill>
                <a:latin typeface="맑은 고딕"/>
                <a:ea typeface="맑은 고딕"/>
                <a:cs typeface="맑은 고딕"/>
              </a:rPr>
              <a:t>방향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595959"/>
                </a:solidFill>
                <a:latin typeface="맑은 고딕"/>
                <a:ea typeface="맑은 고딕"/>
                <a:cs typeface="맑은 고딕"/>
              </a:rPr>
              <a:t>)</a:t>
            </a:r>
            <a:r>
              <a:rPr kumimoji="0" lang="ko-KR" altLang="en-US" sz="1200" b="0" i="0" u="none" strike="noStrike" kern="1200" cap="none" spc="0" normalizeH="0" baseline="0">
                <a:solidFill>
                  <a:srgbClr val="595959"/>
                </a:solidFill>
                <a:latin typeface="맑은 고딕"/>
                <a:ea typeface="맑은 고딕"/>
                <a:cs typeface="맑은 고딕"/>
              </a:rPr>
              <a:t> 그래프 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595959"/>
                </a:solidFill>
                <a:latin typeface="맑은 고딕"/>
                <a:ea typeface="맑은 고딕"/>
                <a:cs typeface="맑은 고딕"/>
              </a:rPr>
              <a:t>--&gt;</a:t>
            </a:r>
            <a:r>
              <a:rPr kumimoji="0" lang="ko-KR" altLang="en-US" sz="1200" b="0" i="0" u="none" strike="noStrike" kern="1200" cap="none" spc="0" normalizeH="0" baseline="0">
                <a:solidFill>
                  <a:srgbClr val="595959"/>
                </a:solidFill>
                <a:latin typeface="맑은 고딕"/>
                <a:ea typeface="맑은 고딕"/>
                <a:cs typeface="맑은 고딕"/>
              </a:rPr>
              <a:t> 원형을 띨 수 없다</a:t>
            </a:r>
          </a:p>
          <a:p>
            <a:pPr marL="171360" indent="-17136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200" b="0">
                <a:solidFill>
                  <a:prstClr val="black">
                    <a:lumMod val="75000"/>
                    <a:lumOff val="25000"/>
                  </a:prstClr>
                </a:solidFill>
              </a:rPr>
              <a:t>대표적 예시  </a:t>
            </a:r>
            <a:r>
              <a:rPr lang="en-US" altLang="ko-KR" sz="1200" b="0">
                <a:solidFill>
                  <a:prstClr val="black">
                    <a:lumMod val="75000"/>
                    <a:lumOff val="25000"/>
                  </a:prstClr>
                </a:solidFill>
              </a:rPr>
              <a:t>1.</a:t>
            </a:r>
            <a:r>
              <a:rPr lang="ko-KR" altLang="en-US" sz="1200" b="0">
                <a:solidFill>
                  <a:prstClr val="black">
                    <a:lumMod val="75000"/>
                    <a:lumOff val="25000"/>
                  </a:prstClr>
                </a:solidFill>
              </a:rPr>
              <a:t> 인셉션 </a:t>
            </a:r>
            <a:r>
              <a:rPr lang="ko-KR" altLang="en-US" sz="1200">
                <a:solidFill>
                  <a:prstClr val="black">
                    <a:lumMod val="75000"/>
                    <a:lumOff val="25000"/>
                  </a:prstClr>
                </a:solidFill>
              </a:rPr>
              <a:t>모</a:t>
            </a:r>
            <a:r>
              <a:rPr lang="ko-KR" altLang="en-US" sz="1200" b="0">
                <a:solidFill>
                  <a:prstClr val="black">
                    <a:lumMod val="75000"/>
                    <a:lumOff val="25000"/>
                  </a:prstClr>
                </a:solidFill>
              </a:rPr>
              <a:t>듈 </a:t>
            </a:r>
          </a:p>
          <a:p>
            <a:pPr marL="0" indent="0">
              <a:lnSpc>
                <a:spcPct val="150000"/>
              </a:lnSpc>
              <a:buFont typeface="Arial"/>
              <a:buNone/>
              <a:defRPr/>
            </a:pPr>
            <a:r>
              <a:rPr lang="ko-KR" altLang="en-US" sz="1200">
                <a:solidFill>
                  <a:prstClr val="black">
                    <a:lumMod val="75000"/>
                    <a:lumOff val="25000"/>
                  </a:prstClr>
                </a:solidFill>
              </a:rPr>
              <a:t>	    </a:t>
            </a:r>
            <a:r>
              <a:rPr lang="en-US" altLang="ko-KR" sz="1200">
                <a:solidFill>
                  <a:prstClr val="black">
                    <a:lumMod val="75000"/>
                    <a:lumOff val="25000"/>
                  </a:prstClr>
                </a:solidFill>
              </a:rPr>
              <a:t>2</a:t>
            </a:r>
            <a:r>
              <a:rPr lang="en-US" altLang="ko-KR" sz="1200" b="0">
                <a:solidFill>
                  <a:prstClr val="black">
                    <a:lumMod val="75000"/>
                    <a:lumOff val="25000"/>
                  </a:prstClr>
                </a:solidFill>
              </a:rPr>
              <a:t>.</a:t>
            </a:r>
            <a:r>
              <a:rPr lang="ko-KR" altLang="en-US" sz="1200" b="0">
                <a:solidFill>
                  <a:prstClr val="black">
                    <a:lumMod val="75000"/>
                    <a:lumOff val="25000"/>
                  </a:prstClr>
                </a:solidFill>
              </a:rPr>
              <a:t> 잔차 연결</a:t>
            </a:r>
            <a:r>
              <a:rPr lang="ko-KR" altLang="en-US" sz="1200" b="1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</a:p>
          <a:p>
            <a:pPr marL="0" indent="0">
              <a:lnSpc>
                <a:spcPct val="150000"/>
              </a:lnSpc>
              <a:buFont typeface="Arial"/>
              <a:buNone/>
              <a:defRPr/>
            </a:pPr>
            <a:endParaRPr lang="ko-KR" altLang="en-US" sz="1200" b="1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1043738" y="3429000"/>
            <a:ext cx="10006064" cy="289199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31800" dist="25400" dir="5400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>
              <a:solidFill>
                <a:prstClr val="white"/>
              </a:solidFill>
            </a:endParaRPr>
          </a:p>
        </p:txBody>
      </p:sp>
      <p:pic>
        <p:nvPicPr>
          <p:cNvPr id="96" name="그림 9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325006" y="1495254"/>
            <a:ext cx="1668517" cy="1668517"/>
          </a:xfrm>
          <a:prstGeom prst="rect">
            <a:avLst/>
          </a:prstGeom>
        </p:spPr>
      </p:pic>
      <p:pic>
        <p:nvPicPr>
          <p:cNvPr id="97" name="그림 9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964448" y="3850830"/>
            <a:ext cx="4263104" cy="2369859"/>
          </a:xfrm>
          <a:prstGeom prst="rect">
            <a:avLst/>
          </a:prstGeom>
        </p:spPr>
      </p:pic>
      <p:sp>
        <p:nvSpPr>
          <p:cNvPr id="98" name="TextBox 97"/>
          <p:cNvSpPr txBox="1"/>
          <p:nvPr/>
        </p:nvSpPr>
        <p:spPr>
          <a:xfrm>
            <a:off x="4556011" y="3429000"/>
            <a:ext cx="3048000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100" b="0" i="0" u="none" strike="noStrike" kern="1200" cap="none" spc="0" normalizeH="0" baseline="0">
                <a:solidFill>
                  <a:srgbClr val="404040"/>
                </a:solidFill>
                <a:latin typeface="맑은 고딕"/>
                <a:ea typeface="맑은 고딕"/>
                <a:cs typeface="맑은 고딕"/>
              </a:rPr>
              <a:t>1.</a:t>
            </a:r>
            <a:r>
              <a:rPr kumimoji="0" lang="ko-KR" altLang="en-US" sz="1100" b="0" i="0" u="none" strike="noStrike" kern="1200" cap="none" spc="0" normalizeH="0" baseline="0">
                <a:solidFill>
                  <a:srgbClr val="404040"/>
                </a:solidFill>
                <a:latin typeface="맑은 고딕"/>
                <a:ea typeface="맑은 고딕"/>
                <a:cs typeface="맑은 고딕"/>
              </a:rPr>
              <a:t> 인셉션 모듈</a:t>
            </a:r>
          </a:p>
        </p:txBody>
      </p:sp>
      <p:sp>
        <p:nvSpPr>
          <p:cNvPr id="99" name="직사각형 98"/>
          <p:cNvSpPr/>
          <p:nvPr/>
        </p:nvSpPr>
        <p:spPr>
          <a:xfrm>
            <a:off x="3852041" y="4230682"/>
            <a:ext cx="1007241" cy="1686035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0" name="직사각형 99"/>
          <p:cNvSpPr/>
          <p:nvPr/>
        </p:nvSpPr>
        <p:spPr>
          <a:xfrm>
            <a:off x="4995041" y="4249732"/>
            <a:ext cx="1007241" cy="1686035"/>
          </a:xfrm>
          <a:prstGeom prst="rect">
            <a:avLst/>
          </a:prstGeom>
          <a:noFill/>
          <a:ln w="12700" cap="flat" cmpd="sng" algn="ctr">
            <a:solidFill>
              <a:srgbClr val="FFC000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101" name="직사각형 100"/>
          <p:cNvSpPr/>
          <p:nvPr/>
        </p:nvSpPr>
        <p:spPr>
          <a:xfrm>
            <a:off x="6158843" y="4262652"/>
            <a:ext cx="1007241" cy="1686035"/>
          </a:xfrm>
          <a:prstGeom prst="rect">
            <a:avLst/>
          </a:prstGeom>
          <a:noFill/>
          <a:ln w="12700" cap="flat" cmpd="sng" algn="ctr">
            <a:solidFill>
              <a:srgbClr val="FFC000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102" name="직사각형 101"/>
          <p:cNvSpPr/>
          <p:nvPr/>
        </p:nvSpPr>
        <p:spPr>
          <a:xfrm>
            <a:off x="7343665" y="4262651"/>
            <a:ext cx="1007241" cy="1686035"/>
          </a:xfrm>
          <a:prstGeom prst="rect">
            <a:avLst/>
          </a:prstGeom>
          <a:noFill/>
          <a:ln w="12700" cap="flat" cmpd="sng" algn="ctr">
            <a:solidFill>
              <a:srgbClr val="FFC000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103" name="직사각형 37"/>
          <p:cNvSpPr/>
          <p:nvPr/>
        </p:nvSpPr>
        <p:spPr>
          <a:xfrm>
            <a:off x="4250012" y="3946805"/>
            <a:ext cx="269355" cy="2899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300" b="1" i="0" u="none" strike="noStrike" kern="1200" cap="none" spc="0" normalizeH="0" baseline="0">
                <a:solidFill>
                  <a:schemeClr val="accent4"/>
                </a:solidFill>
                <a:latin typeface="맑은 고딕"/>
                <a:ea typeface="맑은 고딕"/>
                <a:cs typeface="맑은 고딕"/>
              </a:rPr>
              <a:t>a</a:t>
            </a:r>
          </a:p>
        </p:txBody>
      </p:sp>
      <p:sp>
        <p:nvSpPr>
          <p:cNvPr id="104" name="직사각형 37"/>
          <p:cNvSpPr/>
          <p:nvPr/>
        </p:nvSpPr>
        <p:spPr>
          <a:xfrm>
            <a:off x="5387756" y="3978774"/>
            <a:ext cx="269355" cy="2865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300" b="1" i="0" u="none" strike="noStrike" kern="1200" cap="none" spc="0" normalizeH="0" baseline="0">
                <a:solidFill>
                  <a:srgbClr val="FFC000"/>
                </a:solidFill>
                <a:latin typeface="맑은 고딕"/>
                <a:ea typeface="맑은 고딕"/>
                <a:cs typeface="맑은 고딕"/>
              </a:rPr>
              <a:t>b</a:t>
            </a:r>
          </a:p>
        </p:txBody>
      </p:sp>
      <p:sp>
        <p:nvSpPr>
          <p:cNvPr id="105" name="직사각형 37"/>
          <p:cNvSpPr/>
          <p:nvPr/>
        </p:nvSpPr>
        <p:spPr>
          <a:xfrm>
            <a:off x="6547398" y="3988846"/>
            <a:ext cx="269355" cy="2859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300" b="1" i="0" u="none" strike="noStrike" kern="1200" cap="none" spc="0" normalizeH="0" baseline="0">
                <a:solidFill>
                  <a:srgbClr val="FFC000"/>
                </a:solidFill>
                <a:latin typeface="맑은 고딕"/>
                <a:ea typeface="맑은 고딕"/>
                <a:cs typeface="맑은 고딕"/>
              </a:rPr>
              <a:t>c</a:t>
            </a:r>
          </a:p>
        </p:txBody>
      </p:sp>
      <p:sp>
        <p:nvSpPr>
          <p:cNvPr id="106" name="직사각형 37"/>
          <p:cNvSpPr/>
          <p:nvPr/>
        </p:nvSpPr>
        <p:spPr>
          <a:xfrm>
            <a:off x="7772729" y="3977022"/>
            <a:ext cx="269355" cy="2882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300" b="1" i="0" u="none" strike="noStrike" kern="1200" cap="none" spc="0" normalizeH="0" baseline="0">
                <a:solidFill>
                  <a:srgbClr val="FFC000"/>
                </a:solidFill>
                <a:latin typeface="맑은 고딕"/>
                <a:ea typeface="맑은 고딕"/>
                <a:cs typeface="맑은 고딕"/>
              </a:rPr>
              <a:t>d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09626" y="245385"/>
            <a:ext cx="11572748" cy="6359441"/>
            <a:chOff x="309626" y="245385"/>
            <a:chExt cx="11572748" cy="6359441"/>
          </a:xfrm>
        </p:grpSpPr>
        <p:sp>
          <p:nvSpPr>
            <p:cNvPr id="6" name="직사각형 5"/>
            <p:cNvSpPr/>
            <p:nvPr/>
          </p:nvSpPr>
          <p:spPr>
            <a:xfrm>
              <a:off x="309626" y="253174"/>
              <a:ext cx="11572748" cy="63516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431800" dist="25400" dir="5400000" algn="t" rotWithShape="0">
                <a:prstClr val="black">
                  <a:alpha val="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11217893" y="253174"/>
              <a:ext cx="664481" cy="647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431800" dist="25400" dir="5400000" algn="t" rotWithShape="0">
                <a:prstClr val="black">
                  <a:alpha val="1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1058925" y="245385"/>
              <a:ext cx="10157083" cy="647700"/>
            </a:xfrm>
            <a:prstGeom prst="rect">
              <a:avLst/>
            </a:prstGeom>
            <a:solidFill>
              <a:srgbClr val="30396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1" latinLnBrk="0">
                <a:defRPr/>
              </a:pPr>
              <a:r>
                <a:rPr lang="en-US" altLang="ko-KR" sz="2400" b="1" i="1" kern="0">
                  <a:solidFill>
                    <a:prstClr val="white"/>
                  </a:solidFill>
                </a:rPr>
                <a:t>7.1.4</a:t>
              </a:r>
              <a:r>
                <a:rPr lang="ko-KR" altLang="en-US" sz="2400" b="1" i="1" kern="0">
                  <a:solidFill>
                    <a:prstClr val="white"/>
                  </a:solidFill>
                </a:rPr>
                <a:t> 층으로 구성된 비순환 유향 그래프</a:t>
              </a:r>
            </a:p>
          </p:txBody>
        </p:sp>
        <p:grpSp>
          <p:nvGrpSpPr>
            <p:cNvPr id="24" name="그룹 23"/>
            <p:cNvGrpSpPr/>
            <p:nvPr/>
          </p:nvGrpSpPr>
          <p:grpSpPr>
            <a:xfrm>
              <a:off x="11434660" y="462783"/>
              <a:ext cx="230946" cy="228482"/>
              <a:chOff x="11242636" y="735673"/>
              <a:chExt cx="230946" cy="228482"/>
            </a:xfrm>
          </p:grpSpPr>
          <p:sp>
            <p:nvSpPr>
              <p:cNvPr id="16" name="타원 15"/>
              <p:cNvSpPr/>
              <p:nvPr/>
            </p:nvSpPr>
            <p:spPr>
              <a:xfrm>
                <a:off x="11302773" y="800483"/>
                <a:ext cx="108789" cy="108789"/>
              </a:xfrm>
              <a:prstGeom prst="ellipse">
                <a:avLst/>
              </a:prstGeom>
              <a:solidFill>
                <a:srgbClr val="FFC000"/>
              </a:solidFill>
              <a:ln w="158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사각형: 둥근 위쪽 모서리 16"/>
              <p:cNvSpPr/>
              <p:nvPr/>
            </p:nvSpPr>
            <p:spPr>
              <a:xfrm>
                <a:off x="11333147" y="910155"/>
                <a:ext cx="48043" cy="54000"/>
              </a:xfrm>
              <a:prstGeom prst="round2SameRect">
                <a:avLst>
                  <a:gd name="adj1" fmla="val 0"/>
                  <a:gd name="adj2" fmla="val 50000"/>
                </a:avLst>
              </a:prstGeom>
              <a:noFill/>
              <a:ln w="158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18" name="직선 연결선 17"/>
              <p:cNvCxnSpPr/>
              <p:nvPr/>
            </p:nvCxnSpPr>
            <p:spPr>
              <a:xfrm>
                <a:off x="11359549" y="735673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/>
              <p:cNvCxnSpPr/>
              <p:nvPr/>
            </p:nvCxnSpPr>
            <p:spPr>
              <a:xfrm rot="5400000">
                <a:off x="11459354" y="83820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/>
              <p:cNvCxnSpPr/>
              <p:nvPr/>
            </p:nvCxnSpPr>
            <p:spPr>
              <a:xfrm rot="5400000">
                <a:off x="11256864" y="83542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/>
              <p:cNvCxnSpPr/>
              <p:nvPr/>
            </p:nvCxnSpPr>
            <p:spPr>
              <a:xfrm rot="8100000">
                <a:off x="11282498" y="767378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/>
              <p:cNvCxnSpPr/>
              <p:nvPr/>
            </p:nvCxnSpPr>
            <p:spPr>
              <a:xfrm rot="13500000">
                <a:off x="11433473" y="77214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" name="직사각형 7"/>
            <p:cNvSpPr/>
            <p:nvPr/>
          </p:nvSpPr>
          <p:spPr>
            <a:xfrm>
              <a:off x="309626" y="245385"/>
              <a:ext cx="749300" cy="6477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>
              <a:outerShdw dist="25400" algn="l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b="1">
                  <a:solidFill>
                    <a:srgbClr val="303962"/>
                  </a:solidFill>
                </a:rPr>
                <a:t>05</a:t>
              </a:r>
            </a:p>
          </p:txBody>
        </p:sp>
        <p:grpSp>
          <p:nvGrpSpPr>
            <p:cNvPr id="27" name="그룹 26"/>
            <p:cNvGrpSpPr/>
            <p:nvPr/>
          </p:nvGrpSpPr>
          <p:grpSpPr>
            <a:xfrm>
              <a:off x="10703092" y="493743"/>
              <a:ext cx="267186" cy="165383"/>
              <a:chOff x="10447060" y="740631"/>
              <a:chExt cx="267186" cy="165383"/>
            </a:xfrm>
          </p:grpSpPr>
          <p:sp>
            <p:nvSpPr>
              <p:cNvPr id="25" name="화살표: 갈매기형 수장 24"/>
              <p:cNvSpPr/>
              <p:nvPr/>
            </p:nvSpPr>
            <p:spPr>
              <a:xfrm>
                <a:off x="10597188" y="740631"/>
                <a:ext cx="117058" cy="165383"/>
              </a:xfrm>
              <a:prstGeom prst="chevron">
                <a:avLst>
                  <a:gd name="adj" fmla="val 8072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" name="직사각형 25"/>
              <p:cNvSpPr/>
              <p:nvPr/>
            </p:nvSpPr>
            <p:spPr>
              <a:xfrm>
                <a:off x="10447060" y="816123"/>
                <a:ext cx="252000" cy="144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pic>
        <p:nvPicPr>
          <p:cNvPr id="131" name="그림 13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69925" y="1740047"/>
            <a:ext cx="6737662" cy="4153482"/>
          </a:xfrm>
          <a:prstGeom prst="rect">
            <a:avLst/>
          </a:prstGeom>
        </p:spPr>
      </p:pic>
      <p:sp>
        <p:nvSpPr>
          <p:cNvPr id="132" name="TextBox 131"/>
          <p:cNvSpPr txBox="1"/>
          <p:nvPr/>
        </p:nvSpPr>
        <p:spPr>
          <a:xfrm>
            <a:off x="3048000" y="1199424"/>
            <a:ext cx="6096000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100" b="0" i="0" u="none" strike="noStrike" kern="1200" cap="none" spc="0" normalizeH="0" baseline="0">
                <a:solidFill>
                  <a:srgbClr val="404040"/>
                </a:solidFill>
                <a:latin typeface="맑은 고딕"/>
                <a:ea typeface="맑은 고딕"/>
                <a:cs typeface="맑은 고딕"/>
              </a:rPr>
              <a:t> 함수형 </a:t>
            </a:r>
            <a:r>
              <a:rPr kumimoji="0" lang="en-US" altLang="ko-KR" sz="1100" b="0" i="0" u="none" strike="noStrike" kern="1200" cap="none" spc="0" normalizeH="0" baseline="0">
                <a:solidFill>
                  <a:srgbClr val="404040"/>
                </a:solidFill>
                <a:latin typeface="맑은 고딕"/>
                <a:ea typeface="맑은 고딕"/>
                <a:cs typeface="맑은 고딕"/>
              </a:rPr>
              <a:t>API</a:t>
            </a:r>
            <a:r>
              <a:rPr kumimoji="0" lang="ko-KR" altLang="en-US" sz="1100" b="0" i="0" u="none" strike="noStrike" kern="1200" cap="none" spc="0" normalizeH="0" baseline="0">
                <a:solidFill>
                  <a:srgbClr val="404040"/>
                </a:solidFill>
                <a:latin typeface="맑은 고딕"/>
                <a:ea typeface="맑은 고딕"/>
                <a:cs typeface="맑은 고딕"/>
              </a:rPr>
              <a:t>를 사용하여 모듈 구현</a:t>
            </a:r>
          </a:p>
        </p:txBody>
      </p:sp>
      <p:sp>
        <p:nvSpPr>
          <p:cNvPr id="133" name="직사각형 132"/>
          <p:cNvSpPr/>
          <p:nvPr/>
        </p:nvSpPr>
        <p:spPr>
          <a:xfrm>
            <a:off x="5019944" y="2234874"/>
            <a:ext cx="774199" cy="336268"/>
          </a:xfrm>
          <a:prstGeom prst="rect">
            <a:avLst/>
          </a:prstGeom>
          <a:noFill/>
          <a:ln w="12700" cap="flat" cmpd="sng" algn="ctr">
            <a:solidFill>
              <a:srgbClr val="FF0000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134" name="직사각형 133"/>
          <p:cNvSpPr/>
          <p:nvPr/>
        </p:nvSpPr>
        <p:spPr>
          <a:xfrm>
            <a:off x="5019068" y="3004209"/>
            <a:ext cx="774199" cy="336268"/>
          </a:xfrm>
          <a:prstGeom prst="rect">
            <a:avLst/>
          </a:prstGeom>
          <a:noFill/>
          <a:ln w="12700" cap="flat" cmpd="sng" algn="ctr">
            <a:solidFill>
              <a:srgbClr val="FF0000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135" name="직사각형 134"/>
          <p:cNvSpPr/>
          <p:nvPr/>
        </p:nvSpPr>
        <p:spPr>
          <a:xfrm>
            <a:off x="4098536" y="3628808"/>
            <a:ext cx="774199" cy="336268"/>
          </a:xfrm>
          <a:prstGeom prst="rect">
            <a:avLst/>
          </a:prstGeom>
          <a:noFill/>
          <a:ln w="12700" cap="flat" cmpd="sng" algn="ctr">
            <a:solidFill>
              <a:srgbClr val="FF0000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136" name="직사각형 135"/>
          <p:cNvSpPr/>
          <p:nvPr/>
        </p:nvSpPr>
        <p:spPr>
          <a:xfrm>
            <a:off x="5040089" y="4842644"/>
            <a:ext cx="774199" cy="336268"/>
          </a:xfrm>
          <a:prstGeom prst="rect">
            <a:avLst/>
          </a:prstGeom>
          <a:noFill/>
          <a:ln w="12700" cap="flat" cmpd="sng" algn="ctr">
            <a:solidFill>
              <a:srgbClr val="FF0000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cxnSp>
        <p:nvCxnSpPr>
          <p:cNvPr id="137" name="직선 화살표 연결선 136"/>
          <p:cNvCxnSpPr/>
          <p:nvPr/>
        </p:nvCxnSpPr>
        <p:spPr>
          <a:xfrm flipV="1">
            <a:off x="5793359" y="2243637"/>
            <a:ext cx="1356411" cy="3559"/>
          </a:xfrm>
          <a:prstGeom prst="straightConnector1">
            <a:avLst/>
          </a:prstGeom>
          <a:noFill/>
          <a:ln w="6350" cap="flat" cmpd="sng" algn="ctr">
            <a:solidFill>
              <a:srgbClr val="FF0000">
                <a:alpha val="100000"/>
              </a:srgbClr>
            </a:solidFill>
            <a:prstDash val="solid"/>
            <a:miter/>
            <a:tailEnd type="arrow"/>
          </a:ln>
        </p:spPr>
      </p:cxnSp>
      <p:sp>
        <p:nvSpPr>
          <p:cNvPr id="138" name="직사각형 37"/>
          <p:cNvSpPr/>
          <p:nvPr/>
        </p:nvSpPr>
        <p:spPr>
          <a:xfrm>
            <a:off x="7164962" y="2132126"/>
            <a:ext cx="4013668" cy="4186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100" b="0" i="0" u="none" strike="noStrike" kern="1200" cap="none" spc="0" normalizeH="0" baseline="0">
                <a:solidFill>
                  <a:srgbClr val="FF0000"/>
                </a:solidFill>
                <a:latin typeface="맑은 고딕"/>
                <a:ea typeface="맑은 고딕"/>
                <a:cs typeface="맑은 고딕"/>
              </a:rPr>
              <a:t>모든 가지는 동일한</a:t>
            </a:r>
            <a:r>
              <a:rPr kumimoji="0" lang="en-US" altLang="ko-KR" sz="1100" b="0" i="0" u="none" strike="noStrike" kern="1200" cap="none" spc="0" normalizeH="0" baseline="0">
                <a:solidFill>
                  <a:srgbClr val="FF0000"/>
                </a:solidFill>
                <a:latin typeface="맑은 고딕"/>
                <a:ea typeface="맑은 고딕"/>
                <a:cs typeface="맑은 고딕"/>
              </a:rPr>
              <a:t> stride(2)</a:t>
            </a:r>
            <a:r>
              <a:rPr kumimoji="0" lang="ko-KR" altLang="en-US" sz="1100" b="0" i="0" u="none" strike="noStrike" kern="1200" cap="none" spc="0" normalizeH="0" baseline="0">
                <a:solidFill>
                  <a:srgbClr val="FF0000"/>
                </a:solidFill>
                <a:latin typeface="맑은 고딕"/>
                <a:ea typeface="맑은 고딕"/>
                <a:cs typeface="맑은 고딕"/>
              </a:rPr>
              <a:t>를 사용</a:t>
            </a: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100" b="0" i="0" u="none" strike="noStrike" kern="1200" cap="none" spc="0" normalizeH="0" baseline="0">
                <a:solidFill>
                  <a:srgbClr val="FF0000"/>
                </a:solidFill>
                <a:latin typeface="맑은 고딕"/>
                <a:ea typeface="맑은 고딕"/>
                <a:cs typeface="맑은 고딕"/>
              </a:rPr>
              <a:t>출력 크기를 동일하게 만들어 하나로 합치기 위함</a:t>
            </a:r>
          </a:p>
        </p:txBody>
      </p:sp>
      <p:cxnSp>
        <p:nvCxnSpPr>
          <p:cNvPr id="141" name="연결선: 꺾임 140"/>
          <p:cNvCxnSpPr>
            <a:endCxn id="142" idx="1"/>
          </p:cNvCxnSpPr>
          <p:nvPr/>
        </p:nvCxnSpPr>
        <p:spPr>
          <a:xfrm>
            <a:off x="5025256" y="5763442"/>
            <a:ext cx="1830418" cy="411612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직사각형 37"/>
          <p:cNvSpPr/>
          <p:nvPr/>
        </p:nvSpPr>
        <p:spPr>
          <a:xfrm>
            <a:off x="6855673" y="6046464"/>
            <a:ext cx="4013668" cy="2571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100" b="0" i="0" u="none" strike="noStrike" kern="1200" cap="none" spc="0" normalizeH="0" baseline="0">
                <a:solidFill>
                  <a:srgbClr val="FF0000"/>
                </a:solidFill>
                <a:latin typeface="맑은 고딕"/>
                <a:ea typeface="맑은 고딕"/>
                <a:cs typeface="맑은 고딕"/>
              </a:rPr>
              <a:t>4</a:t>
            </a:r>
            <a:r>
              <a:rPr kumimoji="0" lang="ko-KR" altLang="en-US" sz="1100" b="0" i="0" u="none" strike="noStrike" kern="1200" cap="none" spc="0" normalizeH="0" baseline="0">
                <a:solidFill>
                  <a:srgbClr val="FF0000"/>
                </a:solidFill>
                <a:latin typeface="맑은 고딕"/>
                <a:ea typeface="맑은 고딕"/>
                <a:cs typeface="맑은 고딕"/>
              </a:rPr>
              <a:t>개의 가지의 출력을 연결하여 모듈의 출력을 생성</a:t>
            </a:r>
          </a:p>
        </p:txBody>
      </p:sp>
      <p:cxnSp>
        <p:nvCxnSpPr>
          <p:cNvPr id="139" name="직선 연결선 138"/>
          <p:cNvCxnSpPr/>
          <p:nvPr/>
        </p:nvCxnSpPr>
        <p:spPr>
          <a:xfrm>
            <a:off x="3252842" y="5761032"/>
            <a:ext cx="3164051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09626" y="245385"/>
            <a:ext cx="11572748" cy="6359441"/>
            <a:chOff x="309626" y="245385"/>
            <a:chExt cx="11572748" cy="6359441"/>
          </a:xfrm>
        </p:grpSpPr>
        <p:sp>
          <p:nvSpPr>
            <p:cNvPr id="6" name="직사각형 5"/>
            <p:cNvSpPr/>
            <p:nvPr/>
          </p:nvSpPr>
          <p:spPr>
            <a:xfrm>
              <a:off x="309626" y="253174"/>
              <a:ext cx="11572748" cy="63516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431800" dist="25400" dir="5400000" algn="t" rotWithShape="0">
                <a:prstClr val="black">
                  <a:alpha val="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11217893" y="253174"/>
              <a:ext cx="664481" cy="647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431800" dist="25400" dir="5400000" algn="t" rotWithShape="0">
                <a:prstClr val="black">
                  <a:alpha val="1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1058925" y="245385"/>
              <a:ext cx="10157083" cy="647700"/>
            </a:xfrm>
            <a:prstGeom prst="rect">
              <a:avLst/>
            </a:prstGeom>
            <a:solidFill>
              <a:srgbClr val="30396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1" latinLnBrk="0">
                <a:defRPr/>
              </a:pPr>
              <a:r>
                <a:rPr lang="en-US" altLang="ko-KR" sz="2400" b="1" i="1" kern="0">
                  <a:solidFill>
                    <a:prstClr val="white"/>
                  </a:solidFill>
                </a:rPr>
                <a:t>7.1.4</a:t>
              </a:r>
              <a:r>
                <a:rPr lang="ko-KR" altLang="en-US" sz="2400" b="1" i="1" kern="0">
                  <a:solidFill>
                    <a:prstClr val="white"/>
                  </a:solidFill>
                </a:rPr>
                <a:t> 층으로 구성된 비순환 유향 그래프</a:t>
              </a:r>
            </a:p>
          </p:txBody>
        </p:sp>
        <p:grpSp>
          <p:nvGrpSpPr>
            <p:cNvPr id="24" name="그룹 23"/>
            <p:cNvGrpSpPr/>
            <p:nvPr/>
          </p:nvGrpSpPr>
          <p:grpSpPr>
            <a:xfrm>
              <a:off x="11434660" y="462783"/>
              <a:ext cx="230946" cy="228482"/>
              <a:chOff x="11242636" y="735673"/>
              <a:chExt cx="230946" cy="228482"/>
            </a:xfrm>
          </p:grpSpPr>
          <p:sp>
            <p:nvSpPr>
              <p:cNvPr id="16" name="타원 15"/>
              <p:cNvSpPr/>
              <p:nvPr/>
            </p:nvSpPr>
            <p:spPr>
              <a:xfrm>
                <a:off x="11302773" y="800483"/>
                <a:ext cx="108789" cy="108789"/>
              </a:xfrm>
              <a:prstGeom prst="ellipse">
                <a:avLst/>
              </a:prstGeom>
              <a:solidFill>
                <a:srgbClr val="FFC000"/>
              </a:solidFill>
              <a:ln w="158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사각형: 둥근 위쪽 모서리 16"/>
              <p:cNvSpPr/>
              <p:nvPr/>
            </p:nvSpPr>
            <p:spPr>
              <a:xfrm>
                <a:off x="11333147" y="910155"/>
                <a:ext cx="48043" cy="54000"/>
              </a:xfrm>
              <a:prstGeom prst="round2SameRect">
                <a:avLst>
                  <a:gd name="adj1" fmla="val 0"/>
                  <a:gd name="adj2" fmla="val 50000"/>
                </a:avLst>
              </a:prstGeom>
              <a:noFill/>
              <a:ln w="158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18" name="직선 연결선 17"/>
              <p:cNvCxnSpPr/>
              <p:nvPr/>
            </p:nvCxnSpPr>
            <p:spPr>
              <a:xfrm>
                <a:off x="11359549" y="735673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/>
              <p:cNvCxnSpPr/>
              <p:nvPr/>
            </p:nvCxnSpPr>
            <p:spPr>
              <a:xfrm rot="5400000">
                <a:off x="11459354" y="83820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/>
              <p:cNvCxnSpPr/>
              <p:nvPr/>
            </p:nvCxnSpPr>
            <p:spPr>
              <a:xfrm rot="5400000">
                <a:off x="11256864" y="83542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/>
              <p:cNvCxnSpPr/>
              <p:nvPr/>
            </p:nvCxnSpPr>
            <p:spPr>
              <a:xfrm rot="8100000">
                <a:off x="11282498" y="767378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/>
              <p:cNvCxnSpPr/>
              <p:nvPr/>
            </p:nvCxnSpPr>
            <p:spPr>
              <a:xfrm rot="13500000">
                <a:off x="11433473" y="77214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" name="직사각형 7"/>
            <p:cNvSpPr/>
            <p:nvPr/>
          </p:nvSpPr>
          <p:spPr>
            <a:xfrm>
              <a:off x="309626" y="245385"/>
              <a:ext cx="749300" cy="6477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>
              <a:outerShdw dist="25400" algn="l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b="1">
                  <a:solidFill>
                    <a:srgbClr val="303962"/>
                  </a:solidFill>
                </a:rPr>
                <a:t>05</a:t>
              </a:r>
            </a:p>
          </p:txBody>
        </p:sp>
        <p:grpSp>
          <p:nvGrpSpPr>
            <p:cNvPr id="27" name="그룹 26"/>
            <p:cNvGrpSpPr/>
            <p:nvPr/>
          </p:nvGrpSpPr>
          <p:grpSpPr>
            <a:xfrm>
              <a:off x="10703092" y="493743"/>
              <a:ext cx="267186" cy="165383"/>
              <a:chOff x="10447060" y="740631"/>
              <a:chExt cx="267186" cy="165383"/>
            </a:xfrm>
          </p:grpSpPr>
          <p:sp>
            <p:nvSpPr>
              <p:cNvPr id="25" name="화살표: 갈매기형 수장 24"/>
              <p:cNvSpPr/>
              <p:nvPr/>
            </p:nvSpPr>
            <p:spPr>
              <a:xfrm>
                <a:off x="10597188" y="740631"/>
                <a:ext cx="117058" cy="165383"/>
              </a:xfrm>
              <a:prstGeom prst="chevron">
                <a:avLst>
                  <a:gd name="adj" fmla="val 8072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" name="직사각형 25"/>
              <p:cNvSpPr/>
              <p:nvPr/>
            </p:nvSpPr>
            <p:spPr>
              <a:xfrm>
                <a:off x="10447060" y="816123"/>
                <a:ext cx="252000" cy="144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144" name="직사각형 143"/>
          <p:cNvSpPr/>
          <p:nvPr/>
        </p:nvSpPr>
        <p:spPr>
          <a:xfrm>
            <a:off x="2286328" y="4146928"/>
            <a:ext cx="853965" cy="821120"/>
          </a:xfrm>
          <a:prstGeom prst="rect">
            <a:avLst/>
          </a:prstGeom>
          <a:solidFill>
            <a:schemeClr val="accent6">
              <a:alpha val="100000"/>
            </a:scheme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cxnSp>
        <p:nvCxnSpPr>
          <p:cNvPr id="151" name="직선 화살표 연결선 150"/>
          <p:cNvCxnSpPr>
            <a:endCxn id="173" idx="2"/>
          </p:cNvCxnSpPr>
          <p:nvPr/>
        </p:nvCxnSpPr>
        <p:spPr>
          <a:xfrm rot="5400000" flipH="1" flipV="1">
            <a:off x="2454384" y="3883313"/>
            <a:ext cx="499221" cy="7863"/>
          </a:xfrm>
          <a:prstGeom prst="straightConnector1">
            <a:avLst/>
          </a:prstGeom>
          <a:noFill/>
          <a:ln w="12700" cap="flat" cmpd="sng" algn="ctr">
            <a:solidFill>
              <a:srgbClr val="000000">
                <a:alpha val="100000"/>
              </a:srgbClr>
            </a:solidFill>
            <a:prstDash val="solid"/>
            <a:miter/>
            <a:tailEnd type="arrow"/>
          </a:ln>
        </p:spPr>
      </p:cxnSp>
      <p:cxnSp>
        <p:nvCxnSpPr>
          <p:cNvPr id="153" name="직선 화살표 연결선 152"/>
          <p:cNvCxnSpPr>
            <a:stCxn id="168" idx="0"/>
            <a:endCxn id="144" idx="2"/>
          </p:cNvCxnSpPr>
          <p:nvPr/>
        </p:nvCxnSpPr>
        <p:spPr>
          <a:xfrm rot="16200000" flipV="1">
            <a:off x="2413381" y="5267978"/>
            <a:ext cx="614365" cy="14506"/>
          </a:xfrm>
          <a:prstGeom prst="straightConnector1">
            <a:avLst/>
          </a:prstGeom>
          <a:noFill/>
          <a:ln w="12700" cap="flat" cmpd="sng" algn="ctr">
            <a:solidFill>
              <a:srgbClr val="000000">
                <a:alpha val="100000"/>
              </a:srgbClr>
            </a:solidFill>
            <a:prstDash val="solid"/>
            <a:miter/>
            <a:tailEnd type="arrow"/>
          </a:ln>
        </p:spPr>
      </p:cxnSp>
      <p:sp>
        <p:nvSpPr>
          <p:cNvPr id="166" name="TextBox 165"/>
          <p:cNvSpPr txBox="1"/>
          <p:nvPr/>
        </p:nvSpPr>
        <p:spPr>
          <a:xfrm>
            <a:off x="4572000" y="1239343"/>
            <a:ext cx="3048000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100" b="0" i="0" u="none" strike="noStrike" kern="1200" cap="none" spc="0" normalizeH="0" baseline="0">
                <a:solidFill>
                  <a:srgbClr val="404040"/>
                </a:solidFill>
                <a:latin typeface="맑은 고딕"/>
                <a:ea typeface="맑은 고딕"/>
                <a:cs typeface="맑은 고딕"/>
              </a:rPr>
              <a:t>2. </a:t>
            </a:r>
            <a:r>
              <a:rPr kumimoji="0" lang="ko-KR" altLang="en-US" sz="1100" b="0" i="0" u="none" strike="noStrike" kern="1200" cap="none" spc="0" normalizeH="0" baseline="0">
                <a:solidFill>
                  <a:srgbClr val="404040"/>
                </a:solidFill>
                <a:latin typeface="맑은 고딕"/>
                <a:ea typeface="맑은 고딕"/>
                <a:cs typeface="맑은 고딕"/>
              </a:rPr>
              <a:t>잔차</a:t>
            </a:r>
            <a:r>
              <a:rPr kumimoji="0" lang="en-US" altLang="ko-KR" sz="1100" b="0" i="0" u="none" strike="noStrike" kern="1200" cap="none" spc="0" normalizeH="0" baseline="0">
                <a:solidFill>
                  <a:srgbClr val="404040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kumimoji="0" lang="ko-KR" altLang="en-US" sz="1100" b="0" i="0" u="none" strike="noStrike" kern="1200" cap="none" spc="0" normalizeH="0" baseline="0">
                <a:solidFill>
                  <a:srgbClr val="404040"/>
                </a:solidFill>
                <a:latin typeface="맑은 고딕"/>
                <a:ea typeface="맑은 고딕"/>
                <a:cs typeface="맑은 고딕"/>
              </a:rPr>
              <a:t>연결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8" name="자유형: 도형 167"/>
              <p:cNvSpPr>
                <a:spLocks noResize="1" noChangeShapeType="1" noTextEdit="1"/>
              </p:cNvSpPr>
              <p:nvPr/>
            </p:nvSpPr>
            <p:spPr>
              <a:xfrm>
                <a:off x="2380155" y="5582414"/>
                <a:ext cx="733425" cy="523875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914400" h="914400">
                    <a:moveTo>
                      <a:pt x="0" y="0"/>
                    </a:moveTo>
                    <a:lnTo>
                      <a:pt x="914400" y="0"/>
                    </a:lnTo>
                    <a:lnTo>
                      <a:pt x="914400" y="914400"/>
                    </a:lnTo>
                    <a:lnTo>
                      <a:pt x="0" y="914400"/>
                    </a:lnTo>
                    <a:close/>
                  </a:path>
                </a:pathLst>
              </a:custGeom>
            </p:spPr>
            <p:txBody>
              <a:bodyPr/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2200" i="1">
                              <a:latin typeface="Cambria Math" panose="02040503050406030204" pitchFamily="18" charset="0"/>
                              <a:sym typeface="Cambria Math"/>
                            </a:rPr>
                          </m:ctrlPr>
                        </m:sSubPr>
                        <m:e>
                          <m:r>
                            <a:rPr sz="2200" i="1">
                              <a:latin typeface="Cambria Math"/>
                              <a:sym typeface="Cambria Math"/>
                            </a:rPr>
                            <m:t>𝑋</m:t>
                          </m:r>
                        </m:e>
                        <m:sub>
                          <m:r>
                            <a:rPr sz="2200" i="1">
                              <a:latin typeface="Cambria Math"/>
                              <a:sym typeface="Cambria Math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/>
              </a:p>
            </p:txBody>
          </p:sp>
        </mc:Choice>
        <mc:Fallback xmlns:dsp="http://schemas.microsoft.com/office/drawing/2008/diagram" xmlns:dgm="http://schemas.openxmlformats.org/drawingml/2006/diagram" xmlns:c="http://schemas.openxmlformats.org/drawingml/2006/chart" xmlns="">
          <p:sp>
            <p:nvSpPr>
              <p:cNvPr id="168" name=""/>
              <p:cNvSpPr txBox="1"/>
              <p:nvPr/>
            </p:nvSpPr>
            <p:spPr>
              <a:xfrm>
                <a:off x="2380155" y="5582414"/>
                <a:ext cx="733425" cy="523875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0" name="자유형: 도형 169"/>
              <p:cNvSpPr>
                <a:spLocks noResize="1" noChangeShapeType="1" noTextEdit="1"/>
              </p:cNvSpPr>
              <p:nvPr/>
            </p:nvSpPr>
            <p:spPr>
              <a:xfrm>
                <a:off x="2251184" y="4352925"/>
                <a:ext cx="923925" cy="43815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914400" h="914400">
                    <a:moveTo>
                      <a:pt x="0" y="0"/>
                    </a:moveTo>
                    <a:lnTo>
                      <a:pt x="914400" y="0"/>
                    </a:lnTo>
                    <a:lnTo>
                      <a:pt x="914400" y="914400"/>
                    </a:lnTo>
                    <a:lnTo>
                      <a:pt x="0" y="914400"/>
                    </a:lnTo>
                    <a:close/>
                  </a:path>
                </a:pathLst>
              </a:custGeom>
            </p:spPr>
            <p:txBody>
              <a:bodyPr/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sz="1900" i="1">
                          <a:latin typeface="Cambria Math"/>
                          <a:sym typeface="Cambria Math"/>
                        </a:rPr>
                        <m:t>𝑟𝑒𝑙𝑢</m:t>
                      </m:r>
                    </m:oMath>
                  </m:oMathPara>
                </a14:m>
                <a:endParaRPr/>
              </a:p>
            </p:txBody>
          </p:sp>
        </mc:Choice>
        <mc:Fallback xmlns:dsp="http://schemas.microsoft.com/office/drawing/2008/diagram" xmlns:dgm="http://schemas.openxmlformats.org/drawingml/2006/diagram" xmlns:c="http://schemas.openxmlformats.org/drawingml/2006/chart" xmlns="">
          <p:sp>
            <p:nvSpPr>
              <p:cNvPr id="170" name=""/>
              <p:cNvSpPr txBox="1"/>
              <p:nvPr/>
            </p:nvSpPr>
            <p:spPr>
              <a:xfrm>
                <a:off x="2251184" y="4352925"/>
                <a:ext cx="923925" cy="43815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3" name="자유형: 도형 172"/>
              <p:cNvSpPr>
                <a:spLocks noResize="1" noChangeShapeType="1" noTextEdit="1"/>
              </p:cNvSpPr>
              <p:nvPr/>
            </p:nvSpPr>
            <p:spPr>
              <a:xfrm>
                <a:off x="2145951" y="3113759"/>
                <a:ext cx="1123950" cy="523875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914400" h="914400">
                    <a:moveTo>
                      <a:pt x="0" y="0"/>
                    </a:moveTo>
                    <a:lnTo>
                      <a:pt x="914400" y="0"/>
                    </a:lnTo>
                    <a:lnTo>
                      <a:pt x="914400" y="914400"/>
                    </a:lnTo>
                    <a:lnTo>
                      <a:pt x="0" y="914400"/>
                    </a:lnTo>
                    <a:close/>
                  </a:path>
                </a:pathLst>
              </a:custGeom>
            </p:spPr>
            <p:txBody>
              <a:bodyPr/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2200" i="1">
                              <a:latin typeface="Cambria Math" panose="02040503050406030204" pitchFamily="18" charset="0"/>
                              <a:sym typeface="Cambria Math"/>
                            </a:rPr>
                          </m:ctrlPr>
                        </m:sSubPr>
                        <m:e>
                          <m:r>
                            <a:rPr sz="2200" i="1">
                              <a:latin typeface="Cambria Math"/>
                              <a:sym typeface="Cambria Math"/>
                            </a:rPr>
                            <m:t>𝑓</m:t>
                          </m:r>
                          <m:r>
                            <a:rPr sz="2200" i="1">
                              <a:latin typeface="Cambria Math"/>
                              <a:sym typeface="Cambria Math"/>
                            </a:rPr>
                            <m:t>(</m:t>
                          </m:r>
                          <m:r>
                            <a:rPr sz="2200" i="1">
                              <a:latin typeface="Cambria Math"/>
                              <a:sym typeface="Cambria Math"/>
                            </a:rPr>
                            <m:t>𝑋</m:t>
                          </m:r>
                        </m:e>
                        <m:sub>
                          <m:r>
                            <a:rPr sz="2200" i="1">
                              <a:latin typeface="Cambria Math"/>
                              <a:sym typeface="Cambria Math"/>
                            </a:rPr>
                            <m:t>𝑡</m:t>
                          </m:r>
                        </m:sub>
                      </m:sSub>
                      <m:r>
                        <a:rPr sz="2200" i="1">
                          <a:latin typeface="Cambria Math"/>
                          <a:sym typeface="Cambria Math"/>
                        </a:rPr>
                        <m:t>)</m:t>
                      </m:r>
                    </m:oMath>
                  </m:oMathPara>
                </a14:m>
                <a:endParaRPr/>
              </a:p>
            </p:txBody>
          </p:sp>
        </mc:Choice>
        <mc:Fallback xmlns:dsp="http://schemas.microsoft.com/office/drawing/2008/diagram" xmlns:dgm="http://schemas.openxmlformats.org/drawingml/2006/diagram" xmlns:c="http://schemas.openxmlformats.org/drawingml/2006/chart" xmlns="">
          <p:sp>
            <p:nvSpPr>
              <p:cNvPr id="173" name=""/>
              <p:cNvSpPr txBox="1"/>
              <p:nvPr/>
            </p:nvSpPr>
            <p:spPr>
              <a:xfrm>
                <a:off x="2145951" y="3113759"/>
                <a:ext cx="1123950" cy="523875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4" name="자유형: 도형 173"/>
              <p:cNvSpPr>
                <a:spLocks noResize="1" noChangeShapeType="1" noTextEdit="1"/>
              </p:cNvSpPr>
              <p:nvPr/>
            </p:nvSpPr>
            <p:spPr>
              <a:xfrm>
                <a:off x="2341494" y="1782500"/>
                <a:ext cx="704850" cy="523875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914400" h="914400">
                    <a:moveTo>
                      <a:pt x="0" y="0"/>
                    </a:moveTo>
                    <a:lnTo>
                      <a:pt x="914400" y="0"/>
                    </a:lnTo>
                    <a:lnTo>
                      <a:pt x="914400" y="914400"/>
                    </a:lnTo>
                    <a:lnTo>
                      <a:pt x="0" y="914400"/>
                    </a:lnTo>
                    <a:close/>
                  </a:path>
                </a:pathLst>
              </a:custGeom>
            </p:spPr>
            <p:txBody>
              <a:bodyPr/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2200" i="1">
                              <a:latin typeface="Cambria Math" panose="02040503050406030204" pitchFamily="18" charset="0"/>
                              <a:sym typeface="Cambria Math"/>
                            </a:rPr>
                          </m:ctrlPr>
                        </m:sSubPr>
                        <m:e>
                          <m:r>
                            <a:rPr sz="2200" i="1">
                              <a:latin typeface="Cambria Math"/>
                              <a:sym typeface="Cambria Math"/>
                            </a:rPr>
                            <m:t>𝑦</m:t>
                          </m:r>
                        </m:e>
                        <m:sub>
                          <m:r>
                            <a:rPr sz="2200" i="1">
                              <a:latin typeface="Cambria Math"/>
                              <a:sym typeface="Cambria Math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/>
              </a:p>
            </p:txBody>
          </p:sp>
        </mc:Choice>
        <mc:Fallback xmlns:dsp="http://schemas.microsoft.com/office/drawing/2008/diagram" xmlns:dgm="http://schemas.openxmlformats.org/drawingml/2006/diagram" xmlns:c="http://schemas.openxmlformats.org/drawingml/2006/chart" xmlns="">
          <p:sp>
            <p:nvSpPr>
              <p:cNvPr id="174" name=""/>
              <p:cNvSpPr txBox="1"/>
              <p:nvPr/>
            </p:nvSpPr>
            <p:spPr>
              <a:xfrm>
                <a:off x="2341494" y="1782500"/>
                <a:ext cx="704850" cy="523875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</p:sp>
        </mc:Fallback>
      </mc:AlternateContent>
      <p:cxnSp>
        <p:nvCxnSpPr>
          <p:cNvPr id="175" name="직선 화살표 연결선 174"/>
          <p:cNvCxnSpPr>
            <a:stCxn id="173" idx="0"/>
            <a:endCxn id="174" idx="2"/>
          </p:cNvCxnSpPr>
          <p:nvPr/>
        </p:nvCxnSpPr>
        <p:spPr>
          <a:xfrm rot="16200000" flipV="1">
            <a:off x="2297230" y="2703064"/>
            <a:ext cx="807383" cy="14007"/>
          </a:xfrm>
          <a:prstGeom prst="straightConnector1">
            <a:avLst/>
          </a:prstGeom>
          <a:noFill/>
          <a:ln w="12700" cap="flat" cmpd="sng" algn="ctr">
            <a:solidFill>
              <a:srgbClr val="000000">
                <a:alpha val="100000"/>
              </a:srgbClr>
            </a:solidFill>
            <a:prstDash val="solid"/>
            <a:miter/>
            <a:tailEnd type="arrow"/>
          </a:ln>
        </p:spPr>
      </p:cxnSp>
      <p:cxnSp>
        <p:nvCxnSpPr>
          <p:cNvPr id="180" name="직선 연결선 179"/>
          <p:cNvCxnSpPr/>
          <p:nvPr/>
        </p:nvCxnSpPr>
        <p:spPr>
          <a:xfrm rot="10800000">
            <a:off x="1998849" y="5284802"/>
            <a:ext cx="742389" cy="2"/>
          </a:xfrm>
          <a:prstGeom prst="line">
            <a:avLst/>
          </a:prstGeom>
          <a:ln w="12700"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직선 연결선 180"/>
          <p:cNvCxnSpPr/>
          <p:nvPr/>
        </p:nvCxnSpPr>
        <p:spPr>
          <a:xfrm rot="16200000" flipV="1">
            <a:off x="747153" y="4037588"/>
            <a:ext cx="2484341" cy="19050"/>
          </a:xfrm>
          <a:prstGeom prst="line">
            <a:avLst/>
          </a:prstGeom>
          <a:noFill/>
          <a:ln w="12700" cap="flat" cmpd="sng" algn="ctr">
            <a:solidFill>
              <a:srgbClr val="000000">
                <a:alpha val="100000"/>
              </a:srgbClr>
            </a:solidFill>
            <a:prstDash val="solid"/>
            <a:miter/>
          </a:ln>
        </p:spPr>
      </p:cxnSp>
      <p:cxnSp>
        <p:nvCxnSpPr>
          <p:cNvPr id="182" name="직선 화살표 연결선 181"/>
          <p:cNvCxnSpPr/>
          <p:nvPr/>
        </p:nvCxnSpPr>
        <p:spPr>
          <a:xfrm>
            <a:off x="1973636" y="2806060"/>
            <a:ext cx="560293" cy="8964"/>
          </a:xfrm>
          <a:prstGeom prst="straightConnector1">
            <a:avLst/>
          </a:prstGeom>
          <a:ln w="12700"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3" name="자유형: 도형 182"/>
              <p:cNvSpPr>
                <a:spLocks noResize="1" noChangeShapeType="1" noTextEdit="1"/>
              </p:cNvSpPr>
              <p:nvPr/>
            </p:nvSpPr>
            <p:spPr>
              <a:xfrm>
                <a:off x="2369483" y="2556342"/>
                <a:ext cx="723900" cy="447675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914400" h="914400">
                    <a:moveTo>
                      <a:pt x="0" y="0"/>
                    </a:moveTo>
                    <a:lnTo>
                      <a:pt x="914400" y="0"/>
                    </a:lnTo>
                    <a:lnTo>
                      <a:pt x="914400" y="914400"/>
                    </a:lnTo>
                    <a:lnTo>
                      <a:pt x="0" y="914400"/>
                    </a:lnTo>
                    <a:close/>
                  </a:path>
                </a:pathLst>
              </a:custGeom>
            </p:spPr>
            <p:txBody>
              <a:bodyPr/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sz="2000">
                          <a:latin typeface="Cambria Math"/>
                          <a:sym typeface="Cambria Math"/>
                        </a:rPr>
                        <m:t>⊕</m:t>
                      </m:r>
                    </m:oMath>
                  </m:oMathPara>
                </a14:m>
                <a:endParaRPr/>
              </a:p>
            </p:txBody>
          </p:sp>
        </mc:Choice>
        <mc:Fallback xmlns:dsp="http://schemas.microsoft.com/office/drawing/2008/diagram" xmlns:dgm="http://schemas.openxmlformats.org/drawingml/2006/diagram" xmlns:c="http://schemas.openxmlformats.org/drawingml/2006/chart" xmlns="">
          <p:sp>
            <p:nvSpPr>
              <p:cNvPr id="183" name=""/>
              <p:cNvSpPr txBox="1"/>
              <p:nvPr/>
            </p:nvSpPr>
            <p:spPr>
              <a:xfrm>
                <a:off x="2369483" y="2556342"/>
                <a:ext cx="723900" cy="447675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4" name="자유형: 도형 183"/>
              <p:cNvSpPr>
                <a:spLocks noResize="1" noChangeShapeType="1" noTextEdit="1"/>
              </p:cNvSpPr>
              <p:nvPr/>
            </p:nvSpPr>
            <p:spPr>
              <a:xfrm>
                <a:off x="3389804" y="5321317"/>
                <a:ext cx="2419350" cy="523875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914400" h="914400">
                    <a:moveTo>
                      <a:pt x="0" y="0"/>
                    </a:moveTo>
                    <a:lnTo>
                      <a:pt x="914400" y="0"/>
                    </a:lnTo>
                    <a:lnTo>
                      <a:pt x="914400" y="914400"/>
                    </a:lnTo>
                    <a:lnTo>
                      <a:pt x="0" y="914400"/>
                    </a:lnTo>
                    <a:close/>
                  </a:path>
                </a:pathLst>
              </a:custGeom>
            </p:spPr>
            <p:txBody>
              <a:bodyPr/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sz="2200" i="1">
                          <a:latin typeface="Cambria Math"/>
                          <a:sym typeface="Cambria Math"/>
                        </a:rPr>
                        <m:t>∴</m:t>
                      </m:r>
                      <m:sSub>
                        <m:sSubPr>
                          <m:ctrlPr>
                            <a:rPr sz="2200" i="1">
                              <a:latin typeface="Cambria Math" panose="02040503050406030204" pitchFamily="18" charset="0"/>
                              <a:sym typeface="Cambria Math"/>
                            </a:rPr>
                          </m:ctrlPr>
                        </m:sSubPr>
                        <m:e>
                          <m:r>
                            <a:rPr sz="2200" i="1">
                              <a:latin typeface="Cambria Math"/>
                              <a:sym typeface="Cambria Math"/>
                            </a:rPr>
                            <m:t>𝑦</m:t>
                          </m:r>
                        </m:e>
                        <m:sub>
                          <m:r>
                            <a:rPr sz="2200" i="1">
                              <a:latin typeface="Cambria Math"/>
                              <a:sym typeface="Cambria Math"/>
                            </a:rPr>
                            <m:t>𝑡</m:t>
                          </m:r>
                        </m:sub>
                      </m:sSub>
                      <m:r>
                        <a:rPr sz="2200" i="1">
                          <a:latin typeface="Cambria Math"/>
                          <a:sym typeface="Cambria Math"/>
                        </a:rPr>
                        <m:t>=</m:t>
                      </m:r>
                      <m:sSub>
                        <m:sSubPr>
                          <m:ctrlPr>
                            <a:rPr sz="2200" i="1">
                              <a:latin typeface="Cambria Math" panose="02040503050406030204" pitchFamily="18" charset="0"/>
                              <a:sym typeface="Cambria Math"/>
                            </a:rPr>
                          </m:ctrlPr>
                        </m:sSubPr>
                        <m:e>
                          <m:r>
                            <a:rPr sz="2200" i="1">
                              <a:latin typeface="Cambria Math"/>
                              <a:sym typeface="Cambria Math"/>
                            </a:rPr>
                            <m:t>𝑥</m:t>
                          </m:r>
                        </m:e>
                        <m:sub>
                          <m:r>
                            <a:rPr sz="2200" i="1">
                              <a:latin typeface="Cambria Math"/>
                              <a:sym typeface="Cambria Math"/>
                            </a:rPr>
                            <m:t>𝑡</m:t>
                          </m:r>
                        </m:sub>
                      </m:sSub>
                      <m:r>
                        <a:rPr sz="2200" i="1">
                          <a:latin typeface="Cambria Math"/>
                          <a:sym typeface="Cambria Math"/>
                        </a:rPr>
                        <m:t>+</m:t>
                      </m:r>
                      <m:r>
                        <a:rPr sz="2200" i="1">
                          <a:latin typeface="Cambria Math"/>
                          <a:sym typeface="Cambria Math"/>
                        </a:rPr>
                        <m:t>𝑓</m:t>
                      </m:r>
                      <m:r>
                        <a:rPr sz="2200" i="1">
                          <a:latin typeface="Cambria Math"/>
                          <a:sym typeface="Cambria Math"/>
                        </a:rPr>
                        <m:t>(</m:t>
                      </m:r>
                      <m:sSub>
                        <m:sSubPr>
                          <m:ctrlPr>
                            <a:rPr sz="2200" i="1">
                              <a:latin typeface="Cambria Math" panose="02040503050406030204" pitchFamily="18" charset="0"/>
                              <a:sym typeface="Cambria Math"/>
                            </a:rPr>
                          </m:ctrlPr>
                        </m:sSubPr>
                        <m:e>
                          <m:r>
                            <a:rPr sz="2200" i="1">
                              <a:latin typeface="Cambria Math"/>
                              <a:sym typeface="Cambria Math"/>
                            </a:rPr>
                            <m:t>𝑥</m:t>
                          </m:r>
                        </m:e>
                        <m:sub>
                          <m:r>
                            <a:rPr sz="2200" i="1">
                              <a:latin typeface="Cambria Math"/>
                              <a:sym typeface="Cambria Math"/>
                            </a:rPr>
                            <m:t>𝑡</m:t>
                          </m:r>
                        </m:sub>
                      </m:sSub>
                      <m:r>
                        <a:rPr sz="2200" i="1">
                          <a:latin typeface="Cambria Math"/>
                          <a:sym typeface="Cambria Math"/>
                        </a:rPr>
                        <m:t>)</m:t>
                      </m:r>
                    </m:oMath>
                  </m:oMathPara>
                </a14:m>
                <a:endParaRPr/>
              </a:p>
            </p:txBody>
          </p:sp>
        </mc:Choice>
        <mc:Fallback xmlns:dsp="http://schemas.microsoft.com/office/drawing/2008/diagram" xmlns:dgm="http://schemas.openxmlformats.org/drawingml/2006/diagram" xmlns:c="http://schemas.openxmlformats.org/drawingml/2006/chart" xmlns="">
          <p:sp>
            <p:nvSpPr>
              <p:cNvPr id="184" name=""/>
              <p:cNvSpPr txBox="1"/>
              <p:nvPr/>
            </p:nvSpPr>
            <p:spPr>
              <a:xfrm>
                <a:off x="3389804" y="5321317"/>
                <a:ext cx="2419350" cy="523875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</p:sp>
        </mc:Fallback>
      </mc:AlternateContent>
      <p:cxnSp>
        <p:nvCxnSpPr>
          <p:cNvPr id="185" name="직선 연결선 55"/>
          <p:cNvCxnSpPr/>
          <p:nvPr/>
        </p:nvCxnSpPr>
        <p:spPr>
          <a:xfrm rot="5400000">
            <a:off x="3770377" y="3997401"/>
            <a:ext cx="4651248" cy="2"/>
          </a:xfrm>
          <a:prstGeom prst="line">
            <a:avLst/>
          </a:prstGeom>
          <a:noFill/>
          <a:ln w="6350" cap="flat" cmpd="sng" algn="ctr">
            <a:solidFill>
              <a:srgbClr val="BFBFBF"/>
            </a:solidFill>
            <a:prstDash val="dash"/>
            <a:miter/>
          </a:ln>
        </p:spPr>
      </p:cxnSp>
      <p:pic>
        <p:nvPicPr>
          <p:cNvPr id="186" name="그림 185"/>
          <p:cNvPicPr>
            <a:picLocks noChangeAspect="1"/>
          </p:cNvPicPr>
          <p:nvPr/>
        </p:nvPicPr>
        <p:blipFill rotWithShape="1">
          <a:blip r:embed="rId9"/>
          <a:srcRect l="530"/>
          <a:stretch>
            <a:fillRect/>
          </a:stretch>
        </p:blipFill>
        <p:spPr>
          <a:xfrm>
            <a:off x="6345231" y="2689154"/>
            <a:ext cx="5208581" cy="1849227"/>
          </a:xfrm>
          <a:prstGeom prst="rect">
            <a:avLst/>
          </a:prstGeom>
        </p:spPr>
      </p:pic>
      <p:sp>
        <p:nvSpPr>
          <p:cNvPr id="187" name="오른쪽 중괄호 186"/>
          <p:cNvSpPr/>
          <p:nvPr/>
        </p:nvSpPr>
        <p:spPr>
          <a:xfrm>
            <a:off x="10843309" y="3367916"/>
            <a:ext cx="248473" cy="498673"/>
          </a:xfrm>
          <a:prstGeom prst="rightBrace">
            <a:avLst>
              <a:gd name="adj1" fmla="val 8333"/>
              <a:gd name="adj2" fmla="val 51562"/>
            </a:avLst>
          </a:prstGeom>
          <a:noFill/>
          <a:ln w="6350" cap="flat" cmpd="sng" algn="ctr">
            <a:solidFill>
              <a:srgbClr val="FF0000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188" name="직사각형 37"/>
          <p:cNvSpPr/>
          <p:nvPr/>
        </p:nvSpPr>
        <p:spPr>
          <a:xfrm>
            <a:off x="11048692" y="3392707"/>
            <a:ext cx="990754" cy="415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100" b="0" i="0" u="none" strike="noStrike" kern="1200" cap="none" spc="0" normalizeH="0" baseline="0">
                <a:solidFill>
                  <a:srgbClr val="FF0000"/>
                </a:solidFill>
                <a:latin typeface="맑은 고딕"/>
                <a:ea typeface="맑은 고딕"/>
                <a:cs typeface="맑은 고딕"/>
              </a:rPr>
              <a:t>x</a:t>
            </a:r>
            <a:r>
              <a:rPr kumimoji="0" lang="ko-KR" altLang="en-US" sz="1100" b="0" i="0" u="none" strike="noStrike" kern="1200" cap="none" spc="0" normalizeH="0" baseline="0">
                <a:solidFill>
                  <a:srgbClr val="FF0000"/>
                </a:solidFill>
                <a:latin typeface="맑은 고딕"/>
                <a:ea typeface="맑은 고딕"/>
                <a:cs typeface="맑은 고딕"/>
              </a:rPr>
              <a:t>에 변환을 적용 </a:t>
            </a:r>
          </a:p>
        </p:txBody>
      </p:sp>
      <p:cxnSp>
        <p:nvCxnSpPr>
          <p:cNvPr id="189" name="연결선: 꺾임 188"/>
          <p:cNvCxnSpPr>
            <a:endCxn id="191" idx="1"/>
          </p:cNvCxnSpPr>
          <p:nvPr/>
        </p:nvCxnSpPr>
        <p:spPr>
          <a:xfrm>
            <a:off x="7951606" y="4171620"/>
            <a:ext cx="1070212" cy="754534"/>
          </a:xfrm>
          <a:prstGeom prst="bentConnector3">
            <a:avLst>
              <a:gd name="adj1" fmla="val 50000"/>
            </a:avLst>
          </a:prstGeom>
          <a:noFill/>
          <a:ln w="6350" cap="flat" cmpd="sng" algn="ctr">
            <a:solidFill>
              <a:srgbClr val="FF0000">
                <a:alpha val="100000"/>
              </a:srgbClr>
            </a:solidFill>
            <a:prstDash val="solid"/>
            <a:miter/>
            <a:tailEnd type="arrow"/>
          </a:ln>
        </p:spPr>
      </p:cxnSp>
      <p:sp>
        <p:nvSpPr>
          <p:cNvPr id="191" name="직사각형 37"/>
          <p:cNvSpPr/>
          <p:nvPr/>
        </p:nvSpPr>
        <p:spPr>
          <a:xfrm>
            <a:off x="9021818" y="4796439"/>
            <a:ext cx="2207200" cy="2594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100" b="0" i="0" u="none" strike="noStrike" kern="1200" cap="none" spc="0" normalizeH="0" baseline="0">
                <a:solidFill>
                  <a:srgbClr val="FF0000"/>
                </a:solidFill>
                <a:latin typeface="맑은 고딕"/>
                <a:ea typeface="맑은 고딕"/>
                <a:cs typeface="맑은 고딕"/>
              </a:rPr>
              <a:t>원본</a:t>
            </a:r>
            <a:r>
              <a:rPr kumimoji="0" lang="en-US" altLang="ko-KR" sz="1100" b="0" i="0" u="none" strike="noStrike" kern="1200" cap="none" spc="0" normalizeH="0" baseline="0">
                <a:solidFill>
                  <a:srgbClr val="FF0000"/>
                </a:solidFill>
                <a:latin typeface="맑은 고딕"/>
                <a:ea typeface="맑은 고딕"/>
                <a:cs typeface="맑은 고딕"/>
              </a:rPr>
              <a:t>x</a:t>
            </a:r>
            <a:r>
              <a:rPr kumimoji="0" lang="ko-KR" altLang="en-US" sz="1100" b="0" i="0" u="none" strike="noStrike" kern="1200" cap="none" spc="0" normalizeH="0" baseline="0">
                <a:solidFill>
                  <a:srgbClr val="FF0000"/>
                </a:solidFill>
                <a:latin typeface="맑은 고딕"/>
                <a:ea typeface="맑은 고딕"/>
                <a:cs typeface="맑은 고딕"/>
              </a:rPr>
              <a:t>를 출력 특성에 더하기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09626" y="245385"/>
            <a:ext cx="11572748" cy="6359441"/>
            <a:chOff x="309626" y="245385"/>
            <a:chExt cx="11572748" cy="6359441"/>
          </a:xfrm>
        </p:grpSpPr>
        <p:sp>
          <p:nvSpPr>
            <p:cNvPr id="6" name="직사각형 5"/>
            <p:cNvSpPr/>
            <p:nvPr/>
          </p:nvSpPr>
          <p:spPr>
            <a:xfrm>
              <a:off x="309626" y="253174"/>
              <a:ext cx="11572748" cy="6351652"/>
            </a:xfrm>
            <a:prstGeom prst="rect">
              <a:avLst/>
            </a:prstGeom>
            <a:solidFill>
              <a:schemeClr val="bg1"/>
            </a:solidFill>
            <a:ln cmpd="sng" algn="ctr">
              <a:noFill/>
              <a:prstDash val="solid"/>
              <a:miter/>
              <a:headEnd w="med" len="med"/>
              <a:tailEnd w="med" len="med"/>
            </a:ln>
            <a:effectLst>
              <a:outerShdw blurRad="431800" dist="25400" dir="5400000" algn="t" rotWithShape="0">
                <a:prstClr val="black">
                  <a:alpha val="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11217893" y="253174"/>
              <a:ext cx="664481" cy="647700"/>
            </a:xfrm>
            <a:prstGeom prst="rect">
              <a:avLst/>
            </a:prstGeom>
            <a:solidFill>
              <a:schemeClr val="bg1"/>
            </a:solidFill>
            <a:ln cmpd="sng" algn="ctr">
              <a:noFill/>
              <a:prstDash val="solid"/>
              <a:miter/>
              <a:headEnd w="med" len="med"/>
              <a:tailEnd w="med" len="med"/>
            </a:ln>
            <a:effectLst>
              <a:outerShdw blurRad="431800" dist="25400" dir="5400000" algn="t" rotWithShape="0">
                <a:prstClr val="black">
                  <a:alpha val="1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1058925" y="245385"/>
              <a:ext cx="10157083" cy="647700"/>
            </a:xfrm>
            <a:prstGeom prst="rect">
              <a:avLst/>
            </a:prstGeom>
            <a:solidFill>
              <a:srgbClr val="303962"/>
            </a:solidFill>
            <a:ln cmpd="sng" algn="ctr">
              <a:noFill/>
              <a:prstDash val="solid"/>
              <a:miter/>
              <a:headEnd w="med" len="med"/>
              <a:tailEnd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1" latinLnBrk="0">
                <a:defRPr/>
              </a:pPr>
              <a:r>
                <a:rPr lang="en-US" altLang="ko-KR" sz="2400" b="1" i="1" kern="0">
                  <a:solidFill>
                    <a:prstClr val="white"/>
                  </a:solidFill>
                </a:rPr>
                <a:t>7.1.4</a:t>
              </a:r>
              <a:r>
                <a:rPr lang="ko-KR" altLang="en-US" sz="2400" b="1" i="1" kern="0">
                  <a:solidFill>
                    <a:prstClr val="white"/>
                  </a:solidFill>
                </a:rPr>
                <a:t> 층으로 구성된 비순환 유향 그래프</a:t>
              </a:r>
            </a:p>
          </p:txBody>
        </p:sp>
        <p:grpSp>
          <p:nvGrpSpPr>
            <p:cNvPr id="24" name="그룹 23"/>
            <p:cNvGrpSpPr/>
            <p:nvPr/>
          </p:nvGrpSpPr>
          <p:grpSpPr>
            <a:xfrm>
              <a:off x="11434660" y="462783"/>
              <a:ext cx="230946" cy="228482"/>
              <a:chOff x="11242636" y="735673"/>
              <a:chExt cx="230946" cy="228482"/>
            </a:xfrm>
          </p:grpSpPr>
          <p:sp>
            <p:nvSpPr>
              <p:cNvPr id="16" name="타원 15"/>
              <p:cNvSpPr/>
              <p:nvPr/>
            </p:nvSpPr>
            <p:spPr>
              <a:xfrm>
                <a:off x="11302773" y="800483"/>
                <a:ext cx="108789" cy="108789"/>
              </a:xfrm>
              <a:prstGeom prst="ellipse">
                <a:avLst/>
              </a:prstGeom>
              <a:solidFill>
                <a:srgbClr val="FFC000"/>
              </a:solidFill>
              <a:ln w="15875" cmpd="sng" algn="ctr">
                <a:noFill/>
                <a:prstDash val="solid"/>
                <a:miter/>
                <a:headEnd w="med" len="med"/>
                <a:tailEnd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사각형: 둥근 위쪽 모서리 16"/>
              <p:cNvSpPr/>
              <p:nvPr/>
            </p:nvSpPr>
            <p:spPr>
              <a:xfrm>
                <a:off x="11333147" y="910155"/>
                <a:ext cx="48043" cy="54000"/>
              </a:xfrm>
              <a:prstGeom prst="round2SameRect">
                <a:avLst>
                  <a:gd name="adj1" fmla="val 0"/>
                  <a:gd name="adj2" fmla="val 50000"/>
                </a:avLst>
              </a:prstGeom>
              <a:noFill/>
              <a:ln w="15875" cmpd="sng" algn="ctr">
                <a:noFill/>
                <a:prstDash val="solid"/>
                <a:miter/>
                <a:headEnd w="med" len="med"/>
                <a:tailEnd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18" name="직선 연결선 17"/>
              <p:cNvCxnSpPr/>
              <p:nvPr/>
            </p:nvCxnSpPr>
            <p:spPr>
              <a:xfrm>
                <a:off x="11359549" y="735673"/>
                <a:ext cx="0" cy="28456"/>
              </a:xfrm>
              <a:prstGeom prst="line">
                <a:avLst/>
              </a:prstGeom>
              <a:ln w="15875" cap="rnd" cmpd="sng" algn="ctr">
                <a:noFill/>
                <a:prstDash val="solid"/>
                <a:miter/>
                <a:headEnd w="med" len="med"/>
                <a:tailEnd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/>
              <p:cNvCxnSpPr/>
              <p:nvPr/>
            </p:nvCxnSpPr>
            <p:spPr>
              <a:xfrm rot="5400000">
                <a:off x="11459354" y="838200"/>
                <a:ext cx="0" cy="28456"/>
              </a:xfrm>
              <a:prstGeom prst="line">
                <a:avLst/>
              </a:prstGeom>
              <a:ln w="15875" cap="rnd" cmpd="sng" algn="ctr">
                <a:noFill/>
                <a:prstDash val="solid"/>
                <a:miter/>
                <a:headEnd w="med" len="med"/>
                <a:tailEnd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/>
              <p:cNvCxnSpPr/>
              <p:nvPr/>
            </p:nvCxnSpPr>
            <p:spPr>
              <a:xfrm rot="5400000">
                <a:off x="11256864" y="835420"/>
                <a:ext cx="0" cy="28456"/>
              </a:xfrm>
              <a:prstGeom prst="line">
                <a:avLst/>
              </a:prstGeom>
              <a:ln w="15875" cap="rnd" cmpd="sng" algn="ctr">
                <a:noFill/>
                <a:prstDash val="solid"/>
                <a:miter/>
                <a:headEnd w="med" len="med"/>
                <a:tailEnd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/>
              <p:cNvCxnSpPr/>
              <p:nvPr/>
            </p:nvCxnSpPr>
            <p:spPr>
              <a:xfrm rot="8100000">
                <a:off x="11282498" y="767378"/>
                <a:ext cx="0" cy="28456"/>
              </a:xfrm>
              <a:prstGeom prst="line">
                <a:avLst/>
              </a:prstGeom>
              <a:ln w="15875" cap="rnd" cmpd="sng" algn="ctr">
                <a:noFill/>
                <a:prstDash val="solid"/>
                <a:miter/>
                <a:headEnd w="med" len="med"/>
                <a:tailEnd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/>
              <p:cNvCxnSpPr/>
              <p:nvPr/>
            </p:nvCxnSpPr>
            <p:spPr>
              <a:xfrm rot="13500000">
                <a:off x="11433473" y="772140"/>
                <a:ext cx="0" cy="28456"/>
              </a:xfrm>
              <a:prstGeom prst="line">
                <a:avLst/>
              </a:prstGeom>
              <a:ln w="15875" cap="rnd" cmpd="sng" algn="ctr">
                <a:noFill/>
                <a:prstDash val="solid"/>
                <a:miter/>
                <a:headEnd w="med" len="med"/>
                <a:tailEnd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" name="직사각형 7"/>
            <p:cNvSpPr/>
            <p:nvPr/>
          </p:nvSpPr>
          <p:spPr>
            <a:xfrm>
              <a:off x="309626" y="245385"/>
              <a:ext cx="749300" cy="6477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cmpd="sng" algn="ctr">
              <a:noFill/>
              <a:prstDash val="solid"/>
              <a:miter/>
              <a:headEnd w="med" len="med"/>
              <a:tailEnd w="med" len="med"/>
            </a:ln>
            <a:effectLst>
              <a:outerShdw dist="25400" algn="l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b="1">
                  <a:solidFill>
                    <a:srgbClr val="303962"/>
                  </a:solidFill>
                </a:rPr>
                <a:t>05</a:t>
              </a:r>
            </a:p>
          </p:txBody>
        </p:sp>
        <p:grpSp>
          <p:nvGrpSpPr>
            <p:cNvPr id="27" name="그룹 26"/>
            <p:cNvGrpSpPr/>
            <p:nvPr/>
          </p:nvGrpSpPr>
          <p:grpSpPr>
            <a:xfrm>
              <a:off x="10703092" y="493743"/>
              <a:ext cx="267186" cy="165383"/>
              <a:chOff x="10447060" y="740631"/>
              <a:chExt cx="267186" cy="165383"/>
            </a:xfrm>
          </p:grpSpPr>
          <p:sp>
            <p:nvSpPr>
              <p:cNvPr id="25" name="화살표: 갈매기형 수장 24"/>
              <p:cNvSpPr/>
              <p:nvPr/>
            </p:nvSpPr>
            <p:spPr>
              <a:xfrm>
                <a:off x="10597188" y="740631"/>
                <a:ext cx="117058" cy="165383"/>
              </a:xfrm>
              <a:prstGeom prst="chevron">
                <a:avLst>
                  <a:gd name="adj" fmla="val 80722"/>
                </a:avLst>
              </a:prstGeom>
              <a:solidFill>
                <a:schemeClr val="bg1"/>
              </a:solidFill>
              <a:ln cmpd="sng" algn="ctr">
                <a:noFill/>
                <a:prstDash val="solid"/>
                <a:miter/>
                <a:headEnd w="med" len="med"/>
                <a:tailEnd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" name="직사각형 25"/>
              <p:cNvSpPr/>
              <p:nvPr/>
            </p:nvSpPr>
            <p:spPr>
              <a:xfrm>
                <a:off x="10447060" y="816123"/>
                <a:ext cx="252000" cy="14400"/>
              </a:xfrm>
              <a:prstGeom prst="rect">
                <a:avLst/>
              </a:prstGeom>
              <a:solidFill>
                <a:schemeClr val="bg1"/>
              </a:solidFill>
              <a:ln cmpd="sng" algn="ctr">
                <a:noFill/>
                <a:prstDash val="solid"/>
                <a:miter/>
                <a:headEnd w="med" len="med"/>
                <a:tailEnd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166" name="TextBox 165"/>
          <p:cNvSpPr txBox="1"/>
          <p:nvPr/>
        </p:nvSpPr>
        <p:spPr>
          <a:xfrm>
            <a:off x="3722782" y="1048843"/>
            <a:ext cx="5113664" cy="587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100" b="0" i="0" u="none" strike="noStrike" kern="1200" cap="none" spc="0" normalizeH="0" baseline="0">
                <a:solidFill>
                  <a:srgbClr val="404040"/>
                </a:solidFill>
                <a:latin typeface="맑은 고딕"/>
                <a:ea typeface="맑은 고딕"/>
                <a:cs typeface="맑은 고딕"/>
              </a:rPr>
              <a:t>2. </a:t>
            </a:r>
            <a:r>
              <a:rPr kumimoji="0" lang="ko-KR" altLang="en-US" sz="1100" b="0" i="0" u="none" strike="noStrike" kern="1200" cap="none" spc="0" normalizeH="0" baseline="0">
                <a:solidFill>
                  <a:srgbClr val="404040"/>
                </a:solidFill>
                <a:latin typeface="맑은 고딕"/>
                <a:ea typeface="맑은 고딕"/>
                <a:cs typeface="맑은 고딕"/>
              </a:rPr>
              <a:t>잔차</a:t>
            </a:r>
            <a:r>
              <a:rPr kumimoji="0" lang="en-US" altLang="ko-KR" sz="1100" b="0" i="0" u="none" strike="noStrike" kern="1200" cap="none" spc="0" normalizeH="0" baseline="0">
                <a:solidFill>
                  <a:srgbClr val="404040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kumimoji="0" lang="ko-KR" altLang="en-US" sz="1100" b="0" i="0" u="none" strike="noStrike" kern="1200" cap="none" spc="0" normalizeH="0" baseline="0">
                <a:solidFill>
                  <a:srgbClr val="404040"/>
                </a:solidFill>
                <a:latin typeface="맑은 고딕"/>
                <a:ea typeface="맑은 고딕"/>
                <a:cs typeface="맑은 고딕"/>
              </a:rPr>
              <a:t>연결</a:t>
            </a:r>
          </a:p>
          <a:p>
            <a:pPr mar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100" b="0" i="0" u="none" strike="noStrike" kern="1200" cap="none" spc="0" normalizeH="0" baseline="0">
                <a:solidFill>
                  <a:srgbClr val="404040"/>
                </a:solidFill>
                <a:latin typeface="맑은 고딕"/>
                <a:ea typeface="맑은 고딕"/>
                <a:cs typeface="맑은 고딕"/>
              </a:rPr>
              <a:t>특성 맵의 크기가 다를 때 선형 변환을 사용하여 잔차 연결을 구현시킨 예 </a:t>
            </a:r>
          </a:p>
        </p:txBody>
      </p:sp>
      <p:pic>
        <p:nvPicPr>
          <p:cNvPr id="173" name="그림 172"/>
          <p:cNvPicPr>
            <a:picLocks noChangeAspect="1"/>
          </p:cNvPicPr>
          <p:nvPr/>
        </p:nvPicPr>
        <p:blipFill rotWithShape="1">
          <a:blip r:embed="rId3"/>
          <a:srcRect t="1900"/>
          <a:stretch>
            <a:fillRect/>
          </a:stretch>
        </p:blipFill>
        <p:spPr>
          <a:xfrm>
            <a:off x="1026074" y="1705280"/>
            <a:ext cx="6033274" cy="2369394"/>
          </a:xfrm>
          <a:prstGeom prst="rect">
            <a:avLst/>
          </a:prstGeom>
        </p:spPr>
      </p:pic>
      <p:cxnSp>
        <p:nvCxnSpPr>
          <p:cNvPr id="174" name="직선 화살표 연결선 173"/>
          <p:cNvCxnSpPr/>
          <p:nvPr/>
        </p:nvCxnSpPr>
        <p:spPr>
          <a:xfrm flipV="1">
            <a:off x="6096000" y="3400209"/>
            <a:ext cx="1384550" cy="4974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직사각형 37"/>
          <p:cNvSpPr/>
          <p:nvPr/>
        </p:nvSpPr>
        <p:spPr>
          <a:xfrm>
            <a:off x="7499599" y="3210877"/>
            <a:ext cx="4013668" cy="4171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100" b="0" i="0" u="none" strike="noStrike" kern="1200" cap="none" spc="0" normalizeH="0" baseline="0">
                <a:solidFill>
                  <a:srgbClr val="FF0000"/>
                </a:solidFill>
                <a:latin typeface="맑은 고딕"/>
                <a:ea typeface="맑은 고딕"/>
                <a:cs typeface="맑은 고딕"/>
              </a:rPr>
              <a:t>y</a:t>
            </a:r>
            <a:r>
              <a:rPr kumimoji="0" lang="ko-KR" altLang="en-US" sz="1100" b="0" i="0" u="none" strike="noStrike" kern="1200" cap="none" spc="0" normalizeH="0" baseline="0">
                <a:solidFill>
                  <a:srgbClr val="FF0000"/>
                </a:solidFill>
                <a:latin typeface="맑은 고딕"/>
                <a:ea typeface="맑은 고딕"/>
                <a:cs typeface="맑은 고딕"/>
              </a:rPr>
              <a:t>와 크기를 동일하게 맞추기 위해 </a:t>
            </a:r>
            <a:r>
              <a:rPr kumimoji="0" lang="en-US" altLang="ko-KR" sz="1100" b="0" i="0" u="none" strike="noStrike" kern="1200" cap="none" spc="0" normalizeH="0" baseline="0">
                <a:solidFill>
                  <a:srgbClr val="FF0000"/>
                </a:solidFill>
                <a:latin typeface="맑은 고딕"/>
                <a:ea typeface="맑은 고딕"/>
                <a:cs typeface="맑은 고딕"/>
              </a:rPr>
              <a:t>1x1</a:t>
            </a:r>
            <a:r>
              <a:rPr kumimoji="0" lang="ko-KR" altLang="en-US" sz="1100" b="0" i="0" u="none" strike="noStrike" kern="1200" cap="none" spc="0" normalizeH="0" baseline="0">
                <a:solidFill>
                  <a:srgbClr val="FF0000"/>
                </a:solidFill>
                <a:latin typeface="맑은 고딕"/>
                <a:ea typeface="맑은 고딕"/>
                <a:cs typeface="맑은 고딕"/>
              </a:rPr>
              <a:t>합성곱을 사용하여</a:t>
            </a: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100" b="0" i="0" u="none" strike="noStrike" kern="1200" cap="none" spc="0" normalizeH="0" baseline="0">
                <a:solidFill>
                  <a:srgbClr val="FF0000"/>
                </a:solidFill>
                <a:latin typeface="맑은 고딕"/>
                <a:ea typeface="맑은 고딕"/>
                <a:cs typeface="맑은 고딕"/>
              </a:rPr>
              <a:t>원본 텐서</a:t>
            </a:r>
            <a:r>
              <a:rPr kumimoji="0" lang="en-US" altLang="ko-KR" sz="1100" b="0" i="0" u="none" strike="noStrike" kern="1200" cap="none" spc="0" normalizeH="0" baseline="0">
                <a:solidFill>
                  <a:srgbClr val="FF0000"/>
                </a:solidFill>
                <a:latin typeface="맑은 고딕"/>
                <a:ea typeface="맑은 고딕"/>
                <a:cs typeface="맑은 고딕"/>
              </a:rPr>
              <a:t> x</a:t>
            </a:r>
            <a:r>
              <a:rPr kumimoji="0" lang="ko-KR" altLang="en-US" sz="1100" b="0" i="0" u="none" strike="noStrike" kern="1200" cap="none" spc="0" normalizeH="0" baseline="0">
                <a:solidFill>
                  <a:srgbClr val="FF0000"/>
                </a:solidFill>
                <a:latin typeface="맑은 고딕"/>
                <a:ea typeface="맑은 고딕"/>
                <a:cs typeface="맑은 고딕"/>
              </a:rPr>
              <a:t>를 다운샘플링한다</a:t>
            </a:r>
          </a:p>
        </p:txBody>
      </p:sp>
      <p:cxnSp>
        <p:nvCxnSpPr>
          <p:cNvPr id="176" name="직선 화살표 연결선 175"/>
          <p:cNvCxnSpPr/>
          <p:nvPr/>
        </p:nvCxnSpPr>
        <p:spPr>
          <a:xfrm flipV="1">
            <a:off x="3356472" y="3805080"/>
            <a:ext cx="1384550" cy="4974"/>
          </a:xfrm>
          <a:prstGeom prst="straightConnector1">
            <a:avLst/>
          </a:prstGeom>
          <a:noFill/>
          <a:ln w="12700" cap="flat" cmpd="sng" algn="ctr">
            <a:solidFill>
              <a:srgbClr val="FF0000">
                <a:alpha val="100000"/>
              </a:srgbClr>
            </a:solidFill>
            <a:prstDash val="solid"/>
            <a:miter/>
            <a:tailEnd type="arrow"/>
          </a:ln>
        </p:spPr>
      </p:cxnSp>
      <p:sp>
        <p:nvSpPr>
          <p:cNvPr id="178" name="직사각형 37"/>
          <p:cNvSpPr/>
          <p:nvPr/>
        </p:nvSpPr>
        <p:spPr>
          <a:xfrm>
            <a:off x="4735628" y="3685371"/>
            <a:ext cx="4013669" cy="417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100" b="0" i="0" u="none" strike="noStrike" kern="1200" cap="none" spc="0" normalizeH="0" baseline="0">
                <a:solidFill>
                  <a:srgbClr val="FF0000"/>
                </a:solidFill>
                <a:latin typeface="맑은 고딕"/>
                <a:ea typeface="맑은 고딕"/>
                <a:cs typeface="맑은 고딕"/>
              </a:rPr>
              <a:t>다운샘플링된 </a:t>
            </a:r>
            <a:r>
              <a:rPr kumimoji="0" lang="en-US" altLang="ko-KR" sz="1100" b="0" i="0" u="none" strike="noStrike" kern="1200" cap="none" spc="0" normalizeH="0" baseline="0">
                <a:solidFill>
                  <a:srgbClr val="FF0000"/>
                </a:solidFill>
                <a:latin typeface="맑은 고딕"/>
                <a:ea typeface="맑은 고딕"/>
                <a:cs typeface="맑은 고딕"/>
              </a:rPr>
              <a:t>x</a:t>
            </a:r>
            <a:r>
              <a:rPr kumimoji="0" lang="ko-KR" altLang="en-US" sz="1100" b="0" i="0" u="none" strike="noStrike" kern="1200" cap="none" spc="0" normalizeH="0" baseline="0">
                <a:solidFill>
                  <a:srgbClr val="FF0000"/>
                </a:solidFill>
                <a:latin typeface="맑은 고딕"/>
                <a:ea typeface="맑은 고딕"/>
                <a:cs typeface="맑은 고딕"/>
              </a:rPr>
              <a:t>를</a:t>
            </a: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100" b="0" i="0" u="none" strike="noStrike" kern="1200" cap="none" spc="0" normalizeH="0" baseline="0">
                <a:solidFill>
                  <a:srgbClr val="FF0000"/>
                </a:solidFill>
                <a:latin typeface="맑은 고딕"/>
                <a:ea typeface="맑은 고딕"/>
                <a:cs typeface="맑은 고딕"/>
              </a:rPr>
              <a:t> 출력 특성에 더함</a:t>
            </a:r>
          </a:p>
        </p:txBody>
      </p:sp>
      <p:sp>
        <p:nvSpPr>
          <p:cNvPr id="179" name="사각형: 둥근 모서리 6"/>
          <p:cNvSpPr/>
          <p:nvPr/>
        </p:nvSpPr>
        <p:spPr>
          <a:xfrm>
            <a:off x="628303" y="4738187"/>
            <a:ext cx="1121050" cy="1443291"/>
          </a:xfrm>
          <a:prstGeom prst="roundRect">
            <a:avLst>
              <a:gd name="adj" fmla="val 50000"/>
            </a:avLst>
          </a:prstGeom>
          <a:solidFill>
            <a:srgbClr val="303962">
              <a:alpha val="100000"/>
            </a:srgbClr>
          </a:solidFill>
          <a:ln w="12700" cap="flat" cmpd="sng" algn="ctr">
            <a:noFill/>
            <a:prstDash val="solid"/>
            <a:miter/>
          </a:ln>
          <a:effectLst/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300" b="1" i="0" u="none" strike="noStrike" kern="1200" cap="none" spc="0" normalizeH="0" baseline="0">
                <a:solidFill>
                  <a:srgbClr val="FFFFFF"/>
                </a:solidFill>
                <a:cs typeface="Aharoni"/>
              </a:rPr>
              <a:t>1x1</a:t>
            </a: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1" i="0" u="none" strike="noStrike" kern="1200" cap="none" spc="0" normalizeH="0" baseline="0">
                <a:solidFill>
                  <a:srgbClr val="FFFFFF"/>
                </a:solidFill>
                <a:cs typeface="Aharoni"/>
              </a:rPr>
              <a:t>합성곱</a:t>
            </a:r>
          </a:p>
        </p:txBody>
      </p:sp>
      <p:grpSp>
        <p:nvGrpSpPr>
          <p:cNvPr id="180" name="그룹 3"/>
          <p:cNvGrpSpPr/>
          <p:nvPr/>
        </p:nvGrpSpPr>
        <p:grpSpPr>
          <a:xfrm>
            <a:off x="563383" y="4702039"/>
            <a:ext cx="1475755" cy="1561284"/>
            <a:chOff x="1177025" y="1854192"/>
            <a:chExt cx="1734426" cy="2489382"/>
          </a:xfrm>
        </p:grpSpPr>
        <p:sp>
          <p:nvSpPr>
            <p:cNvPr id="181" name="왼쪽 대괄호 59"/>
            <p:cNvSpPr/>
            <p:nvPr/>
          </p:nvSpPr>
          <p:spPr>
            <a:xfrm rot="5400000">
              <a:off x="1515428" y="1515789"/>
              <a:ext cx="769620" cy="1446426"/>
            </a:xfrm>
            <a:prstGeom prst="leftBracket">
              <a:avLst>
                <a:gd name="adj" fmla="val 160599"/>
              </a:avLst>
            </a:prstGeom>
            <a:noFill/>
            <a:ln w="12700" cap="flat" cmpd="sng" algn="ctr">
              <a:solidFill>
                <a:srgbClr val="303962">
                  <a:alpha val="100000"/>
                </a:srgbClr>
              </a:solidFill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182" name="왼쪽 대괄호 60"/>
            <p:cNvSpPr/>
            <p:nvPr/>
          </p:nvSpPr>
          <p:spPr>
            <a:xfrm rot="16200000">
              <a:off x="1515428" y="3235551"/>
              <a:ext cx="769620" cy="1446426"/>
            </a:xfrm>
            <a:prstGeom prst="leftBracket">
              <a:avLst>
                <a:gd name="adj" fmla="val 160599"/>
              </a:avLst>
            </a:prstGeom>
            <a:noFill/>
            <a:ln w="12700" cap="flat" cmpd="sng" algn="ctr">
              <a:solidFill>
                <a:srgbClr val="303962">
                  <a:alpha val="100000"/>
                </a:srgbClr>
              </a:solidFill>
              <a:prstDash val="solid"/>
              <a:miter/>
              <a:headEnd type="oval"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cxnSp>
          <p:nvCxnSpPr>
            <p:cNvPr id="183" name="직선 연결선 61"/>
            <p:cNvCxnSpPr>
              <a:stCxn id="181" idx="2"/>
              <a:endCxn id="182" idx="0"/>
            </p:cNvCxnSpPr>
            <p:nvPr/>
          </p:nvCxnSpPr>
          <p:spPr>
            <a:xfrm>
              <a:off x="1177025" y="2623812"/>
              <a:ext cx="0" cy="950142"/>
            </a:xfrm>
            <a:prstGeom prst="line">
              <a:avLst/>
            </a:prstGeom>
            <a:noFill/>
            <a:ln w="12700" cap="flat" cmpd="sng" algn="ctr">
              <a:solidFill>
                <a:srgbClr val="303962">
                  <a:alpha val="100000"/>
                </a:srgbClr>
              </a:solidFill>
              <a:prstDash val="solid"/>
              <a:miter/>
            </a:ln>
          </p:spPr>
        </p:cxnSp>
        <p:cxnSp>
          <p:nvCxnSpPr>
            <p:cNvPr id="184" name="직선 연결선 62"/>
            <p:cNvCxnSpPr>
              <a:stCxn id="181" idx="0"/>
              <a:endCxn id="182" idx="2"/>
            </p:cNvCxnSpPr>
            <p:nvPr/>
          </p:nvCxnSpPr>
          <p:spPr>
            <a:xfrm>
              <a:off x="2623451" y="2623812"/>
              <a:ext cx="0" cy="432000"/>
            </a:xfrm>
            <a:prstGeom prst="line">
              <a:avLst/>
            </a:prstGeom>
            <a:noFill/>
            <a:ln w="12700" cap="flat" cmpd="sng" algn="ctr">
              <a:solidFill>
                <a:srgbClr val="303962">
                  <a:alpha val="100000"/>
                </a:srgbClr>
              </a:solidFill>
              <a:prstDash val="solid"/>
              <a:miter/>
            </a:ln>
          </p:spPr>
        </p:cxnSp>
        <p:cxnSp>
          <p:nvCxnSpPr>
            <p:cNvPr id="185" name="직선 연결선 63"/>
            <p:cNvCxnSpPr/>
            <p:nvPr/>
          </p:nvCxnSpPr>
          <p:spPr>
            <a:xfrm rot="16200000">
              <a:off x="2767451" y="2906203"/>
              <a:ext cx="0" cy="288000"/>
            </a:xfrm>
            <a:prstGeom prst="line">
              <a:avLst/>
            </a:prstGeom>
            <a:noFill/>
            <a:ln w="12700" cap="flat" cmpd="sng" algn="ctr">
              <a:solidFill>
                <a:srgbClr val="303962">
                  <a:alpha val="100000"/>
                </a:srgbClr>
              </a:solidFill>
              <a:prstDash val="solid"/>
              <a:miter/>
              <a:tailEnd type="triangle"/>
            </a:ln>
          </p:spPr>
        </p:cxnSp>
      </p:grpSp>
      <p:sp>
        <p:nvSpPr>
          <p:cNvPr id="186" name="직사각형 39"/>
          <p:cNvSpPr/>
          <p:nvPr/>
        </p:nvSpPr>
        <p:spPr>
          <a:xfrm>
            <a:off x="2038493" y="4816442"/>
            <a:ext cx="4747315" cy="1411003"/>
          </a:xfrm>
          <a:prstGeom prst="rect">
            <a:avLst/>
          </a:prstGeom>
          <a:ln w="9525" cap="flat" cmpd="sng" algn="ctr">
            <a:gradFill flip="xy" rotWithShape="1">
              <a:gsLst>
                <a:gs pos="0">
                  <a:schemeClr val="accent1"/>
                </a:gs>
                <a:gs pos="100000">
                  <a:schemeClr val="bg1"/>
                </a:gs>
              </a:gsLst>
              <a:path path="shape">
                <a:fillToRect l="50000" t="50000" r="50000" b="50000"/>
              </a:path>
              <a:tileRect/>
            </a:gradFill>
            <a:prstDash val="solid"/>
            <a:round/>
            <a:headEnd w="med" len="med"/>
            <a:tailEnd w="med" len="med"/>
          </a:ln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300" b="1" i="0" u="none" strike="noStrike" kern="1200" cap="none" spc="0" normalizeH="0" baseline="0">
                <a:solidFill>
                  <a:srgbClr val="404040"/>
                </a:solidFill>
                <a:latin typeface="맑은 고딕"/>
                <a:ea typeface="맑은 고딕"/>
                <a:cs typeface="맑은 고딕"/>
              </a:rPr>
              <a:t>1x1</a:t>
            </a:r>
            <a:r>
              <a:rPr kumimoji="0" lang="ko-KR" altLang="en-US" sz="1300" b="1" i="0" u="none" strike="noStrike" kern="1200" cap="none" spc="0" normalizeH="0" baseline="0">
                <a:solidFill>
                  <a:srgbClr val="404040"/>
                </a:solidFill>
                <a:latin typeface="맑은 고딕"/>
                <a:ea typeface="맑은 고딕"/>
                <a:cs typeface="맑은 고딕"/>
              </a:rPr>
              <a:t> 합성곱의 목적 </a:t>
            </a:r>
            <a:r>
              <a:rPr kumimoji="0" lang="en-US" altLang="ko-KR" sz="1300" b="1" i="0" u="none" strike="noStrike" kern="1200" cap="none" spc="0" normalizeH="0" baseline="0">
                <a:solidFill>
                  <a:srgbClr val="404040"/>
                </a:solidFill>
                <a:latin typeface="맑은 고딕"/>
                <a:ea typeface="맑은 고딕"/>
                <a:cs typeface="맑은 고딕"/>
              </a:rPr>
              <a:t>:</a:t>
            </a:r>
          </a:p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0" normalizeH="0" baseline="0">
                <a:solidFill>
                  <a:srgbClr val="404040"/>
                </a:solidFill>
                <a:latin typeface="맑은 고딕"/>
                <a:ea typeface="맑은 고딕"/>
                <a:cs typeface="맑은 고딕"/>
              </a:rPr>
              <a:t>1x1</a:t>
            </a:r>
            <a:r>
              <a:rPr kumimoji="0" lang="ko-KR" altLang="en-US" sz="1200" b="0" i="0" u="none" strike="noStrike" kern="1200" cap="none" spc="0" normalizeH="0" baseline="0">
                <a:solidFill>
                  <a:srgbClr val="404040"/>
                </a:solidFill>
                <a:latin typeface="맑은 고딕"/>
                <a:ea typeface="맑은 고딕"/>
                <a:cs typeface="맑은 고딕"/>
              </a:rPr>
              <a:t> 합성곱의 가장 근본적인 목적은 채널의 수를 조절하기 위함 </a:t>
            </a:r>
          </a:p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100" b="0" i="0" u="none" strike="noStrike" kern="1200" cap="none" spc="0" normalizeH="0" baseline="0">
                <a:solidFill>
                  <a:srgbClr val="404040"/>
                </a:solidFill>
                <a:latin typeface="맑은 고딕"/>
                <a:ea typeface="맑은 고딕"/>
                <a:cs typeface="맑은 고딕"/>
              </a:rPr>
              <a:t>인셉션 모듈은 입력 텐서의 채널 정보를 혼합한 특성을 계산하고 </a:t>
            </a:r>
          </a:p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100" b="0" i="0" u="none" strike="noStrike" kern="1200" cap="none" spc="0" normalizeH="0" baseline="0">
                <a:solidFill>
                  <a:srgbClr val="404040"/>
                </a:solidFill>
                <a:latin typeface="맑은 고딕"/>
                <a:ea typeface="맑은 고딕"/>
                <a:cs typeface="맑은 고딕"/>
              </a:rPr>
              <a:t>공간 방향으로는 성보를 섞지 않기 때문에 </a:t>
            </a:r>
            <a:r>
              <a:rPr kumimoji="0" lang="en-US" altLang="ko-KR" sz="1100" b="0" i="0" u="none" strike="noStrike" kern="1200" cap="none" spc="0" normalizeH="0" baseline="0">
                <a:solidFill>
                  <a:srgbClr val="404040"/>
                </a:solidFill>
                <a:latin typeface="맑은 고딕"/>
                <a:ea typeface="맑은 고딕"/>
                <a:cs typeface="맑은 고딕"/>
              </a:rPr>
              <a:t>1x1</a:t>
            </a:r>
            <a:r>
              <a:rPr kumimoji="0" lang="ko-KR" altLang="en-US" sz="1100" b="0" i="0" u="none" strike="noStrike" kern="1200" cap="none" spc="0" normalizeH="0" baseline="0">
                <a:solidFill>
                  <a:srgbClr val="404040"/>
                </a:solidFill>
                <a:latin typeface="맑은 고딕"/>
                <a:ea typeface="맑은 고딕"/>
                <a:cs typeface="맑은 고딕"/>
              </a:rPr>
              <a:t>합성곱은 인셉션 모듈의</a:t>
            </a:r>
          </a:p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100" b="0" i="0" u="none" strike="noStrike" kern="1200" cap="none" spc="0" normalizeH="0" baseline="0">
                <a:solidFill>
                  <a:srgbClr val="404040"/>
                </a:solidFill>
                <a:latin typeface="맑은 고딕"/>
                <a:ea typeface="맑은 고딕"/>
                <a:cs typeface="맑은 고딕"/>
              </a:rPr>
              <a:t>특징이다</a:t>
            </a:r>
            <a:endParaRPr kumimoji="0" lang="en-US" altLang="ko-KR" sz="1100" b="0" i="0" u="none" strike="noStrike" kern="1200" cap="none" spc="0" normalizeH="0" baseline="0">
              <a:solidFill>
                <a:srgbClr val="404040"/>
              </a:solidFill>
              <a:latin typeface="맑은 고딕"/>
              <a:ea typeface="맑은 고딕"/>
              <a:cs typeface="맑은 고딕"/>
            </a:endParaRPr>
          </a:p>
        </p:txBody>
      </p:sp>
      <p:pic>
        <p:nvPicPr>
          <p:cNvPr id="187" name="그림 18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574940" y="3895065"/>
            <a:ext cx="5186319" cy="267130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165985" y="2793729"/>
            <a:ext cx="7860030" cy="21002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4400" b="1" i="1" kern="0">
                <a:ln w="9525">
                  <a:solidFill>
                    <a:srgbClr val="303962"/>
                  </a:solidFill>
                </a:ln>
                <a:gradFill flip="none" rotWithShape="1">
                  <a:gsLst>
                    <a:gs pos="50000">
                      <a:srgbClr val="FFC000">
                        <a:lumMod val="60000"/>
                        <a:lumOff val="40000"/>
                      </a:srgbClr>
                    </a:gs>
                    <a:gs pos="50000">
                      <a:srgbClr val="303962"/>
                    </a:gs>
                  </a:gsLst>
                  <a:lin ang="5400000" scaled="1"/>
                  <a:tileRect/>
                </a:gradFill>
              </a:rPr>
              <a:t>7.1</a:t>
            </a:r>
            <a:r>
              <a:rPr lang="ko-KR" altLang="en-US" sz="4400" b="1" i="1" kern="0">
                <a:ln w="9525">
                  <a:solidFill>
                    <a:srgbClr val="303962"/>
                  </a:solidFill>
                </a:ln>
                <a:gradFill flip="none" rotWithShape="1">
                  <a:gsLst>
                    <a:gs pos="50000">
                      <a:srgbClr val="FFC000">
                        <a:lumMod val="60000"/>
                        <a:lumOff val="40000"/>
                      </a:srgbClr>
                    </a:gs>
                    <a:gs pos="50000">
                      <a:srgbClr val="303962"/>
                    </a:gs>
                  </a:gsLst>
                  <a:lin ang="5400000" scaled="1"/>
                  <a:tileRect/>
                </a:gradFill>
              </a:rPr>
              <a:t> </a:t>
            </a:r>
            <a:r>
              <a:rPr lang="en-US" altLang="ko-KR" sz="4400" b="1" i="1" kern="0">
                <a:ln w="9525">
                  <a:solidFill>
                    <a:srgbClr val="303962"/>
                  </a:solidFill>
                </a:ln>
                <a:gradFill flip="none" rotWithShape="1">
                  <a:gsLst>
                    <a:gs pos="50000">
                      <a:srgbClr val="FFC000">
                        <a:lumMod val="60000"/>
                        <a:lumOff val="40000"/>
                      </a:srgbClr>
                    </a:gs>
                    <a:gs pos="50000">
                      <a:srgbClr val="303962"/>
                    </a:gs>
                  </a:gsLst>
                  <a:lin ang="5400000" scaled="1"/>
                  <a:tileRect/>
                </a:gradFill>
              </a:rPr>
              <a:t>Sequential </a:t>
            </a:r>
            <a:r>
              <a:rPr lang="ko-KR" altLang="en-US" sz="4400" b="1" i="1" kern="0">
                <a:ln w="9525">
                  <a:solidFill>
                    <a:srgbClr val="303962"/>
                  </a:solidFill>
                </a:ln>
                <a:gradFill flip="none" rotWithShape="1">
                  <a:gsLst>
                    <a:gs pos="50000">
                      <a:srgbClr val="FFC000">
                        <a:lumMod val="60000"/>
                        <a:lumOff val="40000"/>
                      </a:srgbClr>
                    </a:gs>
                    <a:gs pos="50000">
                      <a:srgbClr val="303962"/>
                    </a:gs>
                  </a:gsLst>
                  <a:lin ang="5400000" scaled="1"/>
                  <a:tileRect/>
                </a:gradFill>
              </a:rPr>
              <a:t>모델을 넘어서</a:t>
            </a:r>
            <a:r>
              <a:rPr lang="en-US" altLang="ko-KR" sz="4400" b="1" i="1" kern="0">
                <a:ln w="9525">
                  <a:solidFill>
                    <a:srgbClr val="303962"/>
                  </a:solidFill>
                </a:ln>
                <a:gradFill flip="none" rotWithShape="1">
                  <a:gsLst>
                    <a:gs pos="50000">
                      <a:srgbClr val="FFC000">
                        <a:lumMod val="60000"/>
                        <a:lumOff val="40000"/>
                      </a:srgbClr>
                    </a:gs>
                    <a:gs pos="50000">
                      <a:srgbClr val="303962"/>
                    </a:gs>
                  </a:gsLst>
                  <a:lin ang="5400000" scaled="1"/>
                  <a:tileRect/>
                </a:gradFill>
              </a:rPr>
              <a:t>: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ko-KR" altLang="en-US" sz="4400" b="1" i="1" kern="0">
                <a:ln w="9525">
                  <a:solidFill>
                    <a:srgbClr val="303962"/>
                  </a:solidFill>
                </a:ln>
                <a:gradFill flip="none" rotWithShape="1">
                  <a:gsLst>
                    <a:gs pos="50000">
                      <a:srgbClr val="FFC000">
                        <a:lumMod val="60000"/>
                        <a:lumOff val="40000"/>
                      </a:srgbClr>
                    </a:gs>
                    <a:gs pos="50000">
                      <a:srgbClr val="303962"/>
                    </a:gs>
                  </a:gsLst>
                  <a:lin ang="5400000" scaled="1"/>
                  <a:tileRect/>
                </a:gradFill>
              </a:rPr>
              <a:t>케라스의 함수형 </a:t>
            </a:r>
            <a:r>
              <a:rPr lang="en-US" altLang="ko-KR" sz="4400" b="1" i="1" kern="0">
                <a:ln w="9525">
                  <a:solidFill>
                    <a:srgbClr val="303962"/>
                  </a:solidFill>
                </a:ln>
                <a:gradFill flip="none" rotWithShape="1">
                  <a:gsLst>
                    <a:gs pos="50000">
                      <a:srgbClr val="FFC000">
                        <a:lumMod val="60000"/>
                        <a:lumOff val="40000"/>
                      </a:srgbClr>
                    </a:gs>
                    <a:gs pos="50000">
                      <a:srgbClr val="303962"/>
                    </a:gs>
                  </a:gsLst>
                  <a:lin ang="5400000" scaled="1"/>
                  <a:tileRect/>
                </a:gradFill>
              </a:rPr>
              <a:t>API</a:t>
            </a:r>
          </a:p>
        </p:txBody>
      </p:sp>
      <p:sp>
        <p:nvSpPr>
          <p:cNvPr id="81" name="타원 80"/>
          <p:cNvSpPr/>
          <p:nvPr/>
        </p:nvSpPr>
        <p:spPr>
          <a:xfrm>
            <a:off x="5763760" y="2146029"/>
            <a:ext cx="664481" cy="6477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431800" dist="25400" dir="5400000" algn="t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82" name="그룹 81"/>
          <p:cNvGrpSpPr/>
          <p:nvPr/>
        </p:nvGrpSpPr>
        <p:grpSpPr>
          <a:xfrm>
            <a:off x="5980527" y="2355638"/>
            <a:ext cx="230946" cy="228482"/>
            <a:chOff x="11242636" y="735673"/>
            <a:chExt cx="230946" cy="228482"/>
          </a:xfrm>
        </p:grpSpPr>
        <p:sp>
          <p:nvSpPr>
            <p:cNvPr id="83" name="타원 82"/>
            <p:cNvSpPr/>
            <p:nvPr/>
          </p:nvSpPr>
          <p:spPr>
            <a:xfrm>
              <a:off x="11302773" y="800483"/>
              <a:ext cx="108789" cy="108789"/>
            </a:xfrm>
            <a:prstGeom prst="ellipse">
              <a:avLst/>
            </a:prstGeom>
            <a:solidFill>
              <a:srgbClr val="FFC000"/>
            </a:solidFill>
            <a:ln w="158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4" name="사각형: 둥근 위쪽 모서리 16"/>
            <p:cNvSpPr/>
            <p:nvPr/>
          </p:nvSpPr>
          <p:spPr>
            <a:xfrm>
              <a:off x="11333147" y="910155"/>
              <a:ext cx="48043" cy="54000"/>
            </a:xfrm>
            <a:prstGeom prst="round2SameRect">
              <a:avLst>
                <a:gd name="adj1" fmla="val 0"/>
                <a:gd name="adj2" fmla="val 50000"/>
              </a:avLst>
            </a:prstGeom>
            <a:noFill/>
            <a:ln w="158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85" name="직선 연결선 84"/>
            <p:cNvCxnSpPr/>
            <p:nvPr/>
          </p:nvCxnSpPr>
          <p:spPr>
            <a:xfrm>
              <a:off x="11359549" y="735673"/>
              <a:ext cx="0" cy="28456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연결선 85"/>
            <p:cNvCxnSpPr/>
            <p:nvPr/>
          </p:nvCxnSpPr>
          <p:spPr>
            <a:xfrm rot="5400000">
              <a:off x="11459354" y="838200"/>
              <a:ext cx="0" cy="28456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직선 연결선 86"/>
            <p:cNvCxnSpPr/>
            <p:nvPr/>
          </p:nvCxnSpPr>
          <p:spPr>
            <a:xfrm rot="5400000">
              <a:off x="11256864" y="835420"/>
              <a:ext cx="0" cy="28456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연결선 87"/>
            <p:cNvCxnSpPr/>
            <p:nvPr/>
          </p:nvCxnSpPr>
          <p:spPr>
            <a:xfrm rot="8100000">
              <a:off x="11282498" y="767378"/>
              <a:ext cx="0" cy="28456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직선 연결선 88"/>
            <p:cNvCxnSpPr/>
            <p:nvPr/>
          </p:nvCxnSpPr>
          <p:spPr>
            <a:xfrm rot="13500000">
              <a:off x="11433473" y="772140"/>
              <a:ext cx="0" cy="28456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09626" y="245385"/>
            <a:ext cx="11572748" cy="6359441"/>
            <a:chOff x="309626" y="245385"/>
            <a:chExt cx="11572748" cy="6359441"/>
          </a:xfrm>
        </p:grpSpPr>
        <p:sp>
          <p:nvSpPr>
            <p:cNvPr id="6" name="직사각형 5"/>
            <p:cNvSpPr/>
            <p:nvPr/>
          </p:nvSpPr>
          <p:spPr>
            <a:xfrm>
              <a:off x="309626" y="253174"/>
              <a:ext cx="11572748" cy="63516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431800" dist="25400" dir="5400000" algn="t" rotWithShape="0">
                <a:prstClr val="black">
                  <a:alpha val="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11217893" y="253174"/>
              <a:ext cx="664481" cy="647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431800" dist="25400" dir="5400000" algn="t" rotWithShape="0">
                <a:prstClr val="black">
                  <a:alpha val="1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1058925" y="245385"/>
              <a:ext cx="10157083" cy="647700"/>
            </a:xfrm>
            <a:prstGeom prst="rect">
              <a:avLst/>
            </a:prstGeom>
            <a:solidFill>
              <a:srgbClr val="30396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1" latinLnBrk="0">
                <a:defRPr/>
              </a:pPr>
              <a:r>
                <a:rPr lang="en-US" altLang="ko-KR" sz="2400" b="1" i="1" kern="0">
                  <a:solidFill>
                    <a:prstClr val="white"/>
                  </a:solidFill>
                </a:rPr>
                <a:t>7.1.5</a:t>
              </a:r>
              <a:r>
                <a:rPr lang="ko-KR" altLang="en-US" sz="2400" b="1" i="1" kern="0">
                  <a:solidFill>
                    <a:prstClr val="white"/>
                  </a:solidFill>
                </a:rPr>
                <a:t> 층 가중치 공유</a:t>
              </a:r>
            </a:p>
          </p:txBody>
        </p:sp>
        <p:grpSp>
          <p:nvGrpSpPr>
            <p:cNvPr id="24" name="그룹 23"/>
            <p:cNvGrpSpPr/>
            <p:nvPr/>
          </p:nvGrpSpPr>
          <p:grpSpPr>
            <a:xfrm>
              <a:off x="11434660" y="462783"/>
              <a:ext cx="230946" cy="228482"/>
              <a:chOff x="11242636" y="735673"/>
              <a:chExt cx="230946" cy="228482"/>
            </a:xfrm>
          </p:grpSpPr>
          <p:sp>
            <p:nvSpPr>
              <p:cNvPr id="16" name="타원 15"/>
              <p:cNvSpPr/>
              <p:nvPr/>
            </p:nvSpPr>
            <p:spPr>
              <a:xfrm>
                <a:off x="11302773" y="800483"/>
                <a:ext cx="108789" cy="108789"/>
              </a:xfrm>
              <a:prstGeom prst="ellipse">
                <a:avLst/>
              </a:prstGeom>
              <a:solidFill>
                <a:srgbClr val="FFC000"/>
              </a:solidFill>
              <a:ln w="158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사각형: 둥근 위쪽 모서리 16"/>
              <p:cNvSpPr/>
              <p:nvPr/>
            </p:nvSpPr>
            <p:spPr>
              <a:xfrm>
                <a:off x="11333147" y="910155"/>
                <a:ext cx="48043" cy="54000"/>
              </a:xfrm>
              <a:prstGeom prst="round2SameRect">
                <a:avLst>
                  <a:gd name="adj1" fmla="val 0"/>
                  <a:gd name="adj2" fmla="val 50000"/>
                </a:avLst>
              </a:prstGeom>
              <a:noFill/>
              <a:ln w="158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18" name="직선 연결선 17"/>
              <p:cNvCxnSpPr/>
              <p:nvPr/>
            </p:nvCxnSpPr>
            <p:spPr>
              <a:xfrm>
                <a:off x="11359549" y="735673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/>
              <p:cNvCxnSpPr/>
              <p:nvPr/>
            </p:nvCxnSpPr>
            <p:spPr>
              <a:xfrm rot="5400000">
                <a:off x="11459354" y="83820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/>
              <p:cNvCxnSpPr/>
              <p:nvPr/>
            </p:nvCxnSpPr>
            <p:spPr>
              <a:xfrm rot="5400000">
                <a:off x="11256864" y="83542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/>
              <p:cNvCxnSpPr/>
              <p:nvPr/>
            </p:nvCxnSpPr>
            <p:spPr>
              <a:xfrm rot="8100000">
                <a:off x="11282498" y="767378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/>
              <p:cNvCxnSpPr/>
              <p:nvPr/>
            </p:nvCxnSpPr>
            <p:spPr>
              <a:xfrm rot="13500000">
                <a:off x="11433473" y="77214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" name="직사각형 7"/>
            <p:cNvSpPr/>
            <p:nvPr/>
          </p:nvSpPr>
          <p:spPr>
            <a:xfrm>
              <a:off x="309626" y="245385"/>
              <a:ext cx="749300" cy="6477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>
              <a:outerShdw dist="25400" algn="l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b="1">
                  <a:solidFill>
                    <a:srgbClr val="303962"/>
                  </a:solidFill>
                </a:rPr>
                <a:t>06</a:t>
              </a:r>
            </a:p>
          </p:txBody>
        </p:sp>
        <p:grpSp>
          <p:nvGrpSpPr>
            <p:cNvPr id="27" name="그룹 26"/>
            <p:cNvGrpSpPr/>
            <p:nvPr/>
          </p:nvGrpSpPr>
          <p:grpSpPr>
            <a:xfrm>
              <a:off x="10703092" y="493743"/>
              <a:ext cx="267186" cy="165383"/>
              <a:chOff x="10447060" y="740631"/>
              <a:chExt cx="267186" cy="165383"/>
            </a:xfrm>
          </p:grpSpPr>
          <p:sp>
            <p:nvSpPr>
              <p:cNvPr id="25" name="화살표: 갈매기형 수장 24"/>
              <p:cNvSpPr/>
              <p:nvPr/>
            </p:nvSpPr>
            <p:spPr>
              <a:xfrm>
                <a:off x="10597188" y="740631"/>
                <a:ext cx="117058" cy="165383"/>
              </a:xfrm>
              <a:prstGeom prst="chevron">
                <a:avLst>
                  <a:gd name="adj" fmla="val 8072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" name="직사각형 25"/>
              <p:cNvSpPr/>
              <p:nvPr/>
            </p:nvSpPr>
            <p:spPr>
              <a:xfrm>
                <a:off x="10447060" y="816123"/>
                <a:ext cx="252000" cy="144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50" name="직사각형 49"/>
          <p:cNvSpPr/>
          <p:nvPr/>
        </p:nvSpPr>
        <p:spPr>
          <a:xfrm>
            <a:off x="3250767" y="1772249"/>
            <a:ext cx="6589114" cy="11785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360" indent="-17136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200" b="1">
                <a:solidFill>
                  <a:prstClr val="black">
                    <a:lumMod val="75000"/>
                    <a:lumOff val="25000"/>
                  </a:prstClr>
                </a:solidFill>
              </a:rPr>
              <a:t>함수형 </a:t>
            </a:r>
            <a:r>
              <a:rPr lang="en-US" altLang="ko-KR" sz="1200" b="1">
                <a:solidFill>
                  <a:prstClr val="black">
                    <a:lumMod val="75000"/>
                    <a:lumOff val="25000"/>
                  </a:prstClr>
                </a:solidFill>
              </a:rPr>
              <a:t>API</a:t>
            </a:r>
            <a:r>
              <a:rPr lang="ko-KR" altLang="en-US" sz="1200" b="1">
                <a:solidFill>
                  <a:prstClr val="black">
                    <a:lumMod val="75000"/>
                    <a:lumOff val="25000"/>
                  </a:prstClr>
                </a:solidFill>
              </a:rPr>
              <a:t>에서는 층 객체를 여러 번 재사용 할 수 있다</a:t>
            </a:r>
          </a:p>
          <a:p>
            <a:pPr marL="171360" indent="-17136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200">
                <a:solidFill>
                  <a:prstClr val="black">
                    <a:lumMod val="75000"/>
                    <a:lumOff val="25000"/>
                  </a:prstClr>
                </a:solidFill>
              </a:rPr>
              <a:t>층 객체를 두 번 호출하면 새로운 객체를 만들지 않고 각 호출에 동일한 가중치를 재사용 </a:t>
            </a:r>
            <a:r>
              <a:rPr lang="en-US" altLang="ko-KR" sz="1200">
                <a:solidFill>
                  <a:prstClr val="black">
                    <a:lumMod val="75000"/>
                    <a:lumOff val="25000"/>
                  </a:prstClr>
                </a:solidFill>
              </a:rPr>
              <a:t>--&gt;</a:t>
            </a:r>
            <a:r>
              <a:rPr lang="ko-KR" altLang="en-US" sz="1200">
                <a:solidFill>
                  <a:prstClr val="black">
                    <a:lumMod val="75000"/>
                    <a:lumOff val="25000"/>
                  </a:prstClr>
                </a:solidFill>
              </a:rPr>
              <a:t> 공유 가지를 가진 모델 재현 가능 </a:t>
            </a:r>
          </a:p>
          <a:p>
            <a:pPr marL="171360" indent="-17136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200">
                <a:solidFill>
                  <a:prstClr val="black">
                    <a:lumMod val="75000"/>
                    <a:lumOff val="25000"/>
                  </a:prstClr>
                </a:solidFill>
              </a:rPr>
              <a:t>  공유가지는 같은 가중치를 공유하고 같은 연산을 수행함 </a:t>
            </a:r>
          </a:p>
        </p:txBody>
      </p:sp>
      <p:sp>
        <p:nvSpPr>
          <p:cNvPr id="59" name="직사각형 58"/>
          <p:cNvSpPr/>
          <p:nvPr/>
        </p:nvSpPr>
        <p:spPr>
          <a:xfrm>
            <a:off x="1043738" y="3599104"/>
            <a:ext cx="10006064" cy="263430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31800" dist="25400" dir="5400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>
              <a:solidFill>
                <a:prstClr val="white"/>
              </a:solidFill>
            </a:endParaRPr>
          </a:p>
        </p:txBody>
      </p:sp>
      <p:sp>
        <p:nvSpPr>
          <p:cNvPr id="95" name="직사각형 51"/>
          <p:cNvSpPr/>
          <p:nvPr/>
        </p:nvSpPr>
        <p:spPr>
          <a:xfrm>
            <a:off x="3339667" y="3015728"/>
            <a:ext cx="7200000" cy="45719"/>
          </a:xfrm>
          <a:prstGeom prst="rect">
            <a:avLst/>
          </a:prstGeom>
          <a:gradFill>
            <a:gsLst>
              <a:gs pos="0">
                <a:srgbClr val="F5F8FC">
                  <a:alpha val="0"/>
                </a:srgbClr>
              </a:gs>
              <a:gs pos="100000">
                <a:srgbClr val="FFD966">
                  <a:alpha val="100000"/>
                </a:srgbClr>
              </a:gs>
            </a:gsLst>
            <a:lin ang="0" scaled="1"/>
          </a:gra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96" name="직사각형 52"/>
          <p:cNvSpPr/>
          <p:nvPr/>
        </p:nvSpPr>
        <p:spPr>
          <a:xfrm>
            <a:off x="3339667" y="3015728"/>
            <a:ext cx="2160000" cy="45719"/>
          </a:xfrm>
          <a:prstGeom prst="rect">
            <a:avLst/>
          </a:prstGeom>
          <a:solidFill>
            <a:srgbClr val="FFD966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97" name="타원 48"/>
          <p:cNvSpPr/>
          <p:nvPr/>
        </p:nvSpPr>
        <p:spPr>
          <a:xfrm>
            <a:off x="1645925" y="1693992"/>
            <a:ext cx="1386421" cy="1329568"/>
          </a:xfrm>
          <a:prstGeom prst="ellipse">
            <a:avLst/>
          </a:prstGeom>
          <a:solidFill>
            <a:srgbClr val="FFFFFF">
              <a:alpha val="100000"/>
            </a:srgbClr>
          </a:solidFill>
          <a:ln w="22225" cap="flat" cmpd="sng" algn="ctr">
            <a:solidFill>
              <a:srgbClr val="303962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가중치 공유</a:t>
            </a:r>
          </a:p>
        </p:txBody>
      </p:sp>
      <p:sp>
        <p:nvSpPr>
          <p:cNvPr id="98" name="사각형: 둥근 모서리 5"/>
          <p:cNvSpPr/>
          <p:nvPr/>
        </p:nvSpPr>
        <p:spPr>
          <a:xfrm>
            <a:off x="2154389" y="3831426"/>
            <a:ext cx="1514475" cy="447674"/>
          </a:xfrm>
          <a:prstGeom prst="roundRect">
            <a:avLst>
              <a:gd name="adj" fmla="val 50000"/>
            </a:avLst>
          </a:prstGeom>
          <a:solidFill>
            <a:srgbClr val="FFD966">
              <a:alpha val="100000"/>
            </a:srgbClr>
          </a:solidFill>
          <a:ln w="19050" cap="flat" cmpd="sng" algn="ctr">
            <a:solidFill>
              <a:srgbClr val="FFD966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1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문장</a:t>
            </a:r>
            <a:r>
              <a:rPr kumimoji="0" lang="en-US" altLang="ko-KR" sz="1400" b="1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A</a:t>
            </a:r>
          </a:p>
        </p:txBody>
      </p:sp>
      <p:sp>
        <p:nvSpPr>
          <p:cNvPr id="99" name="사각형: 둥근 모서리 5"/>
          <p:cNvSpPr/>
          <p:nvPr/>
        </p:nvSpPr>
        <p:spPr>
          <a:xfrm>
            <a:off x="2158289" y="5410392"/>
            <a:ext cx="1514475" cy="447674"/>
          </a:xfrm>
          <a:prstGeom prst="roundRect">
            <a:avLst>
              <a:gd name="adj" fmla="val 50000"/>
            </a:avLst>
          </a:prstGeom>
          <a:solidFill>
            <a:srgbClr val="FFD966">
              <a:alpha val="100000"/>
            </a:srgbClr>
          </a:solidFill>
          <a:ln w="19050" cap="flat" cmpd="sng" algn="ctr">
            <a:solidFill>
              <a:srgbClr val="FFD966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1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문장</a:t>
            </a:r>
            <a:r>
              <a:rPr kumimoji="0" lang="en-US" altLang="ko-KR" sz="1400" b="1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B</a:t>
            </a:r>
          </a:p>
        </p:txBody>
      </p:sp>
      <p:cxnSp>
        <p:nvCxnSpPr>
          <p:cNvPr id="101" name="직선 화살표 연결선 100"/>
          <p:cNvCxnSpPr>
            <a:stCxn id="105" idx="3"/>
            <a:endCxn id="103" idx="1"/>
          </p:cNvCxnSpPr>
          <p:nvPr/>
        </p:nvCxnSpPr>
        <p:spPr>
          <a:xfrm flipV="1">
            <a:off x="6532888" y="4772362"/>
            <a:ext cx="1133149" cy="2700"/>
          </a:xfrm>
          <a:prstGeom prst="straightConnector1">
            <a:avLst/>
          </a:prstGeom>
          <a:ln w="12700"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직사각형 99"/>
          <p:cNvSpPr/>
          <p:nvPr/>
        </p:nvSpPr>
        <p:spPr>
          <a:xfrm>
            <a:off x="7666037" y="4249467"/>
            <a:ext cx="2514169" cy="10457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1" i="0" u="none" strike="noStrike" kern="1200" cap="none" spc="0" normalizeH="0" baseline="0">
                <a:solidFill>
                  <a:srgbClr val="404040"/>
                </a:solidFill>
                <a:latin typeface="맑은 고딕"/>
                <a:ea typeface="맑은 고딕"/>
                <a:cs typeface="맑은 고딕"/>
              </a:rPr>
              <a:t>관련이 없는 문장이면 </a:t>
            </a:r>
            <a:r>
              <a:rPr kumimoji="0" lang="en-US" altLang="ko-KR" sz="1400" b="1" i="0" u="none" strike="noStrike" kern="1200" cap="none" spc="0" normalizeH="0" baseline="0">
                <a:solidFill>
                  <a:srgbClr val="404040"/>
                </a:solidFill>
                <a:latin typeface="맑은 고딕"/>
                <a:ea typeface="맑은 고딕"/>
                <a:cs typeface="맑은 고딕"/>
              </a:rPr>
              <a:t>0</a:t>
            </a:r>
            <a:endParaRPr kumimoji="0" lang="ko-KR" altLang="en-US" sz="1400" b="1" i="0" u="none" strike="noStrike" kern="1200" cap="none" spc="0" normalizeH="0" baseline="0">
              <a:solidFill>
                <a:srgbClr val="404040"/>
              </a:solidFill>
              <a:latin typeface="맑은 고딕"/>
              <a:ea typeface="맑은 고딕"/>
              <a:cs typeface="맑은 고딕"/>
            </a:endParaRPr>
          </a:p>
          <a:p>
            <a:pPr mar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1" i="0" u="none" strike="noStrike" kern="1200" cap="none" spc="0" normalizeH="0" baseline="0">
                <a:solidFill>
                  <a:srgbClr val="404040"/>
                </a:solidFill>
                <a:latin typeface="맑은 고딕"/>
                <a:ea typeface="맑은 고딕"/>
                <a:cs typeface="맑은 고딕"/>
              </a:rPr>
              <a:t>두 문장이 동일하거나</a:t>
            </a:r>
          </a:p>
          <a:p>
            <a:pPr mar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1" i="0" u="none" strike="noStrike" kern="1200" cap="none" spc="0" normalizeH="0" baseline="0">
                <a:solidFill>
                  <a:srgbClr val="404040"/>
                </a:solidFill>
                <a:latin typeface="맑은 고딕"/>
                <a:ea typeface="맑은 고딕"/>
                <a:cs typeface="맑은 고딕"/>
              </a:rPr>
              <a:t> 재구성 되었다면 </a:t>
            </a:r>
            <a:r>
              <a:rPr kumimoji="0" lang="en-US" altLang="ko-KR" sz="1400" b="1" i="0" u="none" strike="noStrike" kern="1200" cap="none" spc="0" normalizeH="0" baseline="0">
                <a:solidFill>
                  <a:srgbClr val="404040"/>
                </a:solidFill>
                <a:latin typeface="맑은 고딕"/>
                <a:ea typeface="맑은 고딕"/>
                <a:cs typeface="맑은 고딕"/>
              </a:rPr>
              <a:t>1</a:t>
            </a:r>
            <a:r>
              <a:rPr kumimoji="0" lang="ko-KR" altLang="en-US" sz="1400" b="1" i="0" u="none" strike="noStrike" kern="1200" cap="none" spc="0" normalizeH="0" baseline="0">
                <a:solidFill>
                  <a:srgbClr val="404040"/>
                </a:solidFill>
                <a:latin typeface="맑은 고딕"/>
                <a:ea typeface="맑은 고딕"/>
                <a:cs typeface="맑은 고딕"/>
              </a:rPr>
              <a:t>을 출력 </a:t>
            </a:r>
          </a:p>
        </p:txBody>
      </p:sp>
      <p:sp>
        <p:nvSpPr>
          <p:cNvPr id="105" name="사각형: 둥근 모서리 104"/>
          <p:cNvSpPr/>
          <p:nvPr/>
        </p:nvSpPr>
        <p:spPr>
          <a:xfrm>
            <a:off x="5018068" y="4132412"/>
            <a:ext cx="1514820" cy="1285300"/>
          </a:xfrm>
          <a:prstGeom prst="roundRect">
            <a:avLst>
              <a:gd name="adj" fmla="val 16667"/>
            </a:avLst>
          </a:prstGeom>
          <a:solidFill>
            <a:srgbClr val="2B2D63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109" name="직선 화살표 연결선 108"/>
          <p:cNvCxnSpPr>
            <a:stCxn id="98" idx="3"/>
            <a:endCxn id="105" idx="1"/>
          </p:cNvCxnSpPr>
          <p:nvPr/>
        </p:nvCxnSpPr>
        <p:spPr>
          <a:xfrm>
            <a:off x="3668864" y="4055263"/>
            <a:ext cx="1349204" cy="719799"/>
          </a:xfrm>
          <a:prstGeom prst="straightConnector1">
            <a:avLst/>
          </a:prstGeom>
          <a:noFill/>
          <a:ln w="12700" cap="flat" cmpd="sng" algn="ctr">
            <a:solidFill>
              <a:srgbClr val="000000">
                <a:alpha val="100000"/>
              </a:srgbClr>
            </a:solidFill>
            <a:prstDash val="solid"/>
            <a:miter/>
            <a:tailEnd type="arrow"/>
          </a:ln>
        </p:spPr>
      </p:cxnSp>
      <p:cxnSp>
        <p:nvCxnSpPr>
          <p:cNvPr id="110" name="직선 화살표 연결선 109"/>
          <p:cNvCxnSpPr>
            <a:stCxn id="99" idx="3"/>
            <a:endCxn id="105" idx="1"/>
          </p:cNvCxnSpPr>
          <p:nvPr/>
        </p:nvCxnSpPr>
        <p:spPr>
          <a:xfrm flipV="1">
            <a:off x="3672764" y="4775063"/>
            <a:ext cx="1345303" cy="859166"/>
          </a:xfrm>
          <a:prstGeom prst="straightConnector1">
            <a:avLst/>
          </a:prstGeom>
          <a:noFill/>
          <a:ln w="12700" cap="flat" cmpd="sng" algn="ctr">
            <a:solidFill>
              <a:srgbClr val="000000">
                <a:alpha val="100000"/>
              </a:srgbClr>
            </a:solidFill>
            <a:prstDash val="solid"/>
            <a:miter/>
            <a:tailEnd type="arrow"/>
          </a:ln>
        </p:spPr>
      </p:cxnSp>
      <p:cxnSp>
        <p:nvCxnSpPr>
          <p:cNvPr id="112" name="직선 화살표 연결선 111"/>
          <p:cNvCxnSpPr>
            <a:stCxn id="98" idx="2"/>
            <a:endCxn id="99" idx="0"/>
          </p:cNvCxnSpPr>
          <p:nvPr/>
        </p:nvCxnSpPr>
        <p:spPr>
          <a:xfrm rot="16200000" flipH="1">
            <a:off x="2347930" y="4842796"/>
            <a:ext cx="1131292" cy="3900"/>
          </a:xfrm>
          <a:prstGeom prst="straightConnector1">
            <a:avLst/>
          </a:prstGeom>
          <a:ln w="13970">
            <a:solidFill>
              <a:schemeClr val="dk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사각형: 둥근 모서리 110"/>
          <p:cNvSpPr/>
          <p:nvPr/>
        </p:nvSpPr>
        <p:spPr>
          <a:xfrm>
            <a:off x="2546847" y="4560234"/>
            <a:ext cx="677079" cy="550843"/>
          </a:xfrm>
          <a:prstGeom prst="roundRect">
            <a:avLst>
              <a:gd name="adj" fmla="val 16667"/>
            </a:avLst>
          </a:prstGeom>
          <a:solidFill>
            <a:srgbClr val="2B2D63">
              <a:alpha val="100000"/>
            </a:srgbClr>
          </a:solidFill>
          <a:ln w="12700" cap="flat" cmpd="sng" algn="ctr">
            <a:solidFill>
              <a:srgbClr val="21375E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W</a:t>
            </a:r>
          </a:p>
        </p:txBody>
      </p:sp>
      <p:sp>
        <p:nvSpPr>
          <p:cNvPr id="102" name="직사각형 99"/>
          <p:cNvSpPr/>
          <p:nvPr/>
        </p:nvSpPr>
        <p:spPr>
          <a:xfrm>
            <a:off x="5014072" y="4276205"/>
            <a:ext cx="1527239" cy="10463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1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두 문장 사이의 의미가</a:t>
            </a:r>
          </a:p>
          <a:p>
            <a:pPr mar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1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비슷한가</a:t>
            </a:r>
            <a:r>
              <a:rPr kumimoji="0" lang="en-US" altLang="ko-KR" sz="1400" b="1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?</a:t>
            </a:r>
            <a:r>
              <a:rPr kumimoji="0" lang="ko-KR" altLang="en-US" sz="1400" b="1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 </a:t>
            </a:r>
          </a:p>
        </p:txBody>
      </p:sp>
      <p:sp>
        <p:nvSpPr>
          <p:cNvPr id="115" name="직사각형 99"/>
          <p:cNvSpPr/>
          <p:nvPr/>
        </p:nvSpPr>
        <p:spPr>
          <a:xfrm>
            <a:off x="7644771" y="3429000"/>
            <a:ext cx="2571550" cy="4147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1" i="0" u="none" strike="noStrike" kern="1200" cap="none" spc="0" normalizeH="0" baseline="0">
                <a:solidFill>
                  <a:srgbClr val="404040"/>
                </a:solidFill>
                <a:latin typeface="맑은 고딕"/>
                <a:ea typeface="맑은 고딕"/>
                <a:cs typeface="맑은 고딕"/>
              </a:rPr>
              <a:t>샴 </a:t>
            </a:r>
            <a:r>
              <a:rPr kumimoji="0" lang="en-US" altLang="ko-KR" sz="1400" b="1" i="0" u="none" strike="noStrike" kern="1200" cap="none" spc="0" normalizeH="0" baseline="0">
                <a:solidFill>
                  <a:srgbClr val="404040"/>
                </a:solidFill>
                <a:latin typeface="맑은 고딕"/>
                <a:ea typeface="맑은 고딕"/>
                <a:cs typeface="맑은 고딕"/>
              </a:rPr>
              <a:t>LSTM ( </a:t>
            </a:r>
            <a:r>
              <a:rPr kumimoji="0" lang="ko-KR" altLang="en-US" sz="1400" b="1" i="0" u="none" strike="noStrike" kern="1200" cap="none" spc="0" normalizeH="0" baseline="0">
                <a:solidFill>
                  <a:srgbClr val="404040"/>
                </a:solidFill>
                <a:latin typeface="맑은 고딕"/>
                <a:ea typeface="맑은 고딕"/>
                <a:cs typeface="맑은 고딕"/>
              </a:rPr>
              <a:t>공유 </a:t>
            </a:r>
            <a:r>
              <a:rPr kumimoji="0" lang="en-US" altLang="ko-KR" sz="1400" b="1" i="0" u="none" strike="noStrike" kern="1200" cap="none" spc="0" normalizeH="0" baseline="0">
                <a:solidFill>
                  <a:srgbClr val="404040"/>
                </a:solidFill>
                <a:latin typeface="맑은 고딕"/>
                <a:ea typeface="맑은 고딕"/>
                <a:cs typeface="맑은 고딕"/>
              </a:rPr>
              <a:t>LSTM)</a:t>
            </a:r>
          </a:p>
        </p:txBody>
      </p:sp>
      <p:pic>
        <p:nvPicPr>
          <p:cNvPr id="116" name="그림 11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305674" y="2671590"/>
            <a:ext cx="3295650" cy="1905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09626" y="245385"/>
            <a:ext cx="11572748" cy="6359441"/>
            <a:chOff x="309626" y="245385"/>
            <a:chExt cx="11572748" cy="6359441"/>
          </a:xfrm>
        </p:grpSpPr>
        <p:sp>
          <p:nvSpPr>
            <p:cNvPr id="6" name="직사각형 5"/>
            <p:cNvSpPr/>
            <p:nvPr/>
          </p:nvSpPr>
          <p:spPr>
            <a:xfrm>
              <a:off x="309626" y="253174"/>
              <a:ext cx="11572748" cy="63516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431800" dist="25400" dir="5400000" algn="t" rotWithShape="0">
                <a:prstClr val="black">
                  <a:alpha val="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11217893" y="253174"/>
              <a:ext cx="664481" cy="647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431800" dist="25400" dir="5400000" algn="t" rotWithShape="0">
                <a:prstClr val="black">
                  <a:alpha val="1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1058925" y="245385"/>
              <a:ext cx="10157083" cy="647700"/>
            </a:xfrm>
            <a:prstGeom prst="rect">
              <a:avLst/>
            </a:prstGeom>
            <a:solidFill>
              <a:srgbClr val="30396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1" latinLnBrk="0">
                <a:defRPr/>
              </a:pPr>
              <a:r>
                <a:rPr lang="en-US" altLang="ko-KR" sz="2400" b="1" i="1" kern="0">
                  <a:solidFill>
                    <a:prstClr val="white"/>
                  </a:solidFill>
                </a:rPr>
                <a:t>7.1.5</a:t>
              </a:r>
              <a:r>
                <a:rPr lang="ko-KR" altLang="en-US" sz="2400" b="1" i="1" kern="0">
                  <a:solidFill>
                    <a:prstClr val="white"/>
                  </a:solidFill>
                </a:rPr>
                <a:t> 층 가중치 공유</a:t>
              </a:r>
            </a:p>
          </p:txBody>
        </p:sp>
        <p:grpSp>
          <p:nvGrpSpPr>
            <p:cNvPr id="24" name="그룹 23"/>
            <p:cNvGrpSpPr/>
            <p:nvPr/>
          </p:nvGrpSpPr>
          <p:grpSpPr>
            <a:xfrm>
              <a:off x="11434660" y="462783"/>
              <a:ext cx="230946" cy="228482"/>
              <a:chOff x="11242636" y="735673"/>
              <a:chExt cx="230946" cy="228482"/>
            </a:xfrm>
          </p:grpSpPr>
          <p:sp>
            <p:nvSpPr>
              <p:cNvPr id="16" name="타원 15"/>
              <p:cNvSpPr/>
              <p:nvPr/>
            </p:nvSpPr>
            <p:spPr>
              <a:xfrm>
                <a:off x="11302773" y="800483"/>
                <a:ext cx="108789" cy="108789"/>
              </a:xfrm>
              <a:prstGeom prst="ellipse">
                <a:avLst/>
              </a:prstGeom>
              <a:solidFill>
                <a:srgbClr val="FFC000"/>
              </a:solidFill>
              <a:ln w="158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사각형: 둥근 위쪽 모서리 16"/>
              <p:cNvSpPr/>
              <p:nvPr/>
            </p:nvSpPr>
            <p:spPr>
              <a:xfrm>
                <a:off x="11333147" y="910155"/>
                <a:ext cx="48043" cy="54000"/>
              </a:xfrm>
              <a:prstGeom prst="round2SameRect">
                <a:avLst>
                  <a:gd name="adj1" fmla="val 0"/>
                  <a:gd name="adj2" fmla="val 50000"/>
                </a:avLst>
              </a:prstGeom>
              <a:noFill/>
              <a:ln w="158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18" name="직선 연결선 17"/>
              <p:cNvCxnSpPr/>
              <p:nvPr/>
            </p:nvCxnSpPr>
            <p:spPr>
              <a:xfrm>
                <a:off x="11359549" y="735673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/>
              <p:cNvCxnSpPr/>
              <p:nvPr/>
            </p:nvCxnSpPr>
            <p:spPr>
              <a:xfrm rot="5400000">
                <a:off x="11459354" y="83820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/>
              <p:cNvCxnSpPr/>
              <p:nvPr/>
            </p:nvCxnSpPr>
            <p:spPr>
              <a:xfrm rot="5400000">
                <a:off x="11256864" y="83542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/>
              <p:cNvCxnSpPr/>
              <p:nvPr/>
            </p:nvCxnSpPr>
            <p:spPr>
              <a:xfrm rot="8100000">
                <a:off x="11282498" y="767378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/>
              <p:cNvCxnSpPr/>
              <p:nvPr/>
            </p:nvCxnSpPr>
            <p:spPr>
              <a:xfrm rot="13500000">
                <a:off x="11433473" y="77214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" name="직사각형 7"/>
            <p:cNvSpPr/>
            <p:nvPr/>
          </p:nvSpPr>
          <p:spPr>
            <a:xfrm>
              <a:off x="309626" y="245385"/>
              <a:ext cx="749300" cy="6477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>
              <a:outerShdw dist="25400" algn="l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b="1">
                  <a:solidFill>
                    <a:srgbClr val="303962"/>
                  </a:solidFill>
                </a:rPr>
                <a:t>06</a:t>
              </a:r>
            </a:p>
          </p:txBody>
        </p:sp>
        <p:grpSp>
          <p:nvGrpSpPr>
            <p:cNvPr id="27" name="그룹 26"/>
            <p:cNvGrpSpPr/>
            <p:nvPr/>
          </p:nvGrpSpPr>
          <p:grpSpPr>
            <a:xfrm>
              <a:off x="10703092" y="493743"/>
              <a:ext cx="267186" cy="165383"/>
              <a:chOff x="10447060" y="740631"/>
              <a:chExt cx="267186" cy="165383"/>
            </a:xfrm>
          </p:grpSpPr>
          <p:sp>
            <p:nvSpPr>
              <p:cNvPr id="25" name="화살표: 갈매기형 수장 24"/>
              <p:cNvSpPr/>
              <p:nvPr/>
            </p:nvSpPr>
            <p:spPr>
              <a:xfrm>
                <a:off x="10597188" y="740631"/>
                <a:ext cx="117058" cy="165383"/>
              </a:xfrm>
              <a:prstGeom prst="chevron">
                <a:avLst>
                  <a:gd name="adj" fmla="val 8072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" name="직사각형 25"/>
              <p:cNvSpPr/>
              <p:nvPr/>
            </p:nvSpPr>
            <p:spPr>
              <a:xfrm>
                <a:off x="10447060" y="816123"/>
                <a:ext cx="252000" cy="144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pic>
        <p:nvPicPr>
          <p:cNvPr id="114" name="그림 11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464439" y="1739815"/>
            <a:ext cx="6303320" cy="4602848"/>
          </a:xfrm>
          <a:prstGeom prst="rect">
            <a:avLst/>
          </a:prstGeom>
        </p:spPr>
      </p:pic>
      <p:sp>
        <p:nvSpPr>
          <p:cNvPr id="115" name="TextBox 114"/>
          <p:cNvSpPr txBox="1"/>
          <p:nvPr/>
        </p:nvSpPr>
        <p:spPr>
          <a:xfrm>
            <a:off x="3722782" y="1182193"/>
            <a:ext cx="5113664" cy="3303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100" b="0" i="0" u="none" strike="noStrike" kern="1200" cap="none" spc="0" normalizeH="0" baseline="0">
                <a:solidFill>
                  <a:srgbClr val="404040"/>
                </a:solidFill>
                <a:latin typeface="맑은 고딕"/>
                <a:ea typeface="맑은 고딕"/>
                <a:cs typeface="맑은 고딕"/>
              </a:rPr>
              <a:t>함수형 </a:t>
            </a:r>
            <a:r>
              <a:rPr kumimoji="0" lang="en-US" altLang="ko-KR" sz="1100" b="0" i="0" u="none" strike="noStrike" kern="1200" cap="none" spc="0" normalizeH="0" baseline="0">
                <a:solidFill>
                  <a:srgbClr val="404040"/>
                </a:solidFill>
                <a:latin typeface="맑은 고딕"/>
                <a:ea typeface="맑은 고딕"/>
                <a:cs typeface="맑은 고딕"/>
              </a:rPr>
              <a:t>API</a:t>
            </a:r>
            <a:r>
              <a:rPr kumimoji="0" lang="ko-KR" altLang="en-US" sz="1100" b="0" i="0" u="none" strike="noStrike" kern="1200" cap="none" spc="0" normalizeH="0" baseline="0">
                <a:solidFill>
                  <a:srgbClr val="404040"/>
                </a:solidFill>
                <a:latin typeface="맑은 고딕"/>
                <a:ea typeface="맑은 고딕"/>
                <a:cs typeface="맑은 고딕"/>
              </a:rPr>
              <a:t>로 공유 층을 사용하는 모델 구현</a:t>
            </a:r>
          </a:p>
        </p:txBody>
      </p:sp>
      <p:cxnSp>
        <p:nvCxnSpPr>
          <p:cNvPr id="116" name="직선 화살표 연결선 115"/>
          <p:cNvCxnSpPr>
            <a:endCxn id="117" idx="1"/>
          </p:cNvCxnSpPr>
          <p:nvPr/>
        </p:nvCxnSpPr>
        <p:spPr>
          <a:xfrm>
            <a:off x="4386089" y="4254400"/>
            <a:ext cx="1396026" cy="2684"/>
          </a:xfrm>
          <a:prstGeom prst="straightConnector1">
            <a:avLst/>
          </a:prstGeom>
          <a:noFill/>
          <a:ln w="12700" cap="flat" cmpd="sng" algn="ctr">
            <a:solidFill>
              <a:srgbClr val="FF0000">
                <a:alpha val="100000"/>
              </a:srgbClr>
            </a:solidFill>
            <a:prstDash val="solid"/>
            <a:miter/>
            <a:tailEnd type="arrow"/>
          </a:ln>
        </p:spPr>
      </p:cxnSp>
      <p:sp>
        <p:nvSpPr>
          <p:cNvPr id="117" name="직사각형 37"/>
          <p:cNvSpPr/>
          <p:nvPr/>
        </p:nvSpPr>
        <p:spPr>
          <a:xfrm>
            <a:off x="5782115" y="4121146"/>
            <a:ext cx="4013669" cy="2718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0000"/>
                </a:solidFill>
                <a:latin typeface="맑은 고딕"/>
                <a:ea typeface="맑은 고딕"/>
                <a:cs typeface="맑은 고딕"/>
              </a:rPr>
              <a:t>기존 층 객체를 호출하면 가중치가 재사용된다</a:t>
            </a:r>
          </a:p>
        </p:txBody>
      </p:sp>
      <p:cxnSp>
        <p:nvCxnSpPr>
          <p:cNvPr id="118" name="직선 화살표 연결선 117"/>
          <p:cNvCxnSpPr>
            <a:endCxn id="119" idx="1"/>
          </p:cNvCxnSpPr>
          <p:nvPr/>
        </p:nvCxnSpPr>
        <p:spPr>
          <a:xfrm>
            <a:off x="5397987" y="5726528"/>
            <a:ext cx="1087371" cy="2856"/>
          </a:xfrm>
          <a:prstGeom prst="straightConnector1">
            <a:avLst/>
          </a:prstGeom>
          <a:noFill/>
          <a:ln w="12700" cap="flat" cmpd="sng" algn="ctr">
            <a:solidFill>
              <a:srgbClr val="FF0000">
                <a:alpha val="100000"/>
              </a:srgbClr>
            </a:solidFill>
            <a:prstDash val="solid"/>
            <a:miter/>
            <a:tailEnd type="arrow"/>
          </a:ln>
        </p:spPr>
      </p:cxnSp>
      <p:sp>
        <p:nvSpPr>
          <p:cNvPr id="119" name="직사각형 37"/>
          <p:cNvSpPr/>
          <p:nvPr/>
        </p:nvSpPr>
        <p:spPr>
          <a:xfrm>
            <a:off x="6485358" y="5593275"/>
            <a:ext cx="4013670" cy="4531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0000"/>
                </a:solidFill>
                <a:latin typeface="맑은 고딕"/>
                <a:ea typeface="맑은 고딕"/>
                <a:cs typeface="맑은 고딕"/>
              </a:rPr>
              <a:t>훈련시 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0000"/>
                </a:solidFill>
                <a:latin typeface="맑은 고딕"/>
                <a:ea typeface="맑은 고딕"/>
                <a:cs typeface="맑은 고딕"/>
              </a:rPr>
              <a:t>LSTM</a:t>
            </a:r>
            <a:r>
              <a:rPr kumimoji="0" lang="ko-KR" altLang="en-US" sz="1200" b="0" i="0" u="none" strike="noStrike" kern="1200" cap="none" spc="0" normalizeH="0" baseline="0">
                <a:solidFill>
                  <a:srgbClr val="FF0000"/>
                </a:solidFill>
                <a:latin typeface="맑은 고딕"/>
                <a:ea typeface="맑은 고딕"/>
                <a:cs typeface="맑은 고딕"/>
              </a:rPr>
              <a:t> 층의 가중치는 양쪽 입력을 바탕으로</a:t>
            </a: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0000"/>
                </a:solidFill>
                <a:latin typeface="맑은 고딕"/>
                <a:ea typeface="맑은 고딕"/>
                <a:cs typeface="맑은 고딕"/>
              </a:rPr>
              <a:t>업데이트된다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09626" y="245385"/>
            <a:ext cx="11572748" cy="6359441"/>
            <a:chOff x="309626" y="245385"/>
            <a:chExt cx="11572748" cy="6359441"/>
          </a:xfrm>
        </p:grpSpPr>
        <p:sp>
          <p:nvSpPr>
            <p:cNvPr id="6" name="직사각형 5"/>
            <p:cNvSpPr/>
            <p:nvPr/>
          </p:nvSpPr>
          <p:spPr>
            <a:xfrm>
              <a:off x="309626" y="253174"/>
              <a:ext cx="11572748" cy="63516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431800" dist="25400" dir="5400000" algn="t" rotWithShape="0">
                <a:prstClr val="black">
                  <a:alpha val="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11217893" y="253174"/>
              <a:ext cx="664481" cy="647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431800" dist="25400" dir="5400000" algn="t" rotWithShape="0">
                <a:prstClr val="black">
                  <a:alpha val="1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1058925" y="245385"/>
              <a:ext cx="10157083" cy="647700"/>
            </a:xfrm>
            <a:prstGeom prst="rect">
              <a:avLst/>
            </a:prstGeom>
            <a:solidFill>
              <a:srgbClr val="30396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1" latinLnBrk="0">
                <a:defRPr/>
              </a:pPr>
              <a:r>
                <a:rPr lang="en-US" altLang="ko-KR" sz="2400" b="1" i="1" kern="0">
                  <a:solidFill>
                    <a:prstClr val="white"/>
                  </a:solidFill>
                </a:rPr>
                <a:t>7.1.6</a:t>
              </a:r>
              <a:r>
                <a:rPr lang="ko-KR" altLang="en-US" sz="2400" b="1" i="1" kern="0">
                  <a:solidFill>
                    <a:prstClr val="white"/>
                  </a:solidFill>
                </a:rPr>
                <a:t> 층과 모델</a:t>
              </a:r>
            </a:p>
          </p:txBody>
        </p:sp>
        <p:grpSp>
          <p:nvGrpSpPr>
            <p:cNvPr id="24" name="그룹 23"/>
            <p:cNvGrpSpPr/>
            <p:nvPr/>
          </p:nvGrpSpPr>
          <p:grpSpPr>
            <a:xfrm>
              <a:off x="11434660" y="462783"/>
              <a:ext cx="230946" cy="228482"/>
              <a:chOff x="11242636" y="735673"/>
              <a:chExt cx="230946" cy="228482"/>
            </a:xfrm>
          </p:grpSpPr>
          <p:sp>
            <p:nvSpPr>
              <p:cNvPr id="16" name="타원 15"/>
              <p:cNvSpPr/>
              <p:nvPr/>
            </p:nvSpPr>
            <p:spPr>
              <a:xfrm>
                <a:off x="11302773" y="800483"/>
                <a:ext cx="108789" cy="108789"/>
              </a:xfrm>
              <a:prstGeom prst="ellipse">
                <a:avLst/>
              </a:prstGeom>
              <a:solidFill>
                <a:srgbClr val="FFC000"/>
              </a:solidFill>
              <a:ln w="158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사각형: 둥근 위쪽 모서리 16"/>
              <p:cNvSpPr/>
              <p:nvPr/>
            </p:nvSpPr>
            <p:spPr>
              <a:xfrm>
                <a:off x="11333147" y="910155"/>
                <a:ext cx="48043" cy="54000"/>
              </a:xfrm>
              <a:prstGeom prst="round2SameRect">
                <a:avLst>
                  <a:gd name="adj1" fmla="val 0"/>
                  <a:gd name="adj2" fmla="val 50000"/>
                </a:avLst>
              </a:prstGeom>
              <a:noFill/>
              <a:ln w="158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18" name="직선 연결선 17"/>
              <p:cNvCxnSpPr/>
              <p:nvPr/>
            </p:nvCxnSpPr>
            <p:spPr>
              <a:xfrm>
                <a:off x="11359549" y="735673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/>
              <p:cNvCxnSpPr/>
              <p:nvPr/>
            </p:nvCxnSpPr>
            <p:spPr>
              <a:xfrm rot="5400000">
                <a:off x="11459354" y="83820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/>
              <p:cNvCxnSpPr/>
              <p:nvPr/>
            </p:nvCxnSpPr>
            <p:spPr>
              <a:xfrm rot="5400000">
                <a:off x="11256864" y="83542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/>
              <p:cNvCxnSpPr/>
              <p:nvPr/>
            </p:nvCxnSpPr>
            <p:spPr>
              <a:xfrm rot="8100000">
                <a:off x="11282498" y="767378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/>
              <p:cNvCxnSpPr/>
              <p:nvPr/>
            </p:nvCxnSpPr>
            <p:spPr>
              <a:xfrm rot="13500000">
                <a:off x="11433473" y="77214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" name="직사각형 7"/>
            <p:cNvSpPr/>
            <p:nvPr/>
          </p:nvSpPr>
          <p:spPr>
            <a:xfrm>
              <a:off x="309626" y="245385"/>
              <a:ext cx="749300" cy="6477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>
              <a:outerShdw dist="25400" algn="l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b="1">
                  <a:solidFill>
                    <a:srgbClr val="303962"/>
                  </a:solidFill>
                </a:rPr>
                <a:t>06</a:t>
              </a:r>
            </a:p>
          </p:txBody>
        </p:sp>
        <p:grpSp>
          <p:nvGrpSpPr>
            <p:cNvPr id="27" name="그룹 26"/>
            <p:cNvGrpSpPr/>
            <p:nvPr/>
          </p:nvGrpSpPr>
          <p:grpSpPr>
            <a:xfrm>
              <a:off x="10703092" y="493743"/>
              <a:ext cx="267186" cy="165383"/>
              <a:chOff x="10447060" y="740631"/>
              <a:chExt cx="267186" cy="165383"/>
            </a:xfrm>
          </p:grpSpPr>
          <p:sp>
            <p:nvSpPr>
              <p:cNvPr id="25" name="화살표: 갈매기형 수장 24"/>
              <p:cNvSpPr/>
              <p:nvPr/>
            </p:nvSpPr>
            <p:spPr>
              <a:xfrm>
                <a:off x="10597188" y="740631"/>
                <a:ext cx="117058" cy="165383"/>
              </a:xfrm>
              <a:prstGeom prst="chevron">
                <a:avLst>
                  <a:gd name="adj" fmla="val 8072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" name="직사각형 25"/>
              <p:cNvSpPr/>
              <p:nvPr/>
            </p:nvSpPr>
            <p:spPr>
              <a:xfrm>
                <a:off x="10447060" y="816123"/>
                <a:ext cx="252000" cy="144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pic>
        <p:nvPicPr>
          <p:cNvPr id="120" name="그림 119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75858" y="3470255"/>
            <a:ext cx="3650262" cy="2432088"/>
          </a:xfrm>
          <a:prstGeom prst="rect">
            <a:avLst/>
          </a:prstGeom>
        </p:spPr>
      </p:pic>
      <p:pic>
        <p:nvPicPr>
          <p:cNvPr id="121" name="그림 12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478127" y="3078853"/>
            <a:ext cx="6136664" cy="3214893"/>
          </a:xfrm>
          <a:prstGeom prst="rect">
            <a:avLst/>
          </a:prstGeom>
        </p:spPr>
      </p:pic>
      <p:sp>
        <p:nvSpPr>
          <p:cNvPr id="122" name="TextBox 121"/>
          <p:cNvSpPr txBox="1"/>
          <p:nvPr/>
        </p:nvSpPr>
        <p:spPr>
          <a:xfrm>
            <a:off x="3539168" y="2550120"/>
            <a:ext cx="5113664" cy="335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100" b="0" i="0" u="none" strike="noStrike" kern="1200" cap="none" spc="0" normalizeH="0" baseline="0">
                <a:solidFill>
                  <a:srgbClr val="404040"/>
                </a:solidFill>
                <a:latin typeface="맑은 고딕"/>
                <a:ea typeface="맑은 고딕"/>
                <a:cs typeface="맑은 고딕"/>
              </a:rPr>
              <a:t>공유 합성곱 기반 층을 구현하는 예</a:t>
            </a:r>
          </a:p>
        </p:txBody>
      </p:sp>
      <p:sp>
        <p:nvSpPr>
          <p:cNvPr id="123" name="타원 48"/>
          <p:cNvSpPr/>
          <p:nvPr/>
        </p:nvSpPr>
        <p:spPr>
          <a:xfrm>
            <a:off x="4503425" y="1200528"/>
            <a:ext cx="1088047" cy="1042670"/>
          </a:xfrm>
          <a:prstGeom prst="ellipse">
            <a:avLst/>
          </a:prstGeom>
          <a:solidFill>
            <a:srgbClr val="FFFFFF">
              <a:alpha val="100000"/>
            </a:srgbClr>
          </a:solidFill>
          <a:ln w="22225" cap="flat" cmpd="sng" algn="ctr">
            <a:solidFill>
              <a:srgbClr val="303962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모델</a:t>
            </a:r>
          </a:p>
        </p:txBody>
      </p:sp>
      <p:sp>
        <p:nvSpPr>
          <p:cNvPr id="125" name="TextBox 52"/>
          <p:cNvSpPr txBox="1"/>
          <p:nvPr/>
        </p:nvSpPr>
        <p:spPr>
          <a:xfrm>
            <a:off x="5858497" y="1592270"/>
            <a:ext cx="475006" cy="3584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0" i="0" u="none" strike="noStrike" kern="1200" cap="none" spc="0" normalizeH="0" baseline="0">
                <a:solidFill>
                  <a:srgbClr val="303962"/>
                </a:solidFill>
                <a:latin typeface="맑은 고딕"/>
                <a:ea typeface="맑은 고딕"/>
                <a:cs typeface="맑은 고딕"/>
              </a:rPr>
              <a:t>▶</a:t>
            </a:r>
          </a:p>
        </p:txBody>
      </p:sp>
      <p:sp>
        <p:nvSpPr>
          <p:cNvPr id="126" name="타원 41"/>
          <p:cNvSpPr/>
          <p:nvPr/>
        </p:nvSpPr>
        <p:spPr>
          <a:xfrm>
            <a:off x="6432035" y="1246978"/>
            <a:ext cx="1049662" cy="969331"/>
          </a:xfrm>
          <a:prstGeom prst="ellipse">
            <a:avLst/>
          </a:prstGeom>
          <a:solidFill>
            <a:srgbClr val="F2F2F2">
              <a:alpha val="100000"/>
            </a:srgbClr>
          </a:solidFill>
          <a:ln w="22225" cap="flat" cmpd="sng" algn="ctr">
            <a:solidFill>
              <a:srgbClr val="FFFFFF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0" i="0" u="none" strike="noStrike" kern="1200" cap="none" spc="0" normalizeH="0" baseline="0">
                <a:solidFill>
                  <a:schemeClr val="dk1"/>
                </a:solidFill>
                <a:latin typeface="맑은 고딕"/>
                <a:ea typeface="맑은 고딕"/>
                <a:cs typeface="맑은 고딕"/>
              </a:rPr>
              <a:t>커다란 층</a:t>
            </a:r>
          </a:p>
        </p:txBody>
      </p:sp>
      <p:cxnSp>
        <p:nvCxnSpPr>
          <p:cNvPr id="129" name="연결선: 꺾임 128"/>
          <p:cNvCxnSpPr/>
          <p:nvPr/>
        </p:nvCxnSpPr>
        <p:spPr>
          <a:xfrm flipV="1">
            <a:off x="9957626" y="3809365"/>
            <a:ext cx="424624" cy="332801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직사각형 37"/>
          <p:cNvSpPr/>
          <p:nvPr/>
        </p:nvSpPr>
        <p:spPr>
          <a:xfrm>
            <a:off x="10252553" y="3476625"/>
            <a:ext cx="1661109" cy="595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100" b="0" i="0" u="none" strike="noStrike" kern="1200" cap="none" spc="0" normalizeH="0" baseline="0">
                <a:solidFill>
                  <a:srgbClr val="FF0000"/>
                </a:solidFill>
                <a:latin typeface="맑은 고딕"/>
                <a:ea typeface="맑은 고딕"/>
                <a:cs typeface="맑은 고딕"/>
              </a:rPr>
              <a:t>이미지 처리 기본 모델 </a:t>
            </a:r>
            <a:r>
              <a:rPr kumimoji="0" lang="en-US" altLang="ko-KR" sz="1100" b="0" i="0" u="none" strike="noStrike" kern="1200" cap="none" spc="0" normalizeH="0" baseline="0">
                <a:solidFill>
                  <a:srgbClr val="FF0000"/>
                </a:solidFill>
                <a:latin typeface="맑은 고딕"/>
                <a:ea typeface="맑은 고딕"/>
                <a:cs typeface="맑은 고딕"/>
              </a:rPr>
              <a:t>=</a:t>
            </a:r>
            <a:endParaRPr kumimoji="0" lang="ko-KR" altLang="en-US" sz="1100" b="0" i="0" u="none" strike="noStrike" kern="1200" cap="none" spc="0" normalizeH="0" baseline="0">
              <a:solidFill>
                <a:srgbClr val="FF0000"/>
              </a:solidFill>
              <a:latin typeface="맑은 고딕"/>
              <a:ea typeface="맑은 고딕"/>
              <a:cs typeface="맑은 고딕"/>
            </a:endParaRP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100" b="0" i="0" u="none" strike="noStrike" kern="1200" cap="none" spc="0" normalizeH="0" baseline="0">
                <a:solidFill>
                  <a:srgbClr val="FF0000"/>
                </a:solidFill>
                <a:latin typeface="맑은 고딕"/>
                <a:ea typeface="맑은 고딕"/>
                <a:cs typeface="맑은 고딕"/>
              </a:rPr>
              <a:t> 엑셉션 네트워크 </a:t>
            </a:r>
          </a:p>
        </p:txBody>
      </p:sp>
      <p:sp>
        <p:nvSpPr>
          <p:cNvPr id="131" name="오른쪽 중괄호 130"/>
          <p:cNvSpPr/>
          <p:nvPr/>
        </p:nvSpPr>
        <p:spPr>
          <a:xfrm>
            <a:off x="7639509" y="4470836"/>
            <a:ext cx="321325" cy="401656"/>
          </a:xfrm>
          <a:prstGeom prst="rightBrace">
            <a:avLst>
              <a:gd name="adj1" fmla="val 8333"/>
              <a:gd name="adj2" fmla="val 5000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2" name="오른쪽 중괄호 131"/>
          <p:cNvSpPr/>
          <p:nvPr/>
        </p:nvSpPr>
        <p:spPr>
          <a:xfrm>
            <a:off x="7763334" y="5051861"/>
            <a:ext cx="321325" cy="401656"/>
          </a:xfrm>
          <a:prstGeom prst="rightBrace">
            <a:avLst>
              <a:gd name="adj1" fmla="val 8333"/>
              <a:gd name="adj2" fmla="val 50000"/>
            </a:avLst>
          </a:prstGeom>
          <a:noFill/>
          <a:ln w="6350" cap="flat" cmpd="sng" algn="ctr">
            <a:solidFill>
              <a:srgbClr val="FF0000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133" name="직사각형 37"/>
          <p:cNvSpPr/>
          <p:nvPr/>
        </p:nvSpPr>
        <p:spPr>
          <a:xfrm>
            <a:off x="7981815" y="4542736"/>
            <a:ext cx="2407044" cy="2559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100" b="0" i="0" u="none" strike="noStrike" kern="1200" cap="none" spc="0" normalizeH="0" baseline="0">
                <a:solidFill>
                  <a:srgbClr val="FF0000"/>
                </a:solidFill>
                <a:latin typeface="맑은 고딕"/>
                <a:ea typeface="맑은 고딕"/>
                <a:cs typeface="맑은 고딕"/>
              </a:rPr>
              <a:t>입력 이미지</a:t>
            </a:r>
            <a:r>
              <a:rPr kumimoji="0" lang="en-US" altLang="ko-KR" sz="1100" b="0" i="0" u="none" strike="noStrike" kern="1200" cap="none" spc="0" normalizeH="0" baseline="0">
                <a:solidFill>
                  <a:srgbClr val="FF0000"/>
                </a:solidFill>
                <a:latin typeface="맑은 고딕"/>
                <a:ea typeface="맑은 고딕"/>
                <a:cs typeface="맑은 고딕"/>
              </a:rPr>
              <a:t>  250x250 RGB</a:t>
            </a:r>
          </a:p>
        </p:txBody>
      </p:sp>
      <p:sp>
        <p:nvSpPr>
          <p:cNvPr id="134" name="직사각형 37"/>
          <p:cNvSpPr/>
          <p:nvPr/>
        </p:nvSpPr>
        <p:spPr>
          <a:xfrm>
            <a:off x="8099788" y="5154171"/>
            <a:ext cx="2407044" cy="2559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100" b="0" i="0" u="none" strike="noStrike" kern="1200" cap="none" spc="0" normalizeH="0" baseline="0">
                <a:solidFill>
                  <a:srgbClr val="FF0000"/>
                </a:solidFill>
                <a:latin typeface="맑은 고딕"/>
                <a:ea typeface="맑은 고딕"/>
                <a:cs typeface="맑은 고딕"/>
              </a:rPr>
              <a:t>같은</a:t>
            </a:r>
            <a:r>
              <a:rPr kumimoji="0" lang="en-US" altLang="ko-KR" sz="1100" b="0" i="0" u="none" strike="noStrike" kern="1200" cap="none" spc="0" normalizeH="0" baseline="0">
                <a:solidFill>
                  <a:srgbClr val="FF0000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kumimoji="0" lang="ko-KR" altLang="en-US" sz="1100" b="0" i="0" u="none" strike="noStrike" kern="1200" cap="none" spc="0" normalizeH="0" baseline="0">
                <a:solidFill>
                  <a:srgbClr val="FF0000"/>
                </a:solidFill>
                <a:latin typeface="맑은 고딕"/>
                <a:ea typeface="맑은 고딕"/>
                <a:cs typeface="맑은 고딕"/>
              </a:rPr>
              <a:t>비전 모델을 두 번 호출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670809" y="2927079"/>
            <a:ext cx="6726555" cy="1719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000" b="1" i="1" kern="0">
                <a:ln w="9525">
                  <a:solidFill>
                    <a:srgbClr val="303962"/>
                  </a:solidFill>
                </a:ln>
                <a:gradFill flip="none" rotWithShape="1">
                  <a:gsLst>
                    <a:gs pos="50000">
                      <a:srgbClr val="EDECEA"/>
                    </a:gs>
                    <a:gs pos="50000">
                      <a:srgbClr val="FFC000">
                        <a:lumMod val="60000"/>
                        <a:lumOff val="40000"/>
                      </a:srgbClr>
                    </a:gs>
                  </a:gsLst>
                  <a:lin ang="5400000" scaled="1"/>
                  <a:tileRect/>
                </a:gradFill>
              </a:rPr>
              <a:t>7.2</a:t>
            </a:r>
            <a:r>
              <a:rPr lang="ko-KR" altLang="en-US" sz="3000" b="1" i="1" kern="0">
                <a:ln w="9525">
                  <a:solidFill>
                    <a:srgbClr val="303962"/>
                  </a:solidFill>
                </a:ln>
                <a:gradFill flip="none" rotWithShape="1">
                  <a:gsLst>
                    <a:gs pos="50000">
                      <a:srgbClr val="EDECEA"/>
                    </a:gs>
                    <a:gs pos="50000">
                      <a:srgbClr val="FFC000">
                        <a:lumMod val="60000"/>
                        <a:lumOff val="40000"/>
                      </a:srgbClr>
                    </a:gs>
                  </a:gsLst>
                  <a:lin ang="5400000" scaled="1"/>
                  <a:tileRect/>
                </a:gradFill>
              </a:rPr>
              <a:t> 케라스 콜백과 텐서보드를 사용한 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ko-KR" altLang="en-US" sz="3000" b="1" i="1" kern="0">
                <a:ln w="9525">
                  <a:solidFill>
                    <a:srgbClr val="303962"/>
                  </a:solidFill>
                </a:ln>
                <a:gradFill flip="none" rotWithShape="1">
                  <a:gsLst>
                    <a:gs pos="50000">
                      <a:srgbClr val="EDECEA"/>
                    </a:gs>
                    <a:gs pos="50000">
                      <a:srgbClr val="FFC000">
                        <a:lumMod val="60000"/>
                        <a:lumOff val="40000"/>
                      </a:srgbClr>
                    </a:gs>
                  </a:gsLst>
                  <a:lin ang="5400000" scaled="1"/>
                  <a:tileRect/>
                </a:gradFill>
              </a:rPr>
              <a:t>딥러닝 모델 검사와 모니터링</a:t>
            </a:r>
            <a:endParaRPr lang="ko-KR" altLang="en-US" sz="4400" b="1" i="1" kern="0">
              <a:ln w="9525">
                <a:solidFill>
                  <a:srgbClr val="303962"/>
                </a:solidFill>
              </a:ln>
              <a:gradFill flip="none" rotWithShape="1">
                <a:gsLst>
                  <a:gs pos="50000">
                    <a:srgbClr val="EDECEA"/>
                  </a:gs>
                  <a:gs pos="50000">
                    <a:srgbClr val="FFC000">
                      <a:lumMod val="60000"/>
                      <a:lumOff val="40000"/>
                    </a:srgbClr>
                  </a:gs>
                </a:gsLst>
                <a:lin ang="5400000" scaled="1"/>
                <a:tileRect/>
              </a:gradFill>
            </a:endParaRPr>
          </a:p>
          <a:p>
            <a:pPr algn="ctr" latinLnBrk="0">
              <a:lnSpc>
                <a:spcPct val="150000"/>
              </a:lnSpc>
              <a:defRPr/>
            </a:pPr>
            <a:endParaRPr lang="en-US" altLang="ko-KR" sz="1100" kern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81" name="타원 80"/>
          <p:cNvSpPr/>
          <p:nvPr/>
        </p:nvSpPr>
        <p:spPr>
          <a:xfrm>
            <a:off x="5763760" y="2146029"/>
            <a:ext cx="664481" cy="6477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431800" dist="25400" dir="5400000" algn="t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82" name="그룹 81"/>
          <p:cNvGrpSpPr/>
          <p:nvPr/>
        </p:nvGrpSpPr>
        <p:grpSpPr>
          <a:xfrm>
            <a:off x="5980527" y="2355638"/>
            <a:ext cx="230946" cy="228482"/>
            <a:chOff x="11242636" y="735673"/>
            <a:chExt cx="230946" cy="228482"/>
          </a:xfrm>
        </p:grpSpPr>
        <p:sp>
          <p:nvSpPr>
            <p:cNvPr id="83" name="타원 82"/>
            <p:cNvSpPr/>
            <p:nvPr/>
          </p:nvSpPr>
          <p:spPr>
            <a:xfrm>
              <a:off x="11302773" y="800483"/>
              <a:ext cx="108789" cy="108789"/>
            </a:xfrm>
            <a:prstGeom prst="ellipse">
              <a:avLst/>
            </a:prstGeom>
            <a:solidFill>
              <a:srgbClr val="FFC000"/>
            </a:solidFill>
            <a:ln w="158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4" name="사각형: 둥근 위쪽 모서리 16"/>
            <p:cNvSpPr/>
            <p:nvPr/>
          </p:nvSpPr>
          <p:spPr>
            <a:xfrm>
              <a:off x="11333147" y="910155"/>
              <a:ext cx="48043" cy="54000"/>
            </a:xfrm>
            <a:prstGeom prst="round2SameRect">
              <a:avLst>
                <a:gd name="adj1" fmla="val 0"/>
                <a:gd name="adj2" fmla="val 50000"/>
              </a:avLst>
            </a:prstGeom>
            <a:noFill/>
            <a:ln w="158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85" name="직선 연결선 84"/>
            <p:cNvCxnSpPr/>
            <p:nvPr/>
          </p:nvCxnSpPr>
          <p:spPr>
            <a:xfrm>
              <a:off x="11359549" y="735673"/>
              <a:ext cx="0" cy="28456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연결선 85"/>
            <p:cNvCxnSpPr/>
            <p:nvPr/>
          </p:nvCxnSpPr>
          <p:spPr>
            <a:xfrm rot="5400000">
              <a:off x="11459354" y="838200"/>
              <a:ext cx="0" cy="28456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직선 연결선 86"/>
            <p:cNvCxnSpPr/>
            <p:nvPr/>
          </p:nvCxnSpPr>
          <p:spPr>
            <a:xfrm rot="5400000">
              <a:off x="11256864" y="835420"/>
              <a:ext cx="0" cy="28456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연결선 87"/>
            <p:cNvCxnSpPr/>
            <p:nvPr/>
          </p:nvCxnSpPr>
          <p:spPr>
            <a:xfrm rot="8100000">
              <a:off x="11282498" y="767378"/>
              <a:ext cx="0" cy="28456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직선 연결선 88"/>
            <p:cNvCxnSpPr/>
            <p:nvPr/>
          </p:nvCxnSpPr>
          <p:spPr>
            <a:xfrm rot="13500000">
              <a:off x="11433473" y="772140"/>
              <a:ext cx="0" cy="28456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509"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09626" y="245385"/>
            <a:ext cx="11572748" cy="6359441"/>
            <a:chOff x="309626" y="245385"/>
            <a:chExt cx="11572748" cy="6359441"/>
          </a:xfrm>
        </p:grpSpPr>
        <p:sp>
          <p:nvSpPr>
            <p:cNvPr id="6" name="직사각형 5"/>
            <p:cNvSpPr/>
            <p:nvPr/>
          </p:nvSpPr>
          <p:spPr>
            <a:xfrm>
              <a:off x="309626" y="253174"/>
              <a:ext cx="11572748" cy="63516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431800" dist="25400" dir="5400000" algn="t" rotWithShape="0">
                <a:prstClr val="black">
                  <a:alpha val="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11217893" y="253174"/>
              <a:ext cx="664481" cy="647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431800" dist="25400" dir="5400000" algn="t" rotWithShape="0">
                <a:prstClr val="black">
                  <a:alpha val="1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1058925" y="245385"/>
              <a:ext cx="10157083" cy="647700"/>
            </a:xfrm>
            <a:prstGeom prst="rect">
              <a:avLst/>
            </a:prstGeom>
            <a:solidFill>
              <a:srgbClr val="30396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1" latinLnBrk="0">
                <a:defRPr/>
              </a:pPr>
              <a:r>
                <a:rPr lang="ko-KR" altLang="en-US" sz="2400" b="1" i="1" kern="0">
                  <a:solidFill>
                    <a:prstClr val="white"/>
                  </a:solidFill>
                </a:rPr>
                <a:t> </a:t>
              </a:r>
              <a:r>
                <a:rPr lang="en-US" altLang="ko-KR" sz="2400" b="1" i="1" kern="0">
                  <a:solidFill>
                    <a:prstClr val="white"/>
                  </a:solidFill>
                </a:rPr>
                <a:t>1.</a:t>
              </a:r>
              <a:r>
                <a:rPr lang="ko-KR" altLang="en-US" sz="2400" b="1" i="1" kern="0">
                  <a:solidFill>
                    <a:prstClr val="white"/>
                  </a:solidFill>
                </a:rPr>
                <a:t> 콜백을 사용하여 모델의 훈련 과정 제어하기</a:t>
              </a:r>
            </a:p>
          </p:txBody>
        </p:sp>
        <p:grpSp>
          <p:nvGrpSpPr>
            <p:cNvPr id="24" name="그룹 23"/>
            <p:cNvGrpSpPr/>
            <p:nvPr/>
          </p:nvGrpSpPr>
          <p:grpSpPr>
            <a:xfrm>
              <a:off x="11434660" y="462783"/>
              <a:ext cx="230946" cy="228482"/>
              <a:chOff x="11242636" y="735673"/>
              <a:chExt cx="230946" cy="228482"/>
            </a:xfrm>
          </p:grpSpPr>
          <p:sp>
            <p:nvSpPr>
              <p:cNvPr id="16" name="타원 15"/>
              <p:cNvSpPr/>
              <p:nvPr/>
            </p:nvSpPr>
            <p:spPr>
              <a:xfrm>
                <a:off x="11302773" y="800483"/>
                <a:ext cx="108789" cy="108789"/>
              </a:xfrm>
              <a:prstGeom prst="ellipse">
                <a:avLst/>
              </a:prstGeom>
              <a:solidFill>
                <a:srgbClr val="FFC000"/>
              </a:solidFill>
              <a:ln w="158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사각형: 둥근 위쪽 모서리 16"/>
              <p:cNvSpPr/>
              <p:nvPr/>
            </p:nvSpPr>
            <p:spPr>
              <a:xfrm>
                <a:off x="11333147" y="910155"/>
                <a:ext cx="48043" cy="54000"/>
              </a:xfrm>
              <a:prstGeom prst="round2SameRect">
                <a:avLst>
                  <a:gd name="adj1" fmla="val 0"/>
                  <a:gd name="adj2" fmla="val 50000"/>
                </a:avLst>
              </a:prstGeom>
              <a:noFill/>
              <a:ln w="158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18" name="직선 연결선 17"/>
              <p:cNvCxnSpPr/>
              <p:nvPr/>
            </p:nvCxnSpPr>
            <p:spPr>
              <a:xfrm>
                <a:off x="11359549" y="735673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/>
              <p:cNvCxnSpPr/>
              <p:nvPr/>
            </p:nvCxnSpPr>
            <p:spPr>
              <a:xfrm rot="5400000">
                <a:off x="11459354" y="83820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/>
              <p:cNvCxnSpPr/>
              <p:nvPr/>
            </p:nvCxnSpPr>
            <p:spPr>
              <a:xfrm rot="5400000">
                <a:off x="11256864" y="83542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/>
              <p:cNvCxnSpPr/>
              <p:nvPr/>
            </p:nvCxnSpPr>
            <p:spPr>
              <a:xfrm rot="8100000">
                <a:off x="11282498" y="767378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/>
              <p:cNvCxnSpPr/>
              <p:nvPr/>
            </p:nvCxnSpPr>
            <p:spPr>
              <a:xfrm rot="13500000">
                <a:off x="11433473" y="77214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" name="직사각형 7"/>
            <p:cNvSpPr/>
            <p:nvPr/>
          </p:nvSpPr>
          <p:spPr>
            <a:xfrm>
              <a:off x="309626" y="245385"/>
              <a:ext cx="749300" cy="6477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>
              <a:outerShdw dist="25400" algn="l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b="1">
                  <a:solidFill>
                    <a:srgbClr val="303962"/>
                  </a:solidFill>
                </a:rPr>
                <a:t>7.2</a:t>
              </a:r>
            </a:p>
          </p:txBody>
        </p:sp>
        <p:grpSp>
          <p:nvGrpSpPr>
            <p:cNvPr id="27" name="그룹 26"/>
            <p:cNvGrpSpPr/>
            <p:nvPr/>
          </p:nvGrpSpPr>
          <p:grpSpPr>
            <a:xfrm>
              <a:off x="10703092" y="493743"/>
              <a:ext cx="267186" cy="165383"/>
              <a:chOff x="10447060" y="740631"/>
              <a:chExt cx="267186" cy="165383"/>
            </a:xfrm>
          </p:grpSpPr>
          <p:sp>
            <p:nvSpPr>
              <p:cNvPr id="25" name="화살표: 갈매기형 수장 24"/>
              <p:cNvSpPr/>
              <p:nvPr/>
            </p:nvSpPr>
            <p:spPr>
              <a:xfrm>
                <a:off x="10597188" y="740631"/>
                <a:ext cx="117058" cy="165383"/>
              </a:xfrm>
              <a:prstGeom prst="chevron">
                <a:avLst>
                  <a:gd name="adj" fmla="val 8072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" name="직사각형 25"/>
              <p:cNvSpPr/>
              <p:nvPr/>
            </p:nvSpPr>
            <p:spPr>
              <a:xfrm>
                <a:off x="10447060" y="816123"/>
                <a:ext cx="252000" cy="144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130" name="직사각형 51"/>
          <p:cNvSpPr/>
          <p:nvPr/>
        </p:nvSpPr>
        <p:spPr>
          <a:xfrm>
            <a:off x="1483968" y="3400425"/>
            <a:ext cx="9685434" cy="178594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3" name="직사각형 99"/>
          <p:cNvSpPr/>
          <p:nvPr/>
        </p:nvSpPr>
        <p:spPr>
          <a:xfrm>
            <a:off x="1557345" y="4046565"/>
            <a:ext cx="9622817" cy="22094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300" b="1">
                <a:solidFill>
                  <a:prstClr val="black">
                    <a:lumMod val="75000"/>
                    <a:lumOff val="25000"/>
                  </a:prstClr>
                </a:solidFill>
              </a:rPr>
              <a:t>    ▶ </a:t>
            </a:r>
            <a:r>
              <a:rPr lang="en-US" altLang="ko-KR" sz="1300" b="1">
                <a:solidFill>
                  <a:prstClr val="black">
                    <a:lumMod val="75000"/>
                    <a:lumOff val="25000"/>
                  </a:prstClr>
                </a:solidFill>
              </a:rPr>
              <a:t>keras</a:t>
            </a:r>
            <a:r>
              <a:rPr lang="ko-KR" altLang="en-US" sz="1300" b="1">
                <a:solidFill>
                  <a:prstClr val="black">
                    <a:lumMod val="75000"/>
                    <a:lumOff val="25000"/>
                  </a:prstClr>
                </a:solidFill>
              </a:rPr>
              <a:t> 모듈 내장 콜백</a:t>
            </a:r>
          </a:p>
          <a:p>
            <a:pPr>
              <a:lnSpc>
                <a:spcPct val="150000"/>
              </a:lnSpc>
              <a:defRPr/>
            </a:pPr>
            <a:endParaRPr lang="en-US" altLang="ko-KR" sz="300" b="1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lvl="1">
              <a:lnSpc>
                <a:spcPct val="160000"/>
              </a:lnSpc>
              <a:defRPr/>
            </a:pPr>
            <a:r>
              <a:rPr lang="EN-US" sz="1200" b="0" i="0" u="none" strike="noStrike">
                <a:ea typeface="맑은 고딕"/>
                <a:cs typeface="맑은 고딕"/>
              </a:rPr>
              <a:t>- keras.callbakcs.ModelCheckpoint </a:t>
            </a:r>
            <a:r>
              <a:rPr lang="ko-KR" altLang="en-US" sz="1200" b="0" i="0" u="none" strike="noStrike"/>
              <a:t>		</a:t>
            </a:r>
            <a:r>
              <a:rPr lang="EN-US" sz="1200" b="0" i="0" u="none" strike="noStrike">
                <a:ea typeface="맑은 고딕"/>
                <a:cs typeface="맑은 고딕"/>
              </a:rPr>
              <a:t>: </a:t>
            </a:r>
            <a:r>
              <a:rPr sz="1200" b="0" i="0" u="none" strike="noStrike"/>
              <a:t>모델 체크포인트 저장 </a:t>
            </a:r>
          </a:p>
          <a:p>
            <a:pPr lvl="1">
              <a:lnSpc>
                <a:spcPct val="160000"/>
              </a:lnSpc>
              <a:defRPr/>
            </a:pPr>
            <a:r>
              <a:rPr lang="EN-US" sz="1200" b="0" i="0" u="none" strike="noStrike">
                <a:ea typeface="맑은 고딕"/>
                <a:cs typeface="맑은 고딕"/>
              </a:rPr>
              <a:t>- keras.callbacks.EarlyStopping</a:t>
            </a:r>
            <a:r>
              <a:rPr lang="ko-KR" altLang="en-US" sz="1200" b="0" i="0" u="none" strike="noStrike"/>
              <a:t>			</a:t>
            </a:r>
            <a:r>
              <a:rPr lang="EN-US" sz="1200" b="0" i="0" u="none" strike="noStrike">
                <a:ea typeface="맑은 고딕"/>
                <a:cs typeface="맑은 고딕"/>
              </a:rPr>
              <a:t>: </a:t>
            </a:r>
            <a:r>
              <a:rPr sz="1200" b="0" i="0" u="none" strike="noStrike"/>
              <a:t>조기 종료 </a:t>
            </a:r>
          </a:p>
          <a:p>
            <a:pPr lvl="1">
              <a:lnSpc>
                <a:spcPct val="160000"/>
              </a:lnSpc>
              <a:defRPr/>
            </a:pPr>
            <a:r>
              <a:rPr lang="EN-US" sz="1200" b="0" i="0" u="none" strike="noStrike">
                <a:ea typeface="맑은 고딕"/>
                <a:cs typeface="맑은 고딕"/>
              </a:rPr>
              <a:t>- keras.callbacks.LeraningRateScheduler    </a:t>
            </a:r>
            <a:r>
              <a:rPr lang="ko-KR" altLang="en-US" sz="1200" b="0" i="0" u="none" strike="noStrike"/>
              <a:t>		</a:t>
            </a:r>
            <a:r>
              <a:rPr lang="EN-US" sz="1200" b="0" i="0" u="none" strike="noStrike">
                <a:ea typeface="맑은 고딕"/>
                <a:cs typeface="맑은 고딕"/>
              </a:rPr>
              <a:t>: </a:t>
            </a:r>
            <a:r>
              <a:rPr sz="1200" b="0" i="0" u="none" strike="noStrike"/>
              <a:t>에포크에 따라 학습률 조정</a:t>
            </a:r>
          </a:p>
          <a:p>
            <a:pPr lvl="1">
              <a:lnSpc>
                <a:spcPct val="160000"/>
              </a:lnSpc>
              <a:defRPr/>
            </a:pPr>
            <a:r>
              <a:rPr lang="EN-US" sz="1200" b="0" i="0" u="none" strike="noStrike">
                <a:ea typeface="맑은 고딕"/>
                <a:cs typeface="맑은 고딕"/>
              </a:rPr>
              <a:t>- keras.callbacks.ReduceLROnPlateau</a:t>
            </a:r>
            <a:r>
              <a:rPr sz="1200" b="0" i="0" u="none" strike="noStrike"/>
              <a:t>	</a:t>
            </a:r>
            <a:r>
              <a:rPr lang="ko-KR" altLang="en-US" sz="1200" b="0" i="0" u="none" strike="noStrike"/>
              <a:t>	</a:t>
            </a:r>
            <a:r>
              <a:rPr lang="EN-US" sz="1200" b="0" i="0" u="none" strike="noStrike">
                <a:ea typeface="맑은 고딕"/>
                <a:cs typeface="맑은 고딕"/>
              </a:rPr>
              <a:t>: </a:t>
            </a:r>
            <a:r>
              <a:rPr sz="1200" b="0" i="0" u="none" strike="noStrike"/>
              <a:t>안정기에</a:t>
            </a:r>
            <a:r>
              <a:rPr lang="EN-US" sz="1200" b="0" i="0" u="none" strike="noStrike">
                <a:ea typeface="맑은 고딕"/>
                <a:cs typeface="맑은 고딕"/>
              </a:rPr>
              <a:t> learning rate</a:t>
            </a:r>
            <a:r>
              <a:rPr sz="1200" b="0" i="0" u="none" strike="noStrike"/>
              <a:t>에 변화</a:t>
            </a:r>
          </a:p>
          <a:p>
            <a:pPr lvl="1">
              <a:lnSpc>
                <a:spcPct val="160000"/>
              </a:lnSpc>
              <a:defRPr/>
            </a:pPr>
            <a:r>
              <a:rPr lang="EN-US" sz="1200" b="0" i="0" u="none" strike="noStrike">
                <a:ea typeface="맑은 고딕"/>
                <a:cs typeface="맑은 고딕"/>
              </a:rPr>
              <a:t>- keras.callbacks.CSVLogger </a:t>
            </a:r>
            <a:r>
              <a:rPr lang="ko-KR" altLang="en-US" sz="1200" b="0" i="0" u="none" strike="noStrike"/>
              <a:t>			</a:t>
            </a:r>
            <a:r>
              <a:rPr lang="EN-US" sz="1200" b="0" i="0" u="none" strike="noStrike">
                <a:ea typeface="맑은 고딕"/>
                <a:cs typeface="맑은 고딕"/>
              </a:rPr>
              <a:t>: </a:t>
            </a:r>
            <a:r>
              <a:rPr sz="1200" b="0" i="0" u="none" strike="noStrike"/>
              <a:t>에포크 결과를 </a:t>
            </a:r>
            <a:r>
              <a:rPr lang="EN-US" sz="1200" b="0" i="0" u="none" strike="noStrike">
                <a:ea typeface="맑은 고딕"/>
                <a:cs typeface="맑은 고딕"/>
              </a:rPr>
              <a:t>CSV </a:t>
            </a:r>
            <a:r>
              <a:rPr sz="1200" b="0" i="0" u="none" strike="noStrike"/>
              <a:t>파일로 스트리밍</a:t>
            </a:r>
          </a:p>
          <a:p>
            <a:pPr lvl="1" algn="just">
              <a:lnSpc>
                <a:spcPct val="160000"/>
              </a:lnSpc>
              <a:defRPr/>
            </a:pPr>
            <a:r>
              <a:rPr sz="1200" b="0" i="0" u="none" strike="noStrike"/>
              <a:t>  </a:t>
            </a:r>
          </a:p>
        </p:txBody>
      </p:sp>
      <p:sp>
        <p:nvSpPr>
          <p:cNvPr id="134" name="직사각형 49"/>
          <p:cNvSpPr/>
          <p:nvPr/>
        </p:nvSpPr>
        <p:spPr>
          <a:xfrm>
            <a:off x="2966925" y="1608366"/>
            <a:ext cx="5186390" cy="1371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500" b="1" u="sng">
                <a:solidFill>
                  <a:prstClr val="black">
                    <a:lumMod val="75000"/>
                    <a:lumOff val="25000"/>
                  </a:prstClr>
                </a:solidFill>
              </a:rPr>
              <a:t>콜백 </a:t>
            </a:r>
            <a:r>
              <a:rPr lang="en-US" altLang="ko-KR" sz="1500" b="1" u="sng">
                <a:solidFill>
                  <a:prstClr val="black">
                    <a:lumMod val="75000"/>
                    <a:lumOff val="25000"/>
                  </a:prstClr>
                </a:solidFill>
              </a:rPr>
              <a:t>(Callback)</a:t>
            </a:r>
          </a:p>
          <a:p>
            <a:pPr>
              <a:lnSpc>
                <a:spcPct val="150000"/>
              </a:lnSpc>
              <a:defRPr/>
            </a:pPr>
            <a:endParaRPr lang="ko-KR" altLang="en-US" sz="500" b="1" u="sng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200">
                <a:solidFill>
                  <a:prstClr val="black">
                    <a:lumMod val="75000"/>
                    <a:lumOff val="25000"/>
                  </a:prstClr>
                </a:solidFill>
              </a:rPr>
              <a:t>  </a:t>
            </a:r>
            <a:r>
              <a:rPr lang="en-US" altLang="ko-KR" sz="1200">
                <a:solidFill>
                  <a:prstClr val="black">
                    <a:lumMod val="75000"/>
                    <a:lumOff val="25000"/>
                  </a:prstClr>
                </a:solidFill>
              </a:rPr>
              <a:t>- </a:t>
            </a:r>
            <a:r>
              <a:rPr lang="ko-KR" altLang="en-US" sz="120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altLang="ko-KR" sz="1200">
                <a:solidFill>
                  <a:prstClr val="black">
                    <a:lumMod val="75000"/>
                    <a:lumOff val="25000"/>
                  </a:prstClr>
                </a:solidFill>
              </a:rPr>
              <a:t>fit() </a:t>
            </a:r>
            <a:r>
              <a:rPr lang="ko-KR" altLang="en-US" sz="1200">
                <a:solidFill>
                  <a:prstClr val="black">
                    <a:lumMod val="75000"/>
                    <a:lumOff val="25000"/>
                  </a:prstClr>
                </a:solidFill>
              </a:rPr>
              <a:t>메서드 호출 시 전달되는 객체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1200">
                <a:solidFill>
                  <a:prstClr val="black">
                    <a:lumMod val="75000"/>
                    <a:lumOff val="25000"/>
                  </a:prstClr>
                </a:solidFill>
              </a:rPr>
              <a:t>  </a:t>
            </a:r>
            <a:r>
              <a:rPr lang="en-US" altLang="ko-KR" sz="1200">
                <a:solidFill>
                  <a:prstClr val="black">
                    <a:lumMod val="75000"/>
                    <a:lumOff val="25000"/>
                  </a:prstClr>
                </a:solidFill>
              </a:rPr>
              <a:t>-</a:t>
            </a:r>
            <a:r>
              <a:rPr lang="ko-KR" altLang="en-US" sz="1200">
                <a:solidFill>
                  <a:prstClr val="black">
                    <a:lumMod val="75000"/>
                    <a:lumOff val="25000"/>
                  </a:prstClr>
                </a:solidFill>
              </a:rPr>
              <a:t>  여러 지점에서 콜백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1200">
                <a:solidFill>
                  <a:prstClr val="black">
                    <a:lumMod val="75000"/>
                    <a:lumOff val="25000"/>
                  </a:prstClr>
                </a:solidFill>
              </a:rPr>
              <a:t>  </a:t>
            </a:r>
            <a:r>
              <a:rPr lang="en-US" altLang="ko-KR" sz="1200">
                <a:solidFill>
                  <a:prstClr val="black">
                    <a:lumMod val="75000"/>
                    <a:lumOff val="25000"/>
                  </a:prstClr>
                </a:solidFill>
              </a:rPr>
              <a:t>-</a:t>
            </a:r>
            <a:r>
              <a:rPr lang="ko-KR" altLang="en-US" sz="1200">
                <a:solidFill>
                  <a:prstClr val="black">
                    <a:lumMod val="75000"/>
                    <a:lumOff val="25000"/>
                  </a:prstClr>
                </a:solidFill>
              </a:rPr>
              <a:t>  시간적 낭비 큼</a:t>
            </a:r>
          </a:p>
        </p:txBody>
      </p:sp>
      <p:sp>
        <p:nvSpPr>
          <p:cNvPr id="136" name="타원 56"/>
          <p:cNvSpPr/>
          <p:nvPr/>
        </p:nvSpPr>
        <p:spPr>
          <a:xfrm>
            <a:off x="1231153" y="1596660"/>
            <a:ext cx="1373811" cy="1373811"/>
          </a:xfrm>
          <a:prstGeom prst="ellipse">
            <a:avLst/>
          </a:prstGeom>
          <a:ln/>
        </p:spPr>
        <p:style>
          <a:lnRef idx="2">
            <a:schemeClr val="lt1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509"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09626" y="245385"/>
            <a:ext cx="11572748" cy="6359441"/>
            <a:chOff x="309626" y="245385"/>
            <a:chExt cx="11572748" cy="6359441"/>
          </a:xfrm>
        </p:grpSpPr>
        <p:sp>
          <p:nvSpPr>
            <p:cNvPr id="6" name="직사각형 5"/>
            <p:cNvSpPr/>
            <p:nvPr/>
          </p:nvSpPr>
          <p:spPr>
            <a:xfrm>
              <a:off x="309626" y="253174"/>
              <a:ext cx="11572748" cy="63516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431800" dist="25400" dir="5400000" algn="t" rotWithShape="0">
                <a:prstClr val="black">
                  <a:alpha val="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11217893" y="253174"/>
              <a:ext cx="664481" cy="647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431800" dist="25400" dir="5400000" algn="t" rotWithShape="0">
                <a:prstClr val="black">
                  <a:alpha val="1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1058925" y="245385"/>
              <a:ext cx="10157083" cy="647700"/>
            </a:xfrm>
            <a:prstGeom prst="rect">
              <a:avLst/>
            </a:prstGeom>
            <a:solidFill>
              <a:srgbClr val="30396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1" latinLnBrk="0">
                <a:defRPr/>
              </a:pPr>
              <a:r>
                <a:rPr lang="ko-KR" altLang="en-US" sz="2400" b="1" i="1" kern="0">
                  <a:solidFill>
                    <a:prstClr val="white"/>
                  </a:solidFill>
                </a:rPr>
                <a:t> </a:t>
              </a:r>
              <a:r>
                <a:rPr lang="en-US" altLang="ko-KR" sz="2400" b="1" i="1" kern="0">
                  <a:solidFill>
                    <a:prstClr val="white"/>
                  </a:solidFill>
                </a:rPr>
                <a:t>1.</a:t>
              </a:r>
              <a:r>
                <a:rPr lang="ko-KR" altLang="en-US" sz="2400" b="1" i="1" kern="0">
                  <a:solidFill>
                    <a:prstClr val="white"/>
                  </a:solidFill>
                </a:rPr>
                <a:t> 콜백을 사용하여 모델의 훈련 과정 제어하기</a:t>
              </a:r>
            </a:p>
          </p:txBody>
        </p:sp>
        <p:grpSp>
          <p:nvGrpSpPr>
            <p:cNvPr id="24" name="그룹 23"/>
            <p:cNvGrpSpPr/>
            <p:nvPr/>
          </p:nvGrpSpPr>
          <p:grpSpPr>
            <a:xfrm>
              <a:off x="11434660" y="462783"/>
              <a:ext cx="230946" cy="228482"/>
              <a:chOff x="11242636" y="735673"/>
              <a:chExt cx="230946" cy="228482"/>
            </a:xfrm>
          </p:grpSpPr>
          <p:sp>
            <p:nvSpPr>
              <p:cNvPr id="16" name="타원 15"/>
              <p:cNvSpPr/>
              <p:nvPr/>
            </p:nvSpPr>
            <p:spPr>
              <a:xfrm>
                <a:off x="11302773" y="800483"/>
                <a:ext cx="108789" cy="108789"/>
              </a:xfrm>
              <a:prstGeom prst="ellipse">
                <a:avLst/>
              </a:prstGeom>
              <a:solidFill>
                <a:srgbClr val="FFC000"/>
              </a:solidFill>
              <a:ln w="158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사각형: 둥근 위쪽 모서리 16"/>
              <p:cNvSpPr/>
              <p:nvPr/>
            </p:nvSpPr>
            <p:spPr>
              <a:xfrm>
                <a:off x="11333147" y="910155"/>
                <a:ext cx="48043" cy="54000"/>
              </a:xfrm>
              <a:prstGeom prst="round2SameRect">
                <a:avLst>
                  <a:gd name="adj1" fmla="val 0"/>
                  <a:gd name="adj2" fmla="val 50000"/>
                </a:avLst>
              </a:prstGeom>
              <a:noFill/>
              <a:ln w="158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18" name="직선 연결선 17"/>
              <p:cNvCxnSpPr/>
              <p:nvPr/>
            </p:nvCxnSpPr>
            <p:spPr>
              <a:xfrm>
                <a:off x="11359549" y="735673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/>
              <p:cNvCxnSpPr/>
              <p:nvPr/>
            </p:nvCxnSpPr>
            <p:spPr>
              <a:xfrm rot="5400000">
                <a:off x="11459354" y="83820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/>
              <p:cNvCxnSpPr/>
              <p:nvPr/>
            </p:nvCxnSpPr>
            <p:spPr>
              <a:xfrm rot="5400000">
                <a:off x="11256864" y="83542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/>
              <p:cNvCxnSpPr/>
              <p:nvPr/>
            </p:nvCxnSpPr>
            <p:spPr>
              <a:xfrm rot="8100000">
                <a:off x="11282498" y="767378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/>
              <p:cNvCxnSpPr/>
              <p:nvPr/>
            </p:nvCxnSpPr>
            <p:spPr>
              <a:xfrm rot="13500000">
                <a:off x="11433473" y="77214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" name="직사각형 7"/>
            <p:cNvSpPr/>
            <p:nvPr/>
          </p:nvSpPr>
          <p:spPr>
            <a:xfrm>
              <a:off x="309626" y="245385"/>
              <a:ext cx="749300" cy="6477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>
              <a:outerShdw dist="25400" algn="l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b="1">
                  <a:solidFill>
                    <a:srgbClr val="303962"/>
                  </a:solidFill>
                </a:rPr>
                <a:t>7.2</a:t>
              </a:r>
            </a:p>
          </p:txBody>
        </p:sp>
        <p:grpSp>
          <p:nvGrpSpPr>
            <p:cNvPr id="27" name="그룹 26"/>
            <p:cNvGrpSpPr/>
            <p:nvPr/>
          </p:nvGrpSpPr>
          <p:grpSpPr>
            <a:xfrm>
              <a:off x="10703092" y="493743"/>
              <a:ext cx="267186" cy="165383"/>
              <a:chOff x="10447060" y="740631"/>
              <a:chExt cx="267186" cy="165383"/>
            </a:xfrm>
          </p:grpSpPr>
          <p:sp>
            <p:nvSpPr>
              <p:cNvPr id="25" name="화살표: 갈매기형 수장 24"/>
              <p:cNvSpPr/>
              <p:nvPr/>
            </p:nvSpPr>
            <p:spPr>
              <a:xfrm>
                <a:off x="10597188" y="740631"/>
                <a:ext cx="117058" cy="165383"/>
              </a:xfrm>
              <a:prstGeom prst="chevron">
                <a:avLst>
                  <a:gd name="adj" fmla="val 8072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" name="직사각형 25"/>
              <p:cNvSpPr/>
              <p:nvPr/>
            </p:nvSpPr>
            <p:spPr>
              <a:xfrm>
                <a:off x="10447060" y="816123"/>
                <a:ext cx="252000" cy="144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48" name="직사각형 47"/>
          <p:cNvSpPr/>
          <p:nvPr/>
        </p:nvSpPr>
        <p:spPr>
          <a:xfrm>
            <a:off x="2510992" y="3476103"/>
            <a:ext cx="8732930" cy="48147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100000">
                <a:srgbClr val="303962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6" name="타원 55"/>
          <p:cNvSpPr/>
          <p:nvPr/>
        </p:nvSpPr>
        <p:spPr>
          <a:xfrm>
            <a:off x="771574" y="1335154"/>
            <a:ext cx="1373811" cy="1373811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1043738" y="4109372"/>
            <a:ext cx="10006064" cy="212403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31800" dist="25400" dir="5400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2405622" y="5949428"/>
            <a:ext cx="8851992" cy="45719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7" name="타원 56"/>
          <p:cNvSpPr/>
          <p:nvPr/>
        </p:nvSpPr>
        <p:spPr>
          <a:xfrm>
            <a:off x="800148" y="3882065"/>
            <a:ext cx="1373811" cy="1373811"/>
          </a:xfrm>
          <a:prstGeom prst="ellipse">
            <a:avLst/>
          </a:prstGeom>
          <a:ln/>
        </p:spPr>
        <p:style>
          <a:lnRef idx="2">
            <a:schemeClr val="lt1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60" name="직사각형 49"/>
          <p:cNvSpPr/>
          <p:nvPr/>
        </p:nvSpPr>
        <p:spPr>
          <a:xfrm>
            <a:off x="2544131" y="1307905"/>
            <a:ext cx="7701585" cy="11190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500" b="1">
                <a:solidFill>
                  <a:prstClr val="black">
                    <a:lumMod val="75000"/>
                    <a:lumOff val="25000"/>
                  </a:prstClr>
                </a:solidFill>
              </a:rPr>
              <a:t>#</a:t>
            </a:r>
            <a:r>
              <a:rPr lang="ko-KR" altLang="en-US" sz="1500" b="1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altLang="ko-KR" sz="1500" b="1">
                <a:solidFill>
                  <a:prstClr val="black">
                    <a:lumMod val="75000"/>
                    <a:lumOff val="25000"/>
                  </a:prstClr>
                </a:solidFill>
              </a:rPr>
              <a:t>ModelCheckpoint, EarlyStopping Callback</a:t>
            </a:r>
          </a:p>
          <a:p>
            <a:pPr>
              <a:lnSpc>
                <a:spcPct val="150000"/>
              </a:lnSpc>
              <a:defRPr/>
            </a:pPr>
            <a:endParaRPr lang="en-US" altLang="ko-KR" sz="600" b="1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200">
                <a:solidFill>
                  <a:prstClr val="black">
                    <a:lumMod val="75000"/>
                    <a:lumOff val="25000"/>
                  </a:prstClr>
                </a:solidFill>
              </a:rPr>
              <a:t>  </a:t>
            </a:r>
            <a:r>
              <a:rPr lang="en-US" altLang="ko-KR" sz="1200">
                <a:solidFill>
                  <a:prstClr val="black">
                    <a:lumMod val="75000"/>
                    <a:lumOff val="25000"/>
                  </a:prstClr>
                </a:solidFill>
              </a:rPr>
              <a:t>- </a:t>
            </a:r>
            <a:r>
              <a:rPr lang="ko-KR" altLang="en-US" sz="1200">
                <a:solidFill>
                  <a:prstClr val="black">
                    <a:lumMod val="75000"/>
                    <a:lumOff val="25000"/>
                  </a:prstClr>
                </a:solidFill>
              </a:rPr>
              <a:t> 지표가 향상되지 않을 시 훈련 중지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1200">
                <a:solidFill>
                  <a:prstClr val="black">
                    <a:lumMod val="75000"/>
                    <a:lumOff val="25000"/>
                  </a:prstClr>
                </a:solidFill>
              </a:rPr>
              <a:t>  </a:t>
            </a:r>
            <a:r>
              <a:rPr lang="en-US" altLang="ko-KR" sz="1200">
                <a:solidFill>
                  <a:prstClr val="black">
                    <a:lumMod val="75000"/>
                    <a:lumOff val="25000"/>
                  </a:prstClr>
                </a:solidFill>
              </a:rPr>
              <a:t>-</a:t>
            </a:r>
            <a:r>
              <a:rPr lang="ko-KR" altLang="en-US" sz="1200">
                <a:solidFill>
                  <a:prstClr val="black">
                    <a:lumMod val="75000"/>
                    <a:lumOff val="25000"/>
                  </a:prstClr>
                </a:solidFill>
              </a:rPr>
              <a:t>  </a:t>
            </a:r>
            <a:r>
              <a:rPr lang="en-US" altLang="ko-KR" sz="1200">
                <a:solidFill>
                  <a:prstClr val="black">
                    <a:lumMod val="75000"/>
                    <a:lumOff val="25000"/>
                  </a:prstClr>
                </a:solidFill>
              </a:rPr>
              <a:t>ModelCheckpoint callback </a:t>
            </a:r>
            <a:r>
              <a:rPr lang="ko-KR" altLang="en-US" sz="1200">
                <a:solidFill>
                  <a:prstClr val="black">
                    <a:lumMod val="75000"/>
                    <a:lumOff val="25000"/>
                  </a:prstClr>
                </a:solidFill>
              </a:rPr>
              <a:t>과 함께 사용</a:t>
            </a:r>
          </a:p>
        </p:txBody>
      </p:sp>
      <p:sp>
        <p:nvSpPr>
          <p:cNvPr id="61" name="직사각형 49"/>
          <p:cNvSpPr/>
          <p:nvPr/>
        </p:nvSpPr>
        <p:spPr>
          <a:xfrm>
            <a:off x="2546512" y="4020744"/>
            <a:ext cx="7701585" cy="11190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500" b="1">
                <a:solidFill>
                  <a:prstClr val="black">
                    <a:lumMod val="75000"/>
                    <a:lumOff val="25000"/>
                  </a:prstClr>
                </a:solidFill>
              </a:rPr>
              <a:t>#</a:t>
            </a:r>
            <a:r>
              <a:rPr lang="ko-KR" altLang="en-US" sz="1500" b="1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altLang="ko-KR" sz="1500" b="1">
                <a:solidFill>
                  <a:prstClr val="black">
                    <a:lumMod val="75000"/>
                    <a:lumOff val="25000"/>
                  </a:prstClr>
                </a:solidFill>
              </a:rPr>
              <a:t>ReduceLROnPlateau Callback</a:t>
            </a:r>
          </a:p>
          <a:p>
            <a:pPr>
              <a:lnSpc>
                <a:spcPct val="150000"/>
              </a:lnSpc>
              <a:defRPr/>
            </a:pPr>
            <a:endParaRPr lang="en-US" altLang="ko-KR" sz="600" b="1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200">
                <a:solidFill>
                  <a:prstClr val="black">
                    <a:lumMod val="75000"/>
                    <a:lumOff val="25000"/>
                  </a:prstClr>
                </a:solidFill>
              </a:rPr>
              <a:t>  </a:t>
            </a:r>
            <a:r>
              <a:rPr lang="en-US" altLang="ko-KR" sz="1200">
                <a:solidFill>
                  <a:prstClr val="black">
                    <a:lumMod val="75000"/>
                    <a:lumOff val="25000"/>
                  </a:prstClr>
                </a:solidFill>
              </a:rPr>
              <a:t>- </a:t>
            </a:r>
            <a:r>
              <a:rPr lang="ko-KR" altLang="en-US" sz="1200">
                <a:solidFill>
                  <a:prstClr val="black">
                    <a:lumMod val="75000"/>
                    <a:lumOff val="25000"/>
                  </a:prstClr>
                </a:solidFill>
              </a:rPr>
              <a:t> 에포크에 따라 학습률 조정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1200">
                <a:solidFill>
                  <a:prstClr val="black">
                    <a:lumMod val="75000"/>
                    <a:lumOff val="25000"/>
                  </a:prstClr>
                </a:solidFill>
              </a:rPr>
              <a:t>  </a:t>
            </a:r>
            <a:r>
              <a:rPr lang="en-US" altLang="ko-KR" sz="1200">
                <a:solidFill>
                  <a:prstClr val="black">
                    <a:lumMod val="75000"/>
                    <a:lumOff val="25000"/>
                  </a:prstClr>
                </a:solidFill>
              </a:rPr>
              <a:t>-</a:t>
            </a:r>
            <a:r>
              <a:rPr lang="ko-KR" altLang="en-US" sz="1200">
                <a:solidFill>
                  <a:prstClr val="black">
                    <a:lumMod val="75000"/>
                    <a:lumOff val="25000"/>
                  </a:prstClr>
                </a:solidFill>
              </a:rPr>
              <a:t>  </a:t>
            </a:r>
            <a:r>
              <a:rPr lang="en-US" altLang="ko-KR" sz="1200">
                <a:solidFill>
                  <a:prstClr val="black">
                    <a:lumMod val="75000"/>
                    <a:lumOff val="25000"/>
                  </a:prstClr>
                </a:solidFill>
              </a:rPr>
              <a:t>ModelCheckpoint callback </a:t>
            </a:r>
            <a:r>
              <a:rPr lang="ko-KR" altLang="en-US" sz="1200">
                <a:solidFill>
                  <a:prstClr val="black">
                    <a:lumMod val="75000"/>
                    <a:lumOff val="25000"/>
                  </a:prstClr>
                </a:solidFill>
              </a:rPr>
              <a:t>과 함께 사용</a:t>
            </a:r>
          </a:p>
        </p:txBody>
      </p:sp>
      <p:pic>
        <p:nvPicPr>
          <p:cNvPr id="62" name="그림 61"/>
          <p:cNvPicPr>
            <a:picLocks noChangeAspect="1"/>
          </p:cNvPicPr>
          <p:nvPr/>
        </p:nvPicPr>
        <p:blipFill rotWithShape="1">
          <a:blip r:embed="rId2"/>
          <a:srcRect r="43100"/>
          <a:stretch>
            <a:fillRect/>
          </a:stretch>
        </p:blipFill>
        <p:spPr>
          <a:xfrm>
            <a:off x="7024313" y="1346236"/>
            <a:ext cx="4223515" cy="190866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63" name="그림 62"/>
          <p:cNvPicPr>
            <a:picLocks noChangeAspect="1"/>
          </p:cNvPicPr>
          <p:nvPr/>
        </p:nvPicPr>
        <p:blipFill rotWithShape="1">
          <a:blip r:embed="rId3"/>
          <a:srcRect r="47590"/>
          <a:stretch>
            <a:fillRect/>
          </a:stretch>
        </p:blipFill>
        <p:spPr>
          <a:xfrm>
            <a:off x="6222758" y="4051585"/>
            <a:ext cx="5032263" cy="166848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64" name="직사각형 63"/>
          <p:cNvSpPr/>
          <p:nvPr/>
        </p:nvSpPr>
        <p:spPr>
          <a:xfrm>
            <a:off x="8518390" y="1457027"/>
            <a:ext cx="2321719" cy="223242"/>
          </a:xfrm>
          <a:prstGeom prst="rect">
            <a:avLst/>
          </a:prstGeom>
          <a:solidFill>
            <a:srgbClr val="FFFFFF">
              <a:alpha val="0"/>
            </a:srgbClr>
          </a:solidFill>
          <a:ln w="28575" algn="ctr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7986180" y="4258568"/>
            <a:ext cx="3199804" cy="208358"/>
          </a:xfrm>
          <a:prstGeom prst="rect">
            <a:avLst/>
          </a:prstGeom>
          <a:solidFill>
            <a:srgbClr val="FFFFFF">
              <a:alpha val="0"/>
            </a:srgbClr>
          </a:solidFill>
          <a:ln w="28575" algn="ctr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509"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09626" y="245385"/>
            <a:ext cx="11572748" cy="6359441"/>
            <a:chOff x="309626" y="245385"/>
            <a:chExt cx="11572748" cy="6359441"/>
          </a:xfrm>
        </p:grpSpPr>
        <p:sp>
          <p:nvSpPr>
            <p:cNvPr id="6" name="직사각형 5"/>
            <p:cNvSpPr/>
            <p:nvPr/>
          </p:nvSpPr>
          <p:spPr>
            <a:xfrm>
              <a:off x="309626" y="253174"/>
              <a:ext cx="11572748" cy="63516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431800" dist="25400" dir="5400000" algn="t" rotWithShape="0">
                <a:prstClr val="black">
                  <a:alpha val="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11217893" y="253174"/>
              <a:ext cx="664481" cy="647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431800" dist="25400" dir="5400000" algn="t" rotWithShape="0">
                <a:prstClr val="black">
                  <a:alpha val="1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1058925" y="245385"/>
              <a:ext cx="10157083" cy="647700"/>
            </a:xfrm>
            <a:prstGeom prst="rect">
              <a:avLst/>
            </a:prstGeom>
            <a:solidFill>
              <a:srgbClr val="30396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1" latinLnBrk="0">
                <a:defRPr/>
              </a:pPr>
              <a:r>
                <a:rPr lang="en-US" altLang="ko-KR" sz="2400" b="1" i="1" kern="0">
                  <a:solidFill>
                    <a:prstClr val="white"/>
                  </a:solidFill>
                </a:rPr>
                <a:t>2.</a:t>
              </a:r>
              <a:r>
                <a:rPr lang="ko-KR" altLang="en-US" sz="2400" b="1" i="1" kern="0">
                  <a:solidFill>
                    <a:prstClr val="white"/>
                  </a:solidFill>
                </a:rPr>
                <a:t> 텐서보드 소개</a:t>
              </a:r>
              <a:r>
                <a:rPr lang="en-US" altLang="ko-KR" sz="2400" b="1" i="1" kern="0">
                  <a:solidFill>
                    <a:prstClr val="white"/>
                  </a:solidFill>
                </a:rPr>
                <a:t>:</a:t>
              </a:r>
              <a:r>
                <a:rPr lang="ko-KR" altLang="en-US" sz="2400" b="1" i="1" kern="0">
                  <a:solidFill>
                    <a:prstClr val="white"/>
                  </a:solidFill>
                </a:rPr>
                <a:t> 텐서플로의 시각화 프레임워크</a:t>
              </a:r>
            </a:p>
          </p:txBody>
        </p:sp>
        <p:grpSp>
          <p:nvGrpSpPr>
            <p:cNvPr id="24" name="그룹 23"/>
            <p:cNvGrpSpPr/>
            <p:nvPr/>
          </p:nvGrpSpPr>
          <p:grpSpPr>
            <a:xfrm>
              <a:off x="11434660" y="462783"/>
              <a:ext cx="230946" cy="228482"/>
              <a:chOff x="11242636" y="735673"/>
              <a:chExt cx="230946" cy="228482"/>
            </a:xfrm>
          </p:grpSpPr>
          <p:sp>
            <p:nvSpPr>
              <p:cNvPr id="16" name="타원 15"/>
              <p:cNvSpPr/>
              <p:nvPr/>
            </p:nvSpPr>
            <p:spPr>
              <a:xfrm>
                <a:off x="11302773" y="800483"/>
                <a:ext cx="108789" cy="108789"/>
              </a:xfrm>
              <a:prstGeom prst="ellipse">
                <a:avLst/>
              </a:prstGeom>
              <a:solidFill>
                <a:srgbClr val="FFC000"/>
              </a:solidFill>
              <a:ln w="158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사각형: 둥근 위쪽 모서리 16"/>
              <p:cNvSpPr/>
              <p:nvPr/>
            </p:nvSpPr>
            <p:spPr>
              <a:xfrm>
                <a:off x="11333147" y="910155"/>
                <a:ext cx="48043" cy="54000"/>
              </a:xfrm>
              <a:prstGeom prst="round2SameRect">
                <a:avLst>
                  <a:gd name="adj1" fmla="val 0"/>
                  <a:gd name="adj2" fmla="val 50000"/>
                </a:avLst>
              </a:prstGeom>
              <a:noFill/>
              <a:ln w="158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18" name="직선 연결선 17"/>
              <p:cNvCxnSpPr/>
              <p:nvPr/>
            </p:nvCxnSpPr>
            <p:spPr>
              <a:xfrm>
                <a:off x="11359549" y="735673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/>
              <p:cNvCxnSpPr/>
              <p:nvPr/>
            </p:nvCxnSpPr>
            <p:spPr>
              <a:xfrm rot="5400000">
                <a:off x="11459354" y="83820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/>
              <p:cNvCxnSpPr/>
              <p:nvPr/>
            </p:nvCxnSpPr>
            <p:spPr>
              <a:xfrm rot="5400000">
                <a:off x="11256864" y="83542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/>
              <p:cNvCxnSpPr/>
              <p:nvPr/>
            </p:nvCxnSpPr>
            <p:spPr>
              <a:xfrm rot="8100000">
                <a:off x="11282498" y="767378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/>
              <p:cNvCxnSpPr/>
              <p:nvPr/>
            </p:nvCxnSpPr>
            <p:spPr>
              <a:xfrm rot="13500000">
                <a:off x="11433473" y="77214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" name="직사각형 7"/>
            <p:cNvSpPr/>
            <p:nvPr/>
          </p:nvSpPr>
          <p:spPr>
            <a:xfrm>
              <a:off x="309626" y="245385"/>
              <a:ext cx="749300" cy="6477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>
              <a:outerShdw dist="25400" algn="l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b="1">
                  <a:solidFill>
                    <a:srgbClr val="303962"/>
                  </a:solidFill>
                </a:rPr>
                <a:t>7.2</a:t>
              </a:r>
            </a:p>
          </p:txBody>
        </p:sp>
        <p:grpSp>
          <p:nvGrpSpPr>
            <p:cNvPr id="27" name="그룹 26"/>
            <p:cNvGrpSpPr/>
            <p:nvPr/>
          </p:nvGrpSpPr>
          <p:grpSpPr>
            <a:xfrm>
              <a:off x="10703092" y="493743"/>
              <a:ext cx="267186" cy="165383"/>
              <a:chOff x="10447060" y="740631"/>
              <a:chExt cx="267186" cy="165383"/>
            </a:xfrm>
          </p:grpSpPr>
          <p:sp>
            <p:nvSpPr>
              <p:cNvPr id="25" name="화살표: 갈매기형 수장 24"/>
              <p:cNvSpPr/>
              <p:nvPr/>
            </p:nvSpPr>
            <p:spPr>
              <a:xfrm>
                <a:off x="10597188" y="740631"/>
                <a:ext cx="117058" cy="165383"/>
              </a:xfrm>
              <a:prstGeom prst="chevron">
                <a:avLst>
                  <a:gd name="adj" fmla="val 8072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" name="직사각형 25"/>
              <p:cNvSpPr/>
              <p:nvPr/>
            </p:nvSpPr>
            <p:spPr>
              <a:xfrm>
                <a:off x="10447060" y="816123"/>
                <a:ext cx="252000" cy="144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100" name="직사각형 99"/>
          <p:cNvSpPr/>
          <p:nvPr/>
        </p:nvSpPr>
        <p:spPr>
          <a:xfrm>
            <a:off x="1782544" y="3946455"/>
            <a:ext cx="3570674" cy="15761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400" b="1">
                <a:solidFill>
                  <a:prstClr val="black">
                    <a:lumMod val="75000"/>
                    <a:lumOff val="25000"/>
                  </a:prstClr>
                </a:solidFill>
              </a:rPr>
              <a:t>▶ 텐서보드 기능</a:t>
            </a:r>
            <a:endParaRPr lang="ko-KR" altLang="en-US" sz="1500" b="1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  <a:defRPr/>
            </a:pPr>
            <a:endParaRPr lang="en-US" altLang="ko-KR" sz="300" b="1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20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altLang="ko-KR" sz="1200">
                <a:solidFill>
                  <a:prstClr val="black">
                    <a:lumMod val="75000"/>
                    <a:lumOff val="25000"/>
                  </a:prstClr>
                </a:solidFill>
              </a:rPr>
              <a:t>- </a:t>
            </a:r>
            <a:r>
              <a:rPr lang="ko-KR" altLang="en-US" sz="1200">
                <a:solidFill>
                  <a:prstClr val="black">
                    <a:lumMod val="75000"/>
                    <a:lumOff val="25000"/>
                  </a:prstClr>
                </a:solidFill>
              </a:rPr>
              <a:t>훈련하는 동안 측정 지표 시각화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120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altLang="ko-KR" sz="1200">
                <a:solidFill>
                  <a:prstClr val="black">
                    <a:lumMod val="75000"/>
                    <a:lumOff val="25000"/>
                  </a:prstClr>
                </a:solidFill>
              </a:rPr>
              <a:t>- </a:t>
            </a:r>
            <a:r>
              <a:rPr lang="ko-KR" altLang="en-US" sz="1200">
                <a:solidFill>
                  <a:prstClr val="black">
                    <a:lumMod val="75000"/>
                    <a:lumOff val="25000"/>
                  </a:prstClr>
                </a:solidFill>
              </a:rPr>
              <a:t>모델 구조를 시각화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120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altLang="ko-KR" sz="1200">
                <a:solidFill>
                  <a:prstClr val="black">
                    <a:lumMod val="75000"/>
                    <a:lumOff val="25000"/>
                  </a:prstClr>
                </a:solidFill>
              </a:rPr>
              <a:t>- </a:t>
            </a:r>
            <a:r>
              <a:rPr lang="ko-KR" altLang="en-US" sz="1200">
                <a:solidFill>
                  <a:prstClr val="black">
                    <a:lumMod val="75000"/>
                    <a:lumOff val="25000"/>
                  </a:prstClr>
                </a:solidFill>
              </a:rPr>
              <a:t>활성화 출력과 그래디언트의 히스토그램 그림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120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altLang="ko-KR" sz="1200">
                <a:solidFill>
                  <a:prstClr val="black">
                    <a:lumMod val="75000"/>
                    <a:lumOff val="25000"/>
                  </a:prstClr>
                </a:solidFill>
              </a:rPr>
              <a:t>- 3D</a:t>
            </a:r>
            <a:r>
              <a:rPr lang="ko-KR" altLang="en-US" sz="1200">
                <a:solidFill>
                  <a:prstClr val="black">
                    <a:lumMod val="75000"/>
                    <a:lumOff val="25000"/>
                  </a:prstClr>
                </a:solidFill>
              </a:rPr>
              <a:t>로 임베딩 표현</a:t>
            </a:r>
          </a:p>
        </p:txBody>
      </p:sp>
      <p:sp>
        <p:nvSpPr>
          <p:cNvPr id="128" name="직사각형 49"/>
          <p:cNvSpPr/>
          <p:nvPr/>
        </p:nvSpPr>
        <p:spPr>
          <a:xfrm>
            <a:off x="3125156" y="1590678"/>
            <a:ext cx="5186390" cy="13952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500" b="1" u="sng">
                <a:solidFill>
                  <a:prstClr val="black">
                    <a:lumMod val="75000"/>
                    <a:lumOff val="25000"/>
                  </a:prstClr>
                </a:solidFill>
              </a:rPr>
              <a:t>텐서보드 </a:t>
            </a:r>
            <a:r>
              <a:rPr lang="en-US" altLang="ko-KR" sz="1500" b="1" u="sng">
                <a:solidFill>
                  <a:prstClr val="black">
                    <a:lumMod val="75000"/>
                    <a:lumOff val="25000"/>
                  </a:prstClr>
                </a:solidFill>
              </a:rPr>
              <a:t>(TensorBoard)</a:t>
            </a:r>
            <a:endParaRPr lang="en-US" altLang="ko-KR" sz="1500" b="1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  <a:defRPr/>
            </a:pPr>
            <a:endParaRPr lang="en-US" altLang="ko-KR" sz="600" b="1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200">
                <a:solidFill>
                  <a:prstClr val="black">
                    <a:lumMod val="75000"/>
                    <a:lumOff val="25000"/>
                  </a:prstClr>
                </a:solidFill>
              </a:rPr>
              <a:t>  </a:t>
            </a:r>
            <a:r>
              <a:rPr lang="en-US" altLang="ko-KR" sz="1200">
                <a:solidFill>
                  <a:prstClr val="black">
                    <a:lumMod val="75000"/>
                    <a:lumOff val="25000"/>
                  </a:prstClr>
                </a:solidFill>
              </a:rPr>
              <a:t>-</a:t>
            </a:r>
            <a:r>
              <a:rPr lang="ko-KR" altLang="en-US" sz="1200">
                <a:solidFill>
                  <a:prstClr val="black">
                    <a:lumMod val="75000"/>
                    <a:lumOff val="25000"/>
                  </a:prstClr>
                </a:solidFill>
              </a:rPr>
              <a:t> 텐서플로의 브라우저 기반 시각화 도구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1200">
                <a:solidFill>
                  <a:prstClr val="black">
                    <a:lumMod val="75000"/>
                    <a:lumOff val="25000"/>
                  </a:prstClr>
                </a:solidFill>
              </a:rPr>
              <a:t>  </a:t>
            </a:r>
            <a:r>
              <a:rPr lang="en-US" altLang="ko-KR" sz="1200">
                <a:solidFill>
                  <a:prstClr val="black">
                    <a:lumMod val="75000"/>
                    <a:lumOff val="25000"/>
                  </a:prstClr>
                </a:solidFill>
              </a:rPr>
              <a:t>-</a:t>
            </a:r>
            <a:r>
              <a:rPr lang="ko-KR" altLang="en-US" sz="1200">
                <a:solidFill>
                  <a:prstClr val="black">
                    <a:lumMod val="75000"/>
                    <a:lumOff val="25000"/>
                  </a:prstClr>
                </a:solidFill>
              </a:rPr>
              <a:t> 훈련 내부 시각적 모니터링하도록 </a:t>
            </a:r>
            <a:r>
              <a:rPr lang="en-US" altLang="ko-KR" sz="1200">
                <a:solidFill>
                  <a:prstClr val="black">
                    <a:lumMod val="75000"/>
                    <a:lumOff val="25000"/>
                  </a:prstClr>
                </a:solidFill>
              </a:rPr>
              <a:t>-&gt;</a:t>
            </a:r>
            <a:r>
              <a:rPr lang="ko-KR" altLang="en-US" sz="1200">
                <a:solidFill>
                  <a:prstClr val="black">
                    <a:lumMod val="75000"/>
                    <a:lumOff val="25000"/>
                  </a:prstClr>
                </a:solidFill>
              </a:rPr>
              <a:t> 핵심 목적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1200">
                <a:solidFill>
                  <a:prstClr val="black">
                    <a:lumMod val="75000"/>
                    <a:lumOff val="25000"/>
                  </a:prstClr>
                </a:solidFill>
              </a:rPr>
              <a:t>  </a:t>
            </a:r>
            <a:r>
              <a:rPr lang="en-US" altLang="ko-KR" sz="1200">
                <a:solidFill>
                  <a:prstClr val="black">
                    <a:lumMod val="75000"/>
                    <a:lumOff val="25000"/>
                  </a:prstClr>
                </a:solidFill>
              </a:rPr>
              <a:t>-</a:t>
            </a:r>
            <a:r>
              <a:rPr lang="ko-KR" altLang="en-US" sz="1200">
                <a:solidFill>
                  <a:prstClr val="black">
                    <a:lumMod val="75000"/>
                    <a:lumOff val="25000"/>
                  </a:prstClr>
                </a:solidFill>
              </a:rPr>
              <a:t> 모델을 더 빠르게 개선</a:t>
            </a:r>
          </a:p>
        </p:txBody>
      </p:sp>
      <p:pic>
        <p:nvPicPr>
          <p:cNvPr id="137" name="그림 136"/>
          <p:cNvPicPr/>
          <p:nvPr/>
        </p:nvPicPr>
        <p:blipFill rotWithShape="1">
          <a:blip r:embed="rId2">
            <a:lum/>
          </a:blip>
          <a:srcRect r="4110"/>
          <a:stretch>
            <a:fillRect/>
          </a:stretch>
        </p:blipFill>
        <p:spPr>
          <a:xfrm>
            <a:off x="6706592" y="4429284"/>
            <a:ext cx="3520592" cy="150567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38" name="그림 137"/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6718715" y="3886922"/>
            <a:ext cx="2091587" cy="36849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39" name="직사각형 51"/>
          <p:cNvSpPr/>
          <p:nvPr/>
        </p:nvSpPr>
        <p:spPr>
          <a:xfrm>
            <a:off x="1483968" y="3400425"/>
            <a:ext cx="9685434" cy="178594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0" name="타원 56"/>
          <p:cNvSpPr/>
          <p:nvPr/>
        </p:nvSpPr>
        <p:spPr>
          <a:xfrm>
            <a:off x="1372876" y="1604994"/>
            <a:ext cx="1373811" cy="1373811"/>
          </a:xfrm>
          <a:prstGeom prst="ellipse">
            <a:avLst/>
          </a:prstGeom>
          <a:ln/>
        </p:spPr>
        <p:style>
          <a:lnRef idx="2">
            <a:schemeClr val="lt1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41" name="직사각형 140"/>
          <p:cNvSpPr/>
          <p:nvPr/>
        </p:nvSpPr>
        <p:spPr>
          <a:xfrm>
            <a:off x="7808182" y="4636591"/>
            <a:ext cx="2321719" cy="223242"/>
          </a:xfrm>
          <a:prstGeom prst="rect">
            <a:avLst/>
          </a:prstGeom>
          <a:solidFill>
            <a:srgbClr val="FFFFFF">
              <a:alpha val="0"/>
            </a:srgbClr>
          </a:solidFill>
          <a:ln w="28575" algn="ctr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509"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09626" y="245385"/>
            <a:ext cx="11572748" cy="6359441"/>
            <a:chOff x="309626" y="245385"/>
            <a:chExt cx="11572748" cy="6359441"/>
          </a:xfrm>
        </p:grpSpPr>
        <p:sp>
          <p:nvSpPr>
            <p:cNvPr id="6" name="직사각형 5"/>
            <p:cNvSpPr/>
            <p:nvPr/>
          </p:nvSpPr>
          <p:spPr>
            <a:xfrm>
              <a:off x="309626" y="253174"/>
              <a:ext cx="11572748" cy="63516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431800" dist="25400" dir="5400000" algn="t" rotWithShape="0">
                <a:prstClr val="black">
                  <a:alpha val="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11217893" y="253174"/>
              <a:ext cx="664481" cy="647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431800" dist="25400" dir="5400000" algn="t" rotWithShape="0">
                <a:prstClr val="black">
                  <a:alpha val="1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1058925" y="245385"/>
              <a:ext cx="10157083" cy="647700"/>
            </a:xfrm>
            <a:prstGeom prst="rect">
              <a:avLst/>
            </a:prstGeom>
            <a:solidFill>
              <a:srgbClr val="30396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1" latinLnBrk="0">
                <a:defRPr/>
              </a:pPr>
              <a:r>
                <a:rPr lang="en-US" altLang="ko-KR" sz="2400" b="1" i="1" kern="0">
                  <a:solidFill>
                    <a:prstClr val="white"/>
                  </a:solidFill>
                </a:rPr>
                <a:t>2.</a:t>
              </a:r>
              <a:r>
                <a:rPr lang="ko-KR" altLang="en-US" sz="2400" b="1" i="1" kern="0">
                  <a:solidFill>
                    <a:prstClr val="white"/>
                  </a:solidFill>
                </a:rPr>
                <a:t> 텐서보드 소개</a:t>
              </a:r>
              <a:r>
                <a:rPr lang="en-US" altLang="ko-KR" sz="2400" b="1" i="1" kern="0">
                  <a:solidFill>
                    <a:prstClr val="white"/>
                  </a:solidFill>
                </a:rPr>
                <a:t>:</a:t>
              </a:r>
              <a:r>
                <a:rPr lang="ko-KR" altLang="en-US" sz="2400" b="1" i="1" kern="0">
                  <a:solidFill>
                    <a:prstClr val="white"/>
                  </a:solidFill>
                </a:rPr>
                <a:t> 텐서플로의 시각화 프레임워크</a:t>
              </a:r>
              <a:endParaRPr lang="en-US" altLang="ko-KR" sz="700" kern="0">
                <a:solidFill>
                  <a:prstClr val="white"/>
                </a:solidFill>
              </a:endParaRPr>
            </a:p>
          </p:txBody>
        </p:sp>
        <p:grpSp>
          <p:nvGrpSpPr>
            <p:cNvPr id="24" name="그룹 23"/>
            <p:cNvGrpSpPr/>
            <p:nvPr/>
          </p:nvGrpSpPr>
          <p:grpSpPr>
            <a:xfrm>
              <a:off x="11434660" y="462783"/>
              <a:ext cx="230946" cy="228482"/>
              <a:chOff x="11242636" y="735673"/>
              <a:chExt cx="230946" cy="228482"/>
            </a:xfrm>
          </p:grpSpPr>
          <p:sp>
            <p:nvSpPr>
              <p:cNvPr id="16" name="타원 15"/>
              <p:cNvSpPr/>
              <p:nvPr/>
            </p:nvSpPr>
            <p:spPr>
              <a:xfrm>
                <a:off x="11302773" y="800483"/>
                <a:ext cx="108789" cy="108789"/>
              </a:xfrm>
              <a:prstGeom prst="ellipse">
                <a:avLst/>
              </a:prstGeom>
              <a:solidFill>
                <a:srgbClr val="FFC000"/>
              </a:solidFill>
              <a:ln w="158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사각형: 둥근 위쪽 모서리 16"/>
              <p:cNvSpPr/>
              <p:nvPr/>
            </p:nvSpPr>
            <p:spPr>
              <a:xfrm>
                <a:off x="11333147" y="910155"/>
                <a:ext cx="48043" cy="54000"/>
              </a:xfrm>
              <a:prstGeom prst="round2SameRect">
                <a:avLst>
                  <a:gd name="adj1" fmla="val 0"/>
                  <a:gd name="adj2" fmla="val 50000"/>
                </a:avLst>
              </a:prstGeom>
              <a:noFill/>
              <a:ln w="158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18" name="직선 연결선 17"/>
              <p:cNvCxnSpPr/>
              <p:nvPr/>
            </p:nvCxnSpPr>
            <p:spPr>
              <a:xfrm>
                <a:off x="11359549" y="735673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/>
              <p:cNvCxnSpPr/>
              <p:nvPr/>
            </p:nvCxnSpPr>
            <p:spPr>
              <a:xfrm rot="5400000">
                <a:off x="11459354" y="83820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/>
              <p:cNvCxnSpPr/>
              <p:nvPr/>
            </p:nvCxnSpPr>
            <p:spPr>
              <a:xfrm rot="5400000">
                <a:off x="11256864" y="83542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/>
              <p:cNvCxnSpPr/>
              <p:nvPr/>
            </p:nvCxnSpPr>
            <p:spPr>
              <a:xfrm rot="8100000">
                <a:off x="11282498" y="767378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/>
              <p:cNvCxnSpPr/>
              <p:nvPr/>
            </p:nvCxnSpPr>
            <p:spPr>
              <a:xfrm rot="13500000">
                <a:off x="11433473" y="77214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" name="직사각형 7"/>
            <p:cNvSpPr/>
            <p:nvPr/>
          </p:nvSpPr>
          <p:spPr>
            <a:xfrm>
              <a:off x="309626" y="245385"/>
              <a:ext cx="749300" cy="6477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>
              <a:outerShdw dist="25400" algn="l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b="1">
                  <a:solidFill>
                    <a:srgbClr val="303962"/>
                  </a:solidFill>
                </a:rPr>
                <a:t>7.2</a:t>
              </a:r>
            </a:p>
          </p:txBody>
        </p:sp>
        <p:grpSp>
          <p:nvGrpSpPr>
            <p:cNvPr id="27" name="그룹 26"/>
            <p:cNvGrpSpPr/>
            <p:nvPr/>
          </p:nvGrpSpPr>
          <p:grpSpPr>
            <a:xfrm>
              <a:off x="10703092" y="493743"/>
              <a:ext cx="267186" cy="165383"/>
              <a:chOff x="10447060" y="740631"/>
              <a:chExt cx="267186" cy="165383"/>
            </a:xfrm>
          </p:grpSpPr>
          <p:sp>
            <p:nvSpPr>
              <p:cNvPr id="25" name="화살표: 갈매기형 수장 24"/>
              <p:cNvSpPr/>
              <p:nvPr/>
            </p:nvSpPr>
            <p:spPr>
              <a:xfrm>
                <a:off x="10597188" y="740631"/>
                <a:ext cx="117058" cy="165383"/>
              </a:xfrm>
              <a:prstGeom prst="chevron">
                <a:avLst>
                  <a:gd name="adj" fmla="val 8072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" name="직사각형 25"/>
              <p:cNvSpPr/>
              <p:nvPr/>
            </p:nvSpPr>
            <p:spPr>
              <a:xfrm>
                <a:off x="10447060" y="816123"/>
                <a:ext cx="252000" cy="144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66" name="직사각형 65"/>
          <p:cNvSpPr/>
          <p:nvPr/>
        </p:nvSpPr>
        <p:spPr>
          <a:xfrm>
            <a:off x="968302" y="1033794"/>
            <a:ext cx="2363740" cy="3669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1100">
                <a:solidFill>
                  <a:prstClr val="black">
                    <a:lumMod val="50000"/>
                    <a:lumOff val="50000"/>
                  </a:prstClr>
                </a:solidFill>
              </a:rPr>
              <a:t>=&gt;</a:t>
            </a:r>
            <a:r>
              <a:rPr lang="ko-KR" altLang="en-US" sz="1100">
                <a:solidFill>
                  <a:prstClr val="black">
                    <a:lumMod val="50000"/>
                    <a:lumOff val="50000"/>
                  </a:prstClr>
                </a:solidFill>
              </a:rPr>
              <a:t> </a:t>
            </a:r>
            <a:r>
              <a:rPr lang="en-US" altLang="ko-KR" sz="1100">
                <a:solidFill>
                  <a:schemeClr val="tx1"/>
                </a:solidFill>
              </a:rPr>
              <a:t>http://localhost:6006</a:t>
            </a:r>
          </a:p>
        </p:txBody>
      </p:sp>
      <p:sp>
        <p:nvSpPr>
          <p:cNvPr id="67" name="모서리가 둥근 직사각형 66"/>
          <p:cNvSpPr/>
          <p:nvPr/>
        </p:nvSpPr>
        <p:spPr>
          <a:xfrm>
            <a:off x="2147535" y="1797586"/>
            <a:ext cx="2251984" cy="454686"/>
          </a:xfrm>
          <a:prstGeom prst="roundRect">
            <a:avLst>
              <a:gd name="adj" fmla="val 50000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anchor="ctr"/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1300" b="1">
                <a:solidFill>
                  <a:prstClr val="white"/>
                </a:solidFill>
              </a:rPr>
              <a:t>측정지표 모니터링</a:t>
            </a:r>
          </a:p>
        </p:txBody>
      </p:sp>
      <p:pic>
        <p:nvPicPr>
          <p:cNvPr id="133" name="그림 13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31394" y="2567782"/>
            <a:ext cx="4431652" cy="335005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34" name="그림 133"/>
          <p:cNvPicPr>
            <a:picLocks noChangeAspect="1"/>
          </p:cNvPicPr>
          <p:nvPr/>
        </p:nvPicPr>
        <p:blipFill rotWithShape="1">
          <a:blip r:embed="rId3"/>
          <a:srcRect r="1460"/>
          <a:stretch>
            <a:fillRect/>
          </a:stretch>
        </p:blipFill>
        <p:spPr>
          <a:xfrm>
            <a:off x="6505575" y="2539753"/>
            <a:ext cx="4583305" cy="337468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35" name="모서리가 둥근 직사각형 66"/>
          <p:cNvSpPr/>
          <p:nvPr/>
        </p:nvSpPr>
        <p:spPr>
          <a:xfrm>
            <a:off x="7665486" y="1801155"/>
            <a:ext cx="2251984" cy="454686"/>
          </a:xfrm>
          <a:prstGeom prst="roundRect">
            <a:avLst>
              <a:gd name="adj" fmla="val 50000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anchor="ctr"/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1300" b="1">
                <a:solidFill>
                  <a:prstClr val="white"/>
                </a:solidFill>
              </a:rPr>
              <a:t>활성화 출력 히스토그램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509"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09626" y="245385"/>
            <a:ext cx="11572748" cy="6359441"/>
            <a:chOff x="309626" y="245385"/>
            <a:chExt cx="11572748" cy="6359441"/>
          </a:xfrm>
        </p:grpSpPr>
        <p:sp>
          <p:nvSpPr>
            <p:cNvPr id="6" name="직사각형 5"/>
            <p:cNvSpPr/>
            <p:nvPr/>
          </p:nvSpPr>
          <p:spPr>
            <a:xfrm>
              <a:off x="309626" y="253174"/>
              <a:ext cx="11572748" cy="63516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431800" dist="25400" dir="5400000" algn="t" rotWithShape="0">
                <a:prstClr val="black">
                  <a:alpha val="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11217893" y="253174"/>
              <a:ext cx="664481" cy="647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431800" dist="25400" dir="5400000" algn="t" rotWithShape="0">
                <a:prstClr val="black">
                  <a:alpha val="1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1058925" y="245385"/>
              <a:ext cx="10157083" cy="647700"/>
            </a:xfrm>
            <a:prstGeom prst="rect">
              <a:avLst/>
            </a:prstGeom>
            <a:solidFill>
              <a:srgbClr val="30396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1" latinLnBrk="0">
                <a:defRPr/>
              </a:pPr>
              <a:r>
                <a:rPr lang="en-US" altLang="ko-KR" sz="2400" b="1" i="1" kern="0">
                  <a:solidFill>
                    <a:prstClr val="white"/>
                  </a:solidFill>
                </a:rPr>
                <a:t>2.</a:t>
              </a:r>
              <a:r>
                <a:rPr lang="ko-KR" altLang="en-US" sz="2400" b="1" i="1" kern="0">
                  <a:solidFill>
                    <a:prstClr val="white"/>
                  </a:solidFill>
                </a:rPr>
                <a:t> 텐서보드 소개</a:t>
              </a:r>
              <a:r>
                <a:rPr lang="en-US" altLang="ko-KR" sz="2400" b="1" i="1" kern="0">
                  <a:solidFill>
                    <a:prstClr val="white"/>
                  </a:solidFill>
                </a:rPr>
                <a:t>:</a:t>
              </a:r>
              <a:r>
                <a:rPr lang="ko-KR" altLang="en-US" sz="2400" b="1" i="1" kern="0">
                  <a:solidFill>
                    <a:prstClr val="white"/>
                  </a:solidFill>
                </a:rPr>
                <a:t> 텐서플로의 시각화 프레임워크</a:t>
              </a:r>
              <a:endParaRPr lang="en-US" altLang="ko-KR" sz="700" kern="0">
                <a:solidFill>
                  <a:prstClr val="white"/>
                </a:solidFill>
              </a:endParaRPr>
            </a:p>
          </p:txBody>
        </p:sp>
        <p:grpSp>
          <p:nvGrpSpPr>
            <p:cNvPr id="24" name="그룹 23"/>
            <p:cNvGrpSpPr/>
            <p:nvPr/>
          </p:nvGrpSpPr>
          <p:grpSpPr>
            <a:xfrm>
              <a:off x="11434660" y="462783"/>
              <a:ext cx="230946" cy="228482"/>
              <a:chOff x="11242636" y="735673"/>
              <a:chExt cx="230946" cy="228482"/>
            </a:xfrm>
          </p:grpSpPr>
          <p:sp>
            <p:nvSpPr>
              <p:cNvPr id="16" name="타원 15"/>
              <p:cNvSpPr/>
              <p:nvPr/>
            </p:nvSpPr>
            <p:spPr>
              <a:xfrm>
                <a:off x="11302773" y="800483"/>
                <a:ext cx="108789" cy="108789"/>
              </a:xfrm>
              <a:prstGeom prst="ellipse">
                <a:avLst/>
              </a:prstGeom>
              <a:solidFill>
                <a:srgbClr val="FFC000"/>
              </a:solidFill>
              <a:ln w="158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사각형: 둥근 위쪽 모서리 16"/>
              <p:cNvSpPr/>
              <p:nvPr/>
            </p:nvSpPr>
            <p:spPr>
              <a:xfrm>
                <a:off x="11333147" y="910155"/>
                <a:ext cx="48043" cy="54000"/>
              </a:xfrm>
              <a:prstGeom prst="round2SameRect">
                <a:avLst>
                  <a:gd name="adj1" fmla="val 0"/>
                  <a:gd name="adj2" fmla="val 50000"/>
                </a:avLst>
              </a:prstGeom>
              <a:noFill/>
              <a:ln w="158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18" name="직선 연결선 17"/>
              <p:cNvCxnSpPr/>
              <p:nvPr/>
            </p:nvCxnSpPr>
            <p:spPr>
              <a:xfrm>
                <a:off x="11359549" y="735673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/>
              <p:cNvCxnSpPr/>
              <p:nvPr/>
            </p:nvCxnSpPr>
            <p:spPr>
              <a:xfrm rot="5400000">
                <a:off x="11459354" y="83820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/>
              <p:cNvCxnSpPr/>
              <p:nvPr/>
            </p:nvCxnSpPr>
            <p:spPr>
              <a:xfrm rot="5400000">
                <a:off x="11256864" y="83542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/>
              <p:cNvCxnSpPr/>
              <p:nvPr/>
            </p:nvCxnSpPr>
            <p:spPr>
              <a:xfrm rot="8100000">
                <a:off x="11282498" y="767378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/>
              <p:cNvCxnSpPr/>
              <p:nvPr/>
            </p:nvCxnSpPr>
            <p:spPr>
              <a:xfrm rot="13500000">
                <a:off x="11433473" y="77214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" name="직사각형 7"/>
            <p:cNvSpPr/>
            <p:nvPr/>
          </p:nvSpPr>
          <p:spPr>
            <a:xfrm>
              <a:off x="309626" y="245385"/>
              <a:ext cx="749300" cy="6477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>
              <a:outerShdw dist="25400" algn="l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b="1">
                  <a:solidFill>
                    <a:srgbClr val="303962"/>
                  </a:solidFill>
                </a:rPr>
                <a:t>7.2</a:t>
              </a:r>
            </a:p>
          </p:txBody>
        </p:sp>
        <p:grpSp>
          <p:nvGrpSpPr>
            <p:cNvPr id="27" name="그룹 26"/>
            <p:cNvGrpSpPr/>
            <p:nvPr/>
          </p:nvGrpSpPr>
          <p:grpSpPr>
            <a:xfrm>
              <a:off x="10703092" y="493743"/>
              <a:ext cx="267186" cy="165383"/>
              <a:chOff x="10447060" y="740631"/>
              <a:chExt cx="267186" cy="165383"/>
            </a:xfrm>
          </p:grpSpPr>
          <p:sp>
            <p:nvSpPr>
              <p:cNvPr id="25" name="화살표: 갈매기형 수장 24"/>
              <p:cNvSpPr/>
              <p:nvPr/>
            </p:nvSpPr>
            <p:spPr>
              <a:xfrm>
                <a:off x="10597188" y="740631"/>
                <a:ext cx="117058" cy="165383"/>
              </a:xfrm>
              <a:prstGeom prst="chevron">
                <a:avLst>
                  <a:gd name="adj" fmla="val 8072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" name="직사각형 25"/>
              <p:cNvSpPr/>
              <p:nvPr/>
            </p:nvSpPr>
            <p:spPr>
              <a:xfrm>
                <a:off x="10447060" y="816123"/>
                <a:ext cx="252000" cy="144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67" name="모서리가 둥근 직사각형 66"/>
          <p:cNvSpPr/>
          <p:nvPr/>
        </p:nvSpPr>
        <p:spPr>
          <a:xfrm>
            <a:off x="2154083" y="1767820"/>
            <a:ext cx="2251984" cy="454686"/>
          </a:xfrm>
          <a:prstGeom prst="roundRect">
            <a:avLst>
              <a:gd name="adj" fmla="val 50000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anchor="ctr"/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1300" b="1">
                <a:solidFill>
                  <a:prstClr val="white"/>
                </a:solidFill>
              </a:rPr>
              <a:t>반응형 </a:t>
            </a:r>
            <a:r>
              <a:rPr lang="en-US" altLang="ko-KR" sz="1300" b="1">
                <a:solidFill>
                  <a:prstClr val="white"/>
                </a:solidFill>
              </a:rPr>
              <a:t>3D</a:t>
            </a:r>
            <a:r>
              <a:rPr lang="ko-KR" altLang="en-US" sz="1300" b="1">
                <a:solidFill>
                  <a:prstClr val="white"/>
                </a:solidFill>
              </a:rPr>
              <a:t> 단어 임베딩</a:t>
            </a:r>
          </a:p>
        </p:txBody>
      </p:sp>
      <p:pic>
        <p:nvPicPr>
          <p:cNvPr id="135" name="그림 13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72273" y="2489355"/>
            <a:ext cx="4266398" cy="3493834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36" name="그림 13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612213" y="2473118"/>
            <a:ext cx="4483008" cy="350594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37" name="모서리가 둥근 직사각형 66"/>
          <p:cNvSpPr/>
          <p:nvPr/>
        </p:nvSpPr>
        <p:spPr>
          <a:xfrm>
            <a:off x="7694061" y="1801155"/>
            <a:ext cx="2251984" cy="454686"/>
          </a:xfrm>
          <a:prstGeom prst="roundRect">
            <a:avLst>
              <a:gd name="adj" fmla="val 50000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anchor="ctr"/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1300" b="1">
                <a:solidFill>
                  <a:prstClr val="white"/>
                </a:solidFill>
              </a:rPr>
              <a:t>텐서플로 그래프 시각화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509"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09626" y="245385"/>
            <a:ext cx="11572748" cy="6359441"/>
            <a:chOff x="309626" y="245385"/>
            <a:chExt cx="11572748" cy="6359441"/>
          </a:xfrm>
        </p:grpSpPr>
        <p:sp>
          <p:nvSpPr>
            <p:cNvPr id="6" name="직사각형 5"/>
            <p:cNvSpPr/>
            <p:nvPr/>
          </p:nvSpPr>
          <p:spPr>
            <a:xfrm>
              <a:off x="309626" y="253174"/>
              <a:ext cx="11572748" cy="63516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431800" dist="25400" dir="5400000" algn="t" rotWithShape="0">
                <a:prstClr val="black">
                  <a:alpha val="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11217893" y="253174"/>
              <a:ext cx="664481" cy="647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431800" dist="25400" dir="5400000" algn="t" rotWithShape="0">
                <a:prstClr val="black">
                  <a:alpha val="1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1058925" y="245385"/>
              <a:ext cx="10157083" cy="647700"/>
            </a:xfrm>
            <a:prstGeom prst="rect">
              <a:avLst/>
            </a:prstGeom>
            <a:solidFill>
              <a:srgbClr val="30396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1" latinLnBrk="0">
                <a:defRPr/>
              </a:pPr>
              <a:r>
                <a:rPr lang="en-US" altLang="ko-KR" sz="2400" b="1" i="1" kern="0">
                  <a:solidFill>
                    <a:prstClr val="white"/>
                  </a:solidFill>
                </a:rPr>
                <a:t>2.</a:t>
              </a:r>
              <a:r>
                <a:rPr lang="ko-KR" altLang="en-US" sz="2400" b="1" i="1" kern="0">
                  <a:solidFill>
                    <a:prstClr val="white"/>
                  </a:solidFill>
                </a:rPr>
                <a:t> 텐서보드 소개</a:t>
              </a:r>
              <a:r>
                <a:rPr lang="en-US" altLang="ko-KR" sz="2400" b="1" i="1" kern="0">
                  <a:solidFill>
                    <a:prstClr val="white"/>
                  </a:solidFill>
                </a:rPr>
                <a:t>:</a:t>
              </a:r>
              <a:r>
                <a:rPr lang="ko-KR" altLang="en-US" sz="2400" b="1" i="1" kern="0">
                  <a:solidFill>
                    <a:prstClr val="white"/>
                  </a:solidFill>
                </a:rPr>
                <a:t> 텐서플로의 시각화 프레임워크</a:t>
              </a:r>
              <a:endParaRPr lang="en-US" altLang="ko-KR" sz="700" kern="0">
                <a:solidFill>
                  <a:prstClr val="white"/>
                </a:solidFill>
              </a:endParaRPr>
            </a:p>
          </p:txBody>
        </p:sp>
        <p:grpSp>
          <p:nvGrpSpPr>
            <p:cNvPr id="24" name="그룹 23"/>
            <p:cNvGrpSpPr/>
            <p:nvPr/>
          </p:nvGrpSpPr>
          <p:grpSpPr>
            <a:xfrm>
              <a:off x="11434660" y="462783"/>
              <a:ext cx="230946" cy="228482"/>
              <a:chOff x="11242636" y="735673"/>
              <a:chExt cx="230946" cy="228482"/>
            </a:xfrm>
          </p:grpSpPr>
          <p:sp>
            <p:nvSpPr>
              <p:cNvPr id="16" name="타원 15"/>
              <p:cNvSpPr/>
              <p:nvPr/>
            </p:nvSpPr>
            <p:spPr>
              <a:xfrm>
                <a:off x="11302773" y="800483"/>
                <a:ext cx="108789" cy="108789"/>
              </a:xfrm>
              <a:prstGeom prst="ellipse">
                <a:avLst/>
              </a:prstGeom>
              <a:solidFill>
                <a:srgbClr val="FFC000"/>
              </a:solidFill>
              <a:ln w="158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사각형: 둥근 위쪽 모서리 16"/>
              <p:cNvSpPr/>
              <p:nvPr/>
            </p:nvSpPr>
            <p:spPr>
              <a:xfrm>
                <a:off x="11333147" y="910155"/>
                <a:ext cx="48043" cy="54000"/>
              </a:xfrm>
              <a:prstGeom prst="round2SameRect">
                <a:avLst>
                  <a:gd name="adj1" fmla="val 0"/>
                  <a:gd name="adj2" fmla="val 50000"/>
                </a:avLst>
              </a:prstGeom>
              <a:noFill/>
              <a:ln w="158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18" name="직선 연결선 17"/>
              <p:cNvCxnSpPr/>
              <p:nvPr/>
            </p:nvCxnSpPr>
            <p:spPr>
              <a:xfrm>
                <a:off x="11359549" y="735673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/>
              <p:cNvCxnSpPr/>
              <p:nvPr/>
            </p:nvCxnSpPr>
            <p:spPr>
              <a:xfrm rot="5400000">
                <a:off x="11459354" y="83820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/>
              <p:cNvCxnSpPr/>
              <p:nvPr/>
            </p:nvCxnSpPr>
            <p:spPr>
              <a:xfrm rot="5400000">
                <a:off x="11256864" y="83542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/>
              <p:cNvCxnSpPr/>
              <p:nvPr/>
            </p:nvCxnSpPr>
            <p:spPr>
              <a:xfrm rot="8100000">
                <a:off x="11282498" y="767378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/>
              <p:cNvCxnSpPr/>
              <p:nvPr/>
            </p:nvCxnSpPr>
            <p:spPr>
              <a:xfrm rot="13500000">
                <a:off x="11433473" y="77214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" name="직사각형 7"/>
            <p:cNvSpPr/>
            <p:nvPr/>
          </p:nvSpPr>
          <p:spPr>
            <a:xfrm>
              <a:off x="309626" y="245385"/>
              <a:ext cx="749300" cy="6477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>
              <a:outerShdw dist="25400" algn="l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b="1">
                  <a:solidFill>
                    <a:srgbClr val="303962"/>
                  </a:solidFill>
                </a:rPr>
                <a:t>7.2</a:t>
              </a:r>
            </a:p>
          </p:txBody>
        </p:sp>
        <p:grpSp>
          <p:nvGrpSpPr>
            <p:cNvPr id="27" name="그룹 26"/>
            <p:cNvGrpSpPr/>
            <p:nvPr/>
          </p:nvGrpSpPr>
          <p:grpSpPr>
            <a:xfrm>
              <a:off x="10703092" y="493743"/>
              <a:ext cx="267186" cy="165383"/>
              <a:chOff x="10447060" y="740631"/>
              <a:chExt cx="267186" cy="165383"/>
            </a:xfrm>
          </p:grpSpPr>
          <p:sp>
            <p:nvSpPr>
              <p:cNvPr id="25" name="화살표: 갈매기형 수장 24"/>
              <p:cNvSpPr/>
              <p:nvPr/>
            </p:nvSpPr>
            <p:spPr>
              <a:xfrm>
                <a:off x="10597188" y="740631"/>
                <a:ext cx="117058" cy="165383"/>
              </a:xfrm>
              <a:prstGeom prst="chevron">
                <a:avLst>
                  <a:gd name="adj" fmla="val 8072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" name="직사각형 25"/>
              <p:cNvSpPr/>
              <p:nvPr/>
            </p:nvSpPr>
            <p:spPr>
              <a:xfrm>
                <a:off x="10447060" y="816123"/>
                <a:ext cx="252000" cy="144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67" name="모서리가 둥근 직사각형 66"/>
          <p:cNvSpPr/>
          <p:nvPr/>
        </p:nvSpPr>
        <p:spPr>
          <a:xfrm>
            <a:off x="1870118" y="1514812"/>
            <a:ext cx="2251984" cy="454686"/>
          </a:xfrm>
          <a:prstGeom prst="roundRect">
            <a:avLst>
              <a:gd name="adj" fmla="val 50000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anchor="ctr"/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1300" b="1">
                <a:solidFill>
                  <a:prstClr val="white"/>
                </a:solidFill>
              </a:rPr>
              <a:t>모델 층 그래프</a:t>
            </a:r>
          </a:p>
        </p:txBody>
      </p:sp>
      <p:pic>
        <p:nvPicPr>
          <p:cNvPr id="136" name="그림 13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713768" y="2430349"/>
            <a:ext cx="3252030" cy="3813004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37" name="그림 13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929896" y="2411014"/>
            <a:ext cx="2170719" cy="3734373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38" name="모서리가 둥근 직사각형 66"/>
          <p:cNvSpPr/>
          <p:nvPr/>
        </p:nvSpPr>
        <p:spPr>
          <a:xfrm>
            <a:off x="7242219" y="1542792"/>
            <a:ext cx="2251984" cy="454686"/>
          </a:xfrm>
          <a:prstGeom prst="roundRect">
            <a:avLst>
              <a:gd name="adj" fmla="val 50000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anchor="ctr"/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1300" b="1">
                <a:solidFill>
                  <a:prstClr val="white"/>
                </a:solidFill>
              </a:rPr>
              <a:t>크기정보 포함 층 그래프</a:t>
            </a:r>
          </a:p>
        </p:txBody>
      </p:sp>
      <p:sp>
        <p:nvSpPr>
          <p:cNvPr id="139" name="화살표: 오른쪽 138"/>
          <p:cNvSpPr/>
          <p:nvPr/>
        </p:nvSpPr>
        <p:spPr>
          <a:xfrm>
            <a:off x="4886983" y="3585269"/>
            <a:ext cx="997148" cy="401835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>
              <a:lumMod val="30000"/>
            </a:schemeClr>
          </a:solidFill>
          <a:ln algn="ctr">
            <a:solidFill>
              <a:schemeClr val="accent1">
                <a:lumMod val="30000"/>
              </a:scheme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endParaRPr lang="ko-KR" altLang="en-US">
              <a:ln w="9525">
                <a:solidFill>
                  <a:schemeClr val="accent1">
                    <a:lumMod val="30000"/>
                  </a:schemeClr>
                </a:solidFill>
              </a:ln>
              <a:solidFill>
                <a:schemeClr val="tx2">
                  <a:lumMod val="30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509"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988947" y="461016"/>
            <a:ext cx="4236842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2800" b="1">
                <a:solidFill>
                  <a:prstClr val="black">
                    <a:lumMod val="75000"/>
                    <a:lumOff val="25000"/>
                  </a:prstClr>
                </a:solidFill>
              </a:rPr>
              <a:t>오늘 사용한 색상은</a:t>
            </a:r>
            <a:r>
              <a:rPr lang="en-US" altLang="ko-KR" sz="2800" b="1">
                <a:solidFill>
                  <a:prstClr val="black">
                    <a:lumMod val="75000"/>
                    <a:lumOff val="25000"/>
                  </a:prstClr>
                </a:solidFill>
              </a:rPr>
              <a:t>?</a:t>
            </a:r>
            <a:endParaRPr lang="ko-KR" altLang="en-US" sz="200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456131" y="5524135"/>
            <a:ext cx="730247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1400">
                <a:solidFill>
                  <a:prstClr val="black">
                    <a:lumMod val="75000"/>
                    <a:lumOff val="25000"/>
                  </a:prstClr>
                </a:solidFill>
              </a:rPr>
              <a:t>2013 </a:t>
            </a:r>
            <a:r>
              <a:rPr lang="ko-KR" altLang="en-US" sz="1400">
                <a:solidFill>
                  <a:prstClr val="black">
                    <a:lumMod val="75000"/>
                    <a:lumOff val="25000"/>
                  </a:prstClr>
                </a:solidFill>
              </a:rPr>
              <a:t>버전 이상 사용자께서는 스포이트 기능을 이용하시면 편하구요</a:t>
            </a:r>
            <a:r>
              <a:rPr lang="en-US" altLang="ko-KR" sz="1400">
                <a:solidFill>
                  <a:prstClr val="black">
                    <a:lumMod val="75000"/>
                    <a:lumOff val="25000"/>
                  </a:prstClr>
                </a:solidFill>
              </a:rPr>
              <a:t>.</a:t>
            </a:r>
          </a:p>
          <a:p>
            <a:pPr algn="ctr">
              <a:lnSpc>
                <a:spcPct val="150000"/>
              </a:lnSpc>
              <a:defRPr/>
            </a:pPr>
            <a:r>
              <a:rPr lang="en-US" altLang="ko-KR" sz="1400">
                <a:solidFill>
                  <a:prstClr val="black">
                    <a:lumMod val="75000"/>
                    <a:lumOff val="25000"/>
                  </a:prstClr>
                </a:solidFill>
              </a:rPr>
              <a:t>2010 </a:t>
            </a:r>
            <a:r>
              <a:rPr lang="ko-KR" altLang="en-US" sz="1400">
                <a:solidFill>
                  <a:prstClr val="black">
                    <a:lumMod val="75000"/>
                    <a:lumOff val="25000"/>
                  </a:prstClr>
                </a:solidFill>
              </a:rPr>
              <a:t>이하 버전 사용자 께서는 다른 채우기 색 </a:t>
            </a:r>
            <a:r>
              <a:rPr lang="en-US" altLang="ko-KR" sz="1400">
                <a:solidFill>
                  <a:prstClr val="black">
                    <a:lumMod val="75000"/>
                    <a:lumOff val="25000"/>
                  </a:prstClr>
                </a:solidFill>
              </a:rPr>
              <a:t>&gt;</a:t>
            </a:r>
            <a:r>
              <a:rPr lang="ko-KR" altLang="en-US" sz="1400">
                <a:solidFill>
                  <a:prstClr val="black">
                    <a:lumMod val="75000"/>
                    <a:lumOff val="25000"/>
                  </a:prstClr>
                </a:solidFill>
              </a:rPr>
              <a:t> 사용자 지정 탭 </a:t>
            </a:r>
            <a:r>
              <a:rPr lang="en-US" altLang="ko-KR" sz="1400">
                <a:solidFill>
                  <a:prstClr val="black">
                    <a:lumMod val="75000"/>
                    <a:lumOff val="25000"/>
                  </a:prstClr>
                </a:solidFill>
              </a:rPr>
              <a:t>&gt; RGB </a:t>
            </a:r>
            <a:r>
              <a:rPr lang="ko-KR" altLang="en-US" sz="1400">
                <a:solidFill>
                  <a:prstClr val="black">
                    <a:lumMod val="75000"/>
                    <a:lumOff val="25000"/>
                  </a:prstClr>
                </a:solidFill>
              </a:rPr>
              <a:t>색상 값 입력</a:t>
            </a:r>
            <a:endParaRPr lang="en-US" altLang="ko-KR" sz="140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7" name="타원 6"/>
          <p:cNvSpPr/>
          <p:nvPr/>
        </p:nvSpPr>
        <p:spPr>
          <a:xfrm>
            <a:off x="3190333" y="2036035"/>
            <a:ext cx="2568452" cy="2568452"/>
          </a:xfrm>
          <a:prstGeom prst="ellipse">
            <a:avLst/>
          </a:prstGeom>
          <a:solidFill>
            <a:srgbClr val="EDEC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2800" b="1">
                <a:solidFill>
                  <a:prstClr val="black">
                    <a:lumMod val="75000"/>
                    <a:lumOff val="25000"/>
                  </a:prstClr>
                </a:solidFill>
              </a:rPr>
              <a:t>R 237</a:t>
            </a:r>
          </a:p>
          <a:p>
            <a:pPr algn="ctr">
              <a:lnSpc>
                <a:spcPct val="150000"/>
              </a:lnSpc>
              <a:defRPr/>
            </a:pPr>
            <a:r>
              <a:rPr lang="en-US" altLang="ko-KR" sz="2800" b="1">
                <a:solidFill>
                  <a:prstClr val="black">
                    <a:lumMod val="75000"/>
                    <a:lumOff val="25000"/>
                  </a:prstClr>
                </a:solidFill>
              </a:rPr>
              <a:t>G 236</a:t>
            </a:r>
          </a:p>
          <a:p>
            <a:pPr algn="ctr">
              <a:lnSpc>
                <a:spcPct val="150000"/>
              </a:lnSpc>
              <a:defRPr/>
            </a:pPr>
            <a:r>
              <a:rPr lang="en-US" altLang="ko-KR" sz="2800" b="1">
                <a:solidFill>
                  <a:prstClr val="black">
                    <a:lumMod val="75000"/>
                    <a:lumOff val="25000"/>
                  </a:prstClr>
                </a:solidFill>
              </a:rPr>
              <a:t>B 234</a:t>
            </a:r>
          </a:p>
        </p:txBody>
      </p:sp>
      <p:sp>
        <p:nvSpPr>
          <p:cNvPr id="6" name="타원 5"/>
          <p:cNvSpPr/>
          <p:nvPr/>
        </p:nvSpPr>
        <p:spPr>
          <a:xfrm>
            <a:off x="6357781" y="2036035"/>
            <a:ext cx="2568452" cy="2568452"/>
          </a:xfrm>
          <a:prstGeom prst="ellipse">
            <a:avLst/>
          </a:prstGeom>
          <a:solidFill>
            <a:srgbClr val="3039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2800" b="1">
                <a:solidFill>
                  <a:prstClr val="white"/>
                </a:solidFill>
              </a:rPr>
              <a:t>R 48</a:t>
            </a:r>
          </a:p>
          <a:p>
            <a:pPr algn="ctr">
              <a:lnSpc>
                <a:spcPct val="150000"/>
              </a:lnSpc>
              <a:defRPr/>
            </a:pPr>
            <a:r>
              <a:rPr lang="en-US" altLang="ko-KR" sz="2800" b="1">
                <a:solidFill>
                  <a:prstClr val="white"/>
                </a:solidFill>
              </a:rPr>
              <a:t>G 57</a:t>
            </a:r>
          </a:p>
          <a:p>
            <a:pPr algn="ctr">
              <a:lnSpc>
                <a:spcPct val="150000"/>
              </a:lnSpc>
              <a:defRPr/>
            </a:pPr>
            <a:r>
              <a:rPr lang="en-US" altLang="ko-KR" sz="2800" b="1">
                <a:solidFill>
                  <a:prstClr val="white"/>
                </a:solidFill>
              </a:rPr>
              <a:t>B 98</a:t>
            </a:r>
          </a:p>
        </p:txBody>
      </p:sp>
      <p:grpSp>
        <p:nvGrpSpPr>
          <p:cNvPr id="8" name="그룹 1"/>
          <p:cNvGrpSpPr/>
          <p:nvPr/>
        </p:nvGrpSpPr>
        <p:grpSpPr>
          <a:xfrm>
            <a:off x="309626" y="254910"/>
            <a:ext cx="11572748" cy="6359441"/>
            <a:chOff x="309626" y="245385"/>
            <a:chExt cx="11572748" cy="6359441"/>
          </a:xfrm>
        </p:grpSpPr>
        <p:sp>
          <p:nvSpPr>
            <p:cNvPr id="9" name="직사각형 5"/>
            <p:cNvSpPr/>
            <p:nvPr/>
          </p:nvSpPr>
          <p:spPr>
            <a:xfrm>
              <a:off x="309626" y="253174"/>
              <a:ext cx="11572748" cy="6351652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12700" cap="flat" cmpd="sng" algn="ctr">
              <a:noFill/>
              <a:prstDash val="solid"/>
              <a:miter/>
            </a:ln>
            <a:effectLst>
              <a:outerShdw blurRad="431800" dist="25400" dir="5400000" algn="t" rotWithShape="0">
                <a:srgbClr val="000000">
                  <a:alpha val="4710"/>
                </a:srgbClr>
              </a:outerShdw>
            </a:effectLst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10" name="직사각형 11"/>
            <p:cNvSpPr/>
            <p:nvPr/>
          </p:nvSpPr>
          <p:spPr>
            <a:xfrm>
              <a:off x="11217893" y="253174"/>
              <a:ext cx="664481" cy="64770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12700" cap="flat" cmpd="sng" algn="ctr">
              <a:noFill/>
              <a:prstDash val="solid"/>
              <a:miter/>
            </a:ln>
            <a:effectLst>
              <a:outerShdw blurRad="431800" dist="25400" dir="5400000" algn="t" rotWithShape="0">
                <a:srgbClr val="000000">
                  <a:alpha val="17650"/>
                </a:srgbClr>
              </a:outerShdw>
            </a:effectLst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11" name="직사각형 12"/>
            <p:cNvSpPr/>
            <p:nvPr/>
          </p:nvSpPr>
          <p:spPr>
            <a:xfrm>
              <a:off x="1058925" y="245385"/>
              <a:ext cx="10157083" cy="647700"/>
            </a:xfrm>
            <a:prstGeom prst="rect">
              <a:avLst/>
            </a:prstGeom>
            <a:solidFill>
              <a:srgbClr val="303962">
                <a:alpha val="100000"/>
              </a:srgbClr>
            </a:solidFill>
            <a:ln w="12700" cap="flat" cmpd="sng" algn="ctr">
              <a:noFill/>
              <a:prstDash val="solid"/>
              <a:miter/>
            </a:ln>
            <a:effectLst/>
          </p:spPr>
          <p:txBody>
            <a:bodyPr anchor="ctr"/>
            <a:lstStyle/>
            <a:p>
              <a:pPr marL="457200" lvl="1" indent="0" algn="l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2400" b="1" i="1" u="none" strike="noStrike" kern="0" cap="none" spc="0" normalizeH="0" baseline="0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</a:rPr>
                <a:t>7.1 Sequential </a:t>
              </a:r>
              <a:r>
                <a:rPr kumimoji="0" lang="ko-KR" altLang="en-US" sz="2400" b="1" i="1" u="none" strike="noStrike" kern="0" cap="none" spc="0" normalizeH="0" baseline="0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</a:rPr>
                <a:t>모델을 넘어서 </a:t>
              </a:r>
              <a:r>
                <a:rPr kumimoji="0" lang="en-US" altLang="ko-KR" sz="2400" b="1" i="1" u="none" strike="noStrike" kern="0" cap="none" spc="0" normalizeH="0" baseline="0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</a:rPr>
                <a:t>:</a:t>
              </a:r>
              <a:r>
                <a:rPr kumimoji="0" lang="ko-KR" altLang="en-US" sz="2400" b="1" i="1" u="none" strike="noStrike" kern="0" cap="none" spc="0" normalizeH="0" baseline="0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</a:rPr>
                <a:t> 케라스의 함수형 </a:t>
              </a:r>
              <a:r>
                <a:rPr kumimoji="0" lang="en-US" altLang="ko-KR" sz="2400" b="1" i="1" u="none" strike="noStrike" kern="0" cap="none" spc="0" normalizeH="0" baseline="0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</a:rPr>
                <a:t>API</a:t>
              </a:r>
            </a:p>
          </p:txBody>
        </p:sp>
        <p:grpSp>
          <p:nvGrpSpPr>
            <p:cNvPr id="12" name="그룹 23"/>
            <p:cNvGrpSpPr/>
            <p:nvPr/>
          </p:nvGrpSpPr>
          <p:grpSpPr>
            <a:xfrm>
              <a:off x="11434660" y="462783"/>
              <a:ext cx="230946" cy="228482"/>
              <a:chOff x="11242636" y="735673"/>
              <a:chExt cx="230946" cy="228482"/>
            </a:xfrm>
          </p:grpSpPr>
          <p:sp>
            <p:nvSpPr>
              <p:cNvPr id="13" name="타원 15"/>
              <p:cNvSpPr/>
              <p:nvPr/>
            </p:nvSpPr>
            <p:spPr>
              <a:xfrm>
                <a:off x="11302773" y="800483"/>
                <a:ext cx="108789" cy="108789"/>
              </a:xfrm>
              <a:prstGeom prst="ellipse">
                <a:avLst/>
              </a:prstGeom>
              <a:solidFill>
                <a:srgbClr val="FFC000">
                  <a:alpha val="100000"/>
                </a:srgbClr>
              </a:solidFill>
              <a:ln w="15875" cap="flat" cmpd="sng" algn="ctr">
                <a:solidFill>
                  <a:srgbClr val="404040">
                    <a:alpha val="100000"/>
                  </a:srgbClr>
                </a:solidFill>
                <a:prstDash val="solid"/>
                <a:miter/>
              </a:ln>
            </p:spPr>
            <p:txBody>
              <a:bodyPr anchor="ctr"/>
              <a:lstStyle/>
              <a:p>
                <a:pPr marL="0" indent="0" algn="ctr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endParaRPr kumimoji="0" lang="ko-KR" altLang="en-US" sz="1800" b="0" i="0" u="none" strike="noStrike" kern="1200" cap="none" spc="0" normalizeH="0" baseline="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</a:endParaRPr>
              </a:p>
            </p:txBody>
          </p:sp>
          <p:sp>
            <p:nvSpPr>
              <p:cNvPr id="14" name="사각형: 둥근 위쪽 모서리 16"/>
              <p:cNvSpPr/>
              <p:nvPr/>
            </p:nvSpPr>
            <p:spPr>
              <a:xfrm>
                <a:off x="11333147" y="910155"/>
                <a:ext cx="48043" cy="54000"/>
              </a:xfrm>
              <a:prstGeom prst="round2SameRect">
                <a:avLst>
                  <a:gd name="adj1" fmla="val 0"/>
                  <a:gd name="adj2" fmla="val 50000"/>
                </a:avLst>
              </a:prstGeom>
              <a:noFill/>
              <a:ln w="15875" cap="flat" cmpd="sng" algn="ctr">
                <a:solidFill>
                  <a:srgbClr val="404040">
                    <a:alpha val="100000"/>
                  </a:srgbClr>
                </a:solidFill>
                <a:prstDash val="solid"/>
                <a:miter/>
              </a:ln>
            </p:spPr>
            <p:txBody>
              <a:bodyPr anchor="ctr"/>
              <a:lstStyle/>
              <a:p>
                <a:pPr marL="0" indent="0" algn="ctr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endParaRPr kumimoji="0" lang="ko-KR" altLang="en-US" sz="1800" b="0" i="0" u="none" strike="noStrike" kern="1200" cap="none" spc="0" normalizeH="0" baseline="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</a:endParaRPr>
              </a:p>
            </p:txBody>
          </p:sp>
          <p:cxnSp>
            <p:nvCxnSpPr>
              <p:cNvPr id="15" name="직선 연결선 17"/>
              <p:cNvCxnSpPr/>
              <p:nvPr/>
            </p:nvCxnSpPr>
            <p:spPr>
              <a:xfrm>
                <a:off x="11359549" y="735673"/>
                <a:ext cx="0" cy="28456"/>
              </a:xfrm>
              <a:prstGeom prst="line">
                <a:avLst/>
              </a:prstGeom>
              <a:noFill/>
              <a:ln w="15875" cap="rnd" cmpd="sng" algn="ctr">
                <a:solidFill>
                  <a:srgbClr val="FFC000">
                    <a:alpha val="100000"/>
                  </a:srgbClr>
                </a:solidFill>
                <a:prstDash val="solid"/>
                <a:miter/>
              </a:ln>
            </p:spPr>
          </p:cxnSp>
          <p:cxnSp>
            <p:nvCxnSpPr>
              <p:cNvPr id="16" name="직선 연결선 18"/>
              <p:cNvCxnSpPr/>
              <p:nvPr/>
            </p:nvCxnSpPr>
            <p:spPr>
              <a:xfrm rot="5400000">
                <a:off x="11459354" y="838200"/>
                <a:ext cx="0" cy="28456"/>
              </a:xfrm>
              <a:prstGeom prst="line">
                <a:avLst/>
              </a:prstGeom>
              <a:noFill/>
              <a:ln w="15875" cap="rnd" cmpd="sng" algn="ctr">
                <a:solidFill>
                  <a:srgbClr val="FFC000">
                    <a:alpha val="100000"/>
                  </a:srgbClr>
                </a:solidFill>
                <a:prstDash val="solid"/>
                <a:miter/>
              </a:ln>
            </p:spPr>
          </p:cxnSp>
          <p:cxnSp>
            <p:nvCxnSpPr>
              <p:cNvPr id="17" name="직선 연결선 19"/>
              <p:cNvCxnSpPr/>
              <p:nvPr/>
            </p:nvCxnSpPr>
            <p:spPr>
              <a:xfrm rot="5400000">
                <a:off x="11256864" y="835420"/>
                <a:ext cx="0" cy="28456"/>
              </a:xfrm>
              <a:prstGeom prst="line">
                <a:avLst/>
              </a:prstGeom>
              <a:noFill/>
              <a:ln w="15875" cap="rnd" cmpd="sng" algn="ctr">
                <a:solidFill>
                  <a:srgbClr val="FFC000">
                    <a:alpha val="100000"/>
                  </a:srgbClr>
                </a:solidFill>
                <a:prstDash val="solid"/>
                <a:miter/>
              </a:ln>
            </p:spPr>
          </p:cxnSp>
          <p:cxnSp>
            <p:nvCxnSpPr>
              <p:cNvPr id="18" name="직선 연결선 20"/>
              <p:cNvCxnSpPr/>
              <p:nvPr/>
            </p:nvCxnSpPr>
            <p:spPr>
              <a:xfrm rot="8100000">
                <a:off x="11282498" y="767378"/>
                <a:ext cx="0" cy="28456"/>
              </a:xfrm>
              <a:prstGeom prst="line">
                <a:avLst/>
              </a:prstGeom>
              <a:noFill/>
              <a:ln w="15875" cap="rnd" cmpd="sng" algn="ctr">
                <a:solidFill>
                  <a:srgbClr val="FFC000">
                    <a:alpha val="100000"/>
                  </a:srgbClr>
                </a:solidFill>
                <a:prstDash val="solid"/>
                <a:miter/>
              </a:ln>
            </p:spPr>
          </p:cxnSp>
          <p:cxnSp>
            <p:nvCxnSpPr>
              <p:cNvPr id="19" name="직선 연결선 21"/>
              <p:cNvCxnSpPr/>
              <p:nvPr/>
            </p:nvCxnSpPr>
            <p:spPr>
              <a:xfrm rot="13500000">
                <a:off x="11433473" y="772140"/>
                <a:ext cx="0" cy="28456"/>
              </a:xfrm>
              <a:prstGeom prst="line">
                <a:avLst/>
              </a:prstGeom>
              <a:noFill/>
              <a:ln w="15875" cap="rnd" cmpd="sng" algn="ctr">
                <a:solidFill>
                  <a:srgbClr val="FFC000">
                    <a:alpha val="100000"/>
                  </a:srgbClr>
                </a:solidFill>
                <a:prstDash val="solid"/>
                <a:miter/>
              </a:ln>
            </p:spPr>
          </p:cxnSp>
        </p:grpSp>
        <p:sp>
          <p:nvSpPr>
            <p:cNvPr id="20" name="직사각형 7"/>
            <p:cNvSpPr/>
            <p:nvPr/>
          </p:nvSpPr>
          <p:spPr>
            <a:xfrm>
              <a:off x="309626" y="245385"/>
              <a:ext cx="749300" cy="647700"/>
            </a:xfrm>
            <a:prstGeom prst="rect">
              <a:avLst/>
            </a:prstGeom>
            <a:solidFill>
              <a:srgbClr val="FFD966">
                <a:alpha val="100000"/>
              </a:srgbClr>
            </a:solidFill>
            <a:ln w="12700" cap="flat" cmpd="sng" algn="ctr">
              <a:noFill/>
              <a:prstDash val="solid"/>
              <a:miter/>
            </a:ln>
            <a:effectLst>
              <a:outerShdw dist="25400" algn="l" rotWithShape="0">
                <a:srgbClr val="FFFFFF">
                  <a:alpha val="100000"/>
                </a:srgbClr>
              </a:outerShdw>
            </a:effectLst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1800" b="1" i="0" u="none" strike="noStrike" kern="1200" cap="none" spc="0" normalizeH="0" baseline="0">
                  <a:solidFill>
                    <a:srgbClr val="303962"/>
                  </a:solidFill>
                  <a:latin typeface="맑은 고딕"/>
                  <a:ea typeface="맑은 고딕"/>
                  <a:cs typeface="맑은 고딕"/>
                </a:rPr>
                <a:t>01</a:t>
              </a:r>
              <a:endParaRPr kumimoji="0" lang="ko-KR" altLang="en-US" sz="1800" b="1" i="0" u="none" strike="noStrike" kern="1200" cap="none" spc="0" normalizeH="0" baseline="0">
                <a:solidFill>
                  <a:srgbClr val="303962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grpSp>
          <p:nvGrpSpPr>
            <p:cNvPr id="21" name="그룹 26"/>
            <p:cNvGrpSpPr/>
            <p:nvPr/>
          </p:nvGrpSpPr>
          <p:grpSpPr>
            <a:xfrm>
              <a:off x="10703092" y="493743"/>
              <a:ext cx="267186" cy="165383"/>
              <a:chOff x="10447060" y="740631"/>
              <a:chExt cx="267186" cy="165383"/>
            </a:xfrm>
          </p:grpSpPr>
          <p:sp>
            <p:nvSpPr>
              <p:cNvPr id="22" name="화살표: 갈매기형 수장 24"/>
              <p:cNvSpPr/>
              <p:nvPr/>
            </p:nvSpPr>
            <p:spPr>
              <a:xfrm>
                <a:off x="10597188" y="740631"/>
                <a:ext cx="117058" cy="165383"/>
              </a:xfrm>
              <a:prstGeom prst="chevron">
                <a:avLst>
                  <a:gd name="adj" fmla="val 80722"/>
                </a:avLst>
              </a:prstGeom>
              <a:solidFill>
                <a:srgbClr val="FFFFFF">
                  <a:alpha val="100000"/>
                </a:srgbClr>
              </a:solidFill>
              <a:ln w="12700" cap="flat" cmpd="sng" algn="ctr">
                <a:noFill/>
                <a:prstDash val="solid"/>
                <a:miter/>
              </a:ln>
            </p:spPr>
            <p:txBody>
              <a:bodyPr anchor="ctr"/>
              <a:lstStyle/>
              <a:p>
                <a:pPr marL="0" indent="0" algn="ctr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endParaRPr kumimoji="0" lang="ko-KR" altLang="en-US" sz="1800" b="0" i="0" u="none" strike="noStrike" kern="1200" cap="none" spc="0" normalizeH="0" baseline="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</a:endParaRPr>
              </a:p>
            </p:txBody>
          </p:sp>
          <p:sp>
            <p:nvSpPr>
              <p:cNvPr id="23" name="직사각형 25"/>
              <p:cNvSpPr/>
              <p:nvPr/>
            </p:nvSpPr>
            <p:spPr>
              <a:xfrm>
                <a:off x="10447060" y="816123"/>
                <a:ext cx="252000" cy="14400"/>
              </a:xfrm>
              <a:prstGeom prst="rect">
                <a:avLst/>
              </a:prstGeom>
              <a:solidFill>
                <a:srgbClr val="FFFFFF">
                  <a:alpha val="100000"/>
                </a:srgbClr>
              </a:solidFill>
              <a:ln w="12700" cap="flat" cmpd="sng" algn="ctr">
                <a:noFill/>
                <a:prstDash val="solid"/>
                <a:miter/>
              </a:ln>
            </p:spPr>
            <p:txBody>
              <a:bodyPr anchor="ctr"/>
              <a:lstStyle/>
              <a:p>
                <a:pPr marL="0" indent="0" algn="ctr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endParaRPr kumimoji="0" lang="ko-KR" altLang="en-US" sz="1800" b="0" i="0" u="none" strike="noStrike" kern="1200" cap="none" spc="0" normalizeH="0" baseline="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</a:endParaRPr>
              </a:p>
            </p:txBody>
          </p:sp>
        </p:grpSp>
      </p:grpSp>
      <p:sp>
        <p:nvSpPr>
          <p:cNvPr id="24" name="사각형: 둥근 모서리 4"/>
          <p:cNvSpPr/>
          <p:nvPr/>
        </p:nvSpPr>
        <p:spPr>
          <a:xfrm>
            <a:off x="2917022" y="1357369"/>
            <a:ext cx="2466974" cy="447674"/>
          </a:xfrm>
          <a:prstGeom prst="roundRect">
            <a:avLst>
              <a:gd name="adj" fmla="val 50000"/>
            </a:avLst>
          </a:prstGeom>
          <a:solidFill>
            <a:srgbClr val="303962">
              <a:alpha val="100000"/>
            </a:srgbClr>
          </a:solidFill>
          <a:ln w="19050" cap="flat" cmpd="sng" algn="ctr">
            <a:noFill/>
            <a:prstDash val="sysDot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400" b="1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Sequential</a:t>
            </a:r>
            <a:r>
              <a:rPr kumimoji="0" lang="ko-KR" altLang="en-US" sz="1400" b="1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 모델</a:t>
            </a: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089564" y="1989426"/>
            <a:ext cx="2370787" cy="3171825"/>
          </a:xfrm>
          <a:prstGeom prst="rect">
            <a:avLst/>
          </a:prstGeom>
        </p:spPr>
      </p:pic>
      <p:sp>
        <p:nvSpPr>
          <p:cNvPr id="27" name="TextBox 52"/>
          <p:cNvSpPr txBox="1"/>
          <p:nvPr/>
        </p:nvSpPr>
        <p:spPr>
          <a:xfrm>
            <a:off x="5858497" y="3244334"/>
            <a:ext cx="4750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0" i="0" u="none" strike="noStrike" kern="1200" cap="none" spc="0" normalizeH="0" baseline="0">
                <a:solidFill>
                  <a:srgbClr val="303962"/>
                </a:solidFill>
                <a:latin typeface="맑은 고딕"/>
                <a:ea typeface="맑은 고딕"/>
                <a:cs typeface="맑은 고딕"/>
              </a:rPr>
              <a:t>▶</a:t>
            </a:r>
          </a:p>
        </p:txBody>
      </p:sp>
      <p:sp>
        <p:nvSpPr>
          <p:cNvPr id="29" name="TextBox 35"/>
          <p:cNvSpPr txBox="1"/>
          <p:nvPr/>
        </p:nvSpPr>
        <p:spPr>
          <a:xfrm>
            <a:off x="6722772" y="3044862"/>
            <a:ext cx="2882579" cy="7727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500" b="1" i="0" u="none" strike="noStrike" kern="1200" cap="none" spc="0" normalizeH="0" baseline="0">
                <a:solidFill>
                  <a:srgbClr val="404040"/>
                </a:solidFill>
                <a:cs typeface="Aharoni"/>
              </a:rPr>
              <a:t>1.</a:t>
            </a:r>
            <a:r>
              <a:rPr kumimoji="0" lang="ko-KR" altLang="en-US" sz="1500" b="1" i="0" u="none" strike="noStrike" kern="1200" cap="none" spc="0" normalizeH="0" baseline="0">
                <a:solidFill>
                  <a:srgbClr val="404040"/>
                </a:solidFill>
                <a:cs typeface="Aharoni"/>
              </a:rPr>
              <a:t>하나의 입력 </a:t>
            </a:r>
            <a:r>
              <a:rPr kumimoji="0" lang="en-US" altLang="ko-KR" sz="1500" b="1" i="0" u="none" strike="noStrike" kern="1200" cap="none" spc="0" normalizeH="0" baseline="0">
                <a:solidFill>
                  <a:srgbClr val="404040"/>
                </a:solidFill>
                <a:cs typeface="Aharoni"/>
              </a:rPr>
              <a:t>&amp;</a:t>
            </a:r>
            <a:r>
              <a:rPr kumimoji="0" lang="ko-KR" altLang="en-US" sz="1500" b="1" i="0" u="none" strike="noStrike" kern="1200" cap="none" spc="0" normalizeH="0" baseline="0">
                <a:solidFill>
                  <a:srgbClr val="404040"/>
                </a:solidFill>
                <a:cs typeface="Aharoni"/>
              </a:rPr>
              <a:t> 출력</a:t>
            </a:r>
          </a:p>
          <a:p>
            <a:pPr marL="0" indent="0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500" b="1" i="0" u="none" strike="noStrike" kern="1200" cap="none" spc="0" normalizeH="0" baseline="0">
                <a:solidFill>
                  <a:srgbClr val="404040"/>
                </a:solidFill>
                <a:cs typeface="Aharoni"/>
              </a:rPr>
              <a:t>2.</a:t>
            </a:r>
            <a:r>
              <a:rPr kumimoji="0" lang="ko-KR" altLang="en-US" sz="1500" b="1" i="0" u="none" strike="noStrike" kern="1200" cap="none" spc="0" normalizeH="0" baseline="0">
                <a:solidFill>
                  <a:srgbClr val="404040"/>
                </a:solidFill>
                <a:cs typeface="Aharoni"/>
              </a:rPr>
              <a:t>층을 차례대로 쌓아 구성</a:t>
            </a:r>
          </a:p>
        </p:txBody>
      </p:sp>
      <p:sp>
        <p:nvSpPr>
          <p:cNvPr id="30" name="TextBox 54"/>
          <p:cNvSpPr txBox="1"/>
          <p:nvPr/>
        </p:nvSpPr>
        <p:spPr>
          <a:xfrm>
            <a:off x="1250603" y="5518568"/>
            <a:ext cx="9690793" cy="9565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900" b="1" i="0" u="none" strike="noStrike" kern="1200" cap="none" spc="0" normalizeH="0" baseline="0">
                <a:solidFill>
                  <a:srgbClr val="404040"/>
                </a:solidFill>
                <a:cs typeface="Aharoni"/>
              </a:rPr>
              <a:t> Q. </a:t>
            </a:r>
            <a:r>
              <a:rPr kumimoji="0" lang="ko-KR" altLang="en-US" sz="1900" b="1" i="0" u="none" strike="noStrike" kern="1200" cap="none" spc="0" normalizeH="0" baseline="0">
                <a:solidFill>
                  <a:srgbClr val="404040"/>
                </a:solidFill>
                <a:cs typeface="Aharoni"/>
              </a:rPr>
              <a:t>만약</a:t>
            </a:r>
            <a:r>
              <a:rPr kumimoji="0" lang="en-US" altLang="ko-KR" sz="1900" b="1" i="0" u="none" strike="noStrike" kern="1200" cap="none" spc="0" normalizeH="0" baseline="0">
                <a:solidFill>
                  <a:srgbClr val="404040"/>
                </a:solidFill>
                <a:cs typeface="Aharoni"/>
              </a:rPr>
              <a:t>,</a:t>
            </a:r>
            <a:r>
              <a:rPr kumimoji="0" lang="ko-KR" altLang="en-US" sz="1900" b="1" i="0" u="none" strike="noStrike" kern="1200" cap="none" spc="0" normalizeH="0" baseline="0">
                <a:solidFill>
                  <a:srgbClr val="404040"/>
                </a:solidFill>
                <a:cs typeface="Aharoni"/>
              </a:rPr>
              <a:t> 여러개의 입력 또는 출력이 필요한 경우에도 </a:t>
            </a:r>
            <a:r>
              <a:rPr kumimoji="0" lang="en-US" altLang="ko-KR" sz="1900" b="1" i="0" u="none" strike="noStrike" kern="1200" cap="none" spc="0" normalizeH="0" baseline="0">
                <a:solidFill>
                  <a:srgbClr val="404040"/>
                </a:solidFill>
                <a:cs typeface="Aharoni"/>
              </a:rPr>
              <a:t>Sequential</a:t>
            </a:r>
            <a:r>
              <a:rPr kumimoji="0" lang="ko-KR" altLang="en-US" sz="1900" b="1" i="0" u="none" strike="noStrike" kern="1200" cap="none" spc="0" normalizeH="0" baseline="0">
                <a:solidFill>
                  <a:srgbClr val="404040"/>
                </a:solidFill>
                <a:cs typeface="Aharoni"/>
              </a:rPr>
              <a:t> 모델이 적절한가</a:t>
            </a:r>
            <a:r>
              <a:rPr kumimoji="0" lang="en-US" altLang="ko-KR" sz="1900" b="1" i="0" u="none" strike="noStrike" kern="1200" cap="none" spc="0" normalizeH="0" baseline="0">
                <a:solidFill>
                  <a:srgbClr val="404040"/>
                </a:solidFill>
                <a:cs typeface="Aharoni"/>
              </a:rPr>
              <a:t>?</a:t>
            </a:r>
          </a:p>
          <a:p>
            <a:pPr mar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900" b="1" i="0" u="none" strike="noStrike" kern="1200" cap="none" spc="0" normalizeH="0" baseline="0">
                <a:solidFill>
                  <a:srgbClr val="404040"/>
                </a:solidFill>
                <a:cs typeface="Aharoni"/>
              </a:rPr>
              <a:t>A. </a:t>
            </a:r>
            <a:r>
              <a:rPr kumimoji="0" lang="ko-KR" altLang="en-US" sz="1900" b="1" i="0" u="none" strike="noStrike" kern="1200" cap="none" spc="0" normalizeH="0" baseline="0">
                <a:solidFill>
                  <a:srgbClr val="404040"/>
                </a:solidFill>
                <a:cs typeface="Aharoni"/>
              </a:rPr>
              <a:t>적절하지 않다</a:t>
            </a:r>
          </a:p>
        </p:txBody>
      </p:sp>
      <p:grpSp>
        <p:nvGrpSpPr>
          <p:cNvPr id="31" name="그룹 81"/>
          <p:cNvGrpSpPr/>
          <p:nvPr/>
        </p:nvGrpSpPr>
        <p:grpSpPr>
          <a:xfrm>
            <a:off x="1332328" y="5654320"/>
            <a:ext cx="230946" cy="228482"/>
            <a:chOff x="11242636" y="735673"/>
            <a:chExt cx="230946" cy="228482"/>
          </a:xfrm>
        </p:grpSpPr>
        <p:sp>
          <p:nvSpPr>
            <p:cNvPr id="32" name="타원 82"/>
            <p:cNvSpPr/>
            <p:nvPr/>
          </p:nvSpPr>
          <p:spPr>
            <a:xfrm>
              <a:off x="11302773" y="800483"/>
              <a:ext cx="108789" cy="108789"/>
            </a:xfrm>
            <a:prstGeom prst="ellipse">
              <a:avLst/>
            </a:prstGeom>
            <a:solidFill>
              <a:srgbClr val="FFC000">
                <a:alpha val="100000"/>
              </a:srgbClr>
            </a:solidFill>
            <a:ln w="15875" cap="flat" cmpd="sng" algn="ctr">
              <a:solidFill>
                <a:srgbClr val="404040">
                  <a:alpha val="100000"/>
                </a:srgbClr>
              </a:solidFill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33" name="사각형: 둥근 위쪽 모서리 16"/>
            <p:cNvSpPr/>
            <p:nvPr/>
          </p:nvSpPr>
          <p:spPr>
            <a:xfrm>
              <a:off x="11333147" y="910155"/>
              <a:ext cx="48043" cy="54000"/>
            </a:xfrm>
            <a:prstGeom prst="round2SameRect">
              <a:avLst>
                <a:gd name="adj1" fmla="val 0"/>
                <a:gd name="adj2" fmla="val 50000"/>
              </a:avLst>
            </a:prstGeom>
            <a:noFill/>
            <a:ln w="15875" cap="flat" cmpd="sng" algn="ctr">
              <a:solidFill>
                <a:srgbClr val="404040">
                  <a:alpha val="100000"/>
                </a:srgbClr>
              </a:solidFill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cxnSp>
          <p:nvCxnSpPr>
            <p:cNvPr id="34" name="직선 연결선 84"/>
            <p:cNvCxnSpPr/>
            <p:nvPr/>
          </p:nvCxnSpPr>
          <p:spPr>
            <a:xfrm>
              <a:off x="11359549" y="735673"/>
              <a:ext cx="0" cy="28456"/>
            </a:xfrm>
            <a:prstGeom prst="line">
              <a:avLst/>
            </a:prstGeom>
            <a:noFill/>
            <a:ln w="15875" cap="rnd" cmpd="sng" algn="ctr">
              <a:solidFill>
                <a:srgbClr val="FFC000">
                  <a:alpha val="100000"/>
                </a:srgbClr>
              </a:solidFill>
              <a:prstDash val="solid"/>
              <a:miter/>
            </a:ln>
          </p:spPr>
        </p:cxnSp>
        <p:cxnSp>
          <p:nvCxnSpPr>
            <p:cNvPr id="35" name="직선 연결선 85"/>
            <p:cNvCxnSpPr/>
            <p:nvPr/>
          </p:nvCxnSpPr>
          <p:spPr>
            <a:xfrm rot="5400000">
              <a:off x="11459354" y="838200"/>
              <a:ext cx="0" cy="28456"/>
            </a:xfrm>
            <a:prstGeom prst="line">
              <a:avLst/>
            </a:prstGeom>
            <a:noFill/>
            <a:ln w="15875" cap="rnd" cmpd="sng" algn="ctr">
              <a:solidFill>
                <a:srgbClr val="FFC000">
                  <a:alpha val="100000"/>
                </a:srgbClr>
              </a:solidFill>
              <a:prstDash val="solid"/>
              <a:miter/>
            </a:ln>
          </p:spPr>
        </p:cxnSp>
        <p:cxnSp>
          <p:nvCxnSpPr>
            <p:cNvPr id="36" name="직선 연결선 86"/>
            <p:cNvCxnSpPr/>
            <p:nvPr/>
          </p:nvCxnSpPr>
          <p:spPr>
            <a:xfrm rot="5400000">
              <a:off x="11256864" y="835420"/>
              <a:ext cx="0" cy="28456"/>
            </a:xfrm>
            <a:prstGeom prst="line">
              <a:avLst/>
            </a:prstGeom>
            <a:noFill/>
            <a:ln w="15875" cap="rnd" cmpd="sng" algn="ctr">
              <a:solidFill>
                <a:srgbClr val="FFC000">
                  <a:alpha val="100000"/>
                </a:srgbClr>
              </a:solidFill>
              <a:prstDash val="solid"/>
              <a:miter/>
            </a:ln>
          </p:spPr>
        </p:cxnSp>
        <p:cxnSp>
          <p:nvCxnSpPr>
            <p:cNvPr id="37" name="직선 연결선 87"/>
            <p:cNvCxnSpPr/>
            <p:nvPr/>
          </p:nvCxnSpPr>
          <p:spPr>
            <a:xfrm rot="8100000">
              <a:off x="11282498" y="767378"/>
              <a:ext cx="0" cy="28456"/>
            </a:xfrm>
            <a:prstGeom prst="line">
              <a:avLst/>
            </a:prstGeom>
            <a:noFill/>
            <a:ln w="15875" cap="rnd" cmpd="sng" algn="ctr">
              <a:solidFill>
                <a:srgbClr val="FFC000">
                  <a:alpha val="100000"/>
                </a:srgbClr>
              </a:solidFill>
              <a:prstDash val="solid"/>
              <a:miter/>
            </a:ln>
          </p:spPr>
        </p:cxnSp>
        <p:cxnSp>
          <p:nvCxnSpPr>
            <p:cNvPr id="38" name="직선 연결선 88"/>
            <p:cNvCxnSpPr/>
            <p:nvPr/>
          </p:nvCxnSpPr>
          <p:spPr>
            <a:xfrm rot="13500000">
              <a:off x="11433473" y="772140"/>
              <a:ext cx="0" cy="28456"/>
            </a:xfrm>
            <a:prstGeom prst="line">
              <a:avLst/>
            </a:prstGeom>
            <a:noFill/>
            <a:ln w="15875" cap="rnd" cmpd="sng" algn="ctr">
              <a:solidFill>
                <a:srgbClr val="FFC000">
                  <a:alpha val="100000"/>
                </a:srgbClr>
              </a:solidFill>
              <a:prstDash val="solid"/>
              <a:miter/>
            </a:ln>
          </p:spPr>
        </p:cxn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09626" y="245385"/>
            <a:ext cx="11572748" cy="6359441"/>
            <a:chOff x="309626" y="245385"/>
            <a:chExt cx="11572748" cy="6359441"/>
          </a:xfrm>
        </p:grpSpPr>
        <p:sp>
          <p:nvSpPr>
            <p:cNvPr id="6" name="직사각형 5"/>
            <p:cNvSpPr/>
            <p:nvPr/>
          </p:nvSpPr>
          <p:spPr>
            <a:xfrm>
              <a:off x="309626" y="253174"/>
              <a:ext cx="11572748" cy="63516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431800" dist="25400" dir="5400000" algn="t" rotWithShape="0">
                <a:prstClr val="black">
                  <a:alpha val="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11217893" y="253174"/>
              <a:ext cx="664481" cy="647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431800" dist="25400" dir="5400000" algn="t" rotWithShape="0">
                <a:prstClr val="black">
                  <a:alpha val="1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1058925" y="245385"/>
              <a:ext cx="10157083" cy="647700"/>
            </a:xfrm>
            <a:prstGeom prst="rect">
              <a:avLst/>
            </a:prstGeom>
            <a:solidFill>
              <a:srgbClr val="30396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1" latinLnBrk="0">
                <a:defRPr/>
              </a:pPr>
              <a:r>
                <a:rPr lang="en-US" altLang="ko-KR" sz="2400" b="1" i="1" kern="0">
                  <a:solidFill>
                    <a:prstClr val="white"/>
                  </a:solidFill>
                </a:rPr>
                <a:t>3.</a:t>
              </a:r>
              <a:r>
                <a:rPr lang="ko-KR" altLang="en-US" sz="2400" b="1" i="1" kern="0">
                  <a:solidFill>
                    <a:prstClr val="white"/>
                  </a:solidFill>
                </a:rPr>
                <a:t> 정리</a:t>
              </a:r>
              <a:endParaRPr lang="en-US" altLang="ko-KR" sz="700" kern="0">
                <a:solidFill>
                  <a:prstClr val="white"/>
                </a:solidFill>
              </a:endParaRPr>
            </a:p>
          </p:txBody>
        </p:sp>
        <p:grpSp>
          <p:nvGrpSpPr>
            <p:cNvPr id="24" name="그룹 23"/>
            <p:cNvGrpSpPr/>
            <p:nvPr/>
          </p:nvGrpSpPr>
          <p:grpSpPr>
            <a:xfrm>
              <a:off x="11434660" y="462783"/>
              <a:ext cx="230946" cy="228482"/>
              <a:chOff x="11242636" y="735673"/>
              <a:chExt cx="230946" cy="228482"/>
            </a:xfrm>
          </p:grpSpPr>
          <p:sp>
            <p:nvSpPr>
              <p:cNvPr id="16" name="타원 15"/>
              <p:cNvSpPr/>
              <p:nvPr/>
            </p:nvSpPr>
            <p:spPr>
              <a:xfrm>
                <a:off x="11302773" y="800483"/>
                <a:ext cx="108789" cy="108789"/>
              </a:xfrm>
              <a:prstGeom prst="ellipse">
                <a:avLst/>
              </a:prstGeom>
              <a:solidFill>
                <a:srgbClr val="FFC000"/>
              </a:solidFill>
              <a:ln w="158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사각형: 둥근 위쪽 모서리 16"/>
              <p:cNvSpPr/>
              <p:nvPr/>
            </p:nvSpPr>
            <p:spPr>
              <a:xfrm>
                <a:off x="11333147" y="910155"/>
                <a:ext cx="48043" cy="54000"/>
              </a:xfrm>
              <a:prstGeom prst="round2SameRect">
                <a:avLst>
                  <a:gd name="adj1" fmla="val 0"/>
                  <a:gd name="adj2" fmla="val 50000"/>
                </a:avLst>
              </a:prstGeom>
              <a:noFill/>
              <a:ln w="158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18" name="직선 연결선 17"/>
              <p:cNvCxnSpPr/>
              <p:nvPr/>
            </p:nvCxnSpPr>
            <p:spPr>
              <a:xfrm>
                <a:off x="11359549" y="735673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/>
              <p:cNvCxnSpPr/>
              <p:nvPr/>
            </p:nvCxnSpPr>
            <p:spPr>
              <a:xfrm rot="5400000">
                <a:off x="11459354" y="83820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/>
              <p:cNvCxnSpPr/>
              <p:nvPr/>
            </p:nvCxnSpPr>
            <p:spPr>
              <a:xfrm rot="5400000">
                <a:off x="11256864" y="83542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/>
              <p:cNvCxnSpPr/>
              <p:nvPr/>
            </p:nvCxnSpPr>
            <p:spPr>
              <a:xfrm rot="8100000">
                <a:off x="11282498" y="767378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/>
              <p:cNvCxnSpPr/>
              <p:nvPr/>
            </p:nvCxnSpPr>
            <p:spPr>
              <a:xfrm rot="13500000">
                <a:off x="11433473" y="77214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" name="직사각형 7"/>
            <p:cNvSpPr/>
            <p:nvPr/>
          </p:nvSpPr>
          <p:spPr>
            <a:xfrm>
              <a:off x="309626" y="245385"/>
              <a:ext cx="749300" cy="6477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>
              <a:outerShdw dist="25400" algn="l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b="1">
                  <a:solidFill>
                    <a:srgbClr val="303962"/>
                  </a:solidFill>
                </a:rPr>
                <a:t>7.2</a:t>
              </a:r>
            </a:p>
          </p:txBody>
        </p:sp>
        <p:grpSp>
          <p:nvGrpSpPr>
            <p:cNvPr id="27" name="그룹 26"/>
            <p:cNvGrpSpPr/>
            <p:nvPr/>
          </p:nvGrpSpPr>
          <p:grpSpPr>
            <a:xfrm>
              <a:off x="10703092" y="493743"/>
              <a:ext cx="267186" cy="165383"/>
              <a:chOff x="10447060" y="740631"/>
              <a:chExt cx="267186" cy="165383"/>
            </a:xfrm>
          </p:grpSpPr>
          <p:sp>
            <p:nvSpPr>
              <p:cNvPr id="25" name="화살표: 갈매기형 수장 24"/>
              <p:cNvSpPr/>
              <p:nvPr/>
            </p:nvSpPr>
            <p:spPr>
              <a:xfrm>
                <a:off x="10597188" y="740631"/>
                <a:ext cx="117058" cy="165383"/>
              </a:xfrm>
              <a:prstGeom prst="chevron">
                <a:avLst>
                  <a:gd name="adj" fmla="val 8072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" name="직사각형 25"/>
              <p:cNvSpPr/>
              <p:nvPr/>
            </p:nvSpPr>
            <p:spPr>
              <a:xfrm>
                <a:off x="10447060" y="816123"/>
                <a:ext cx="252000" cy="144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graphicFrame>
        <p:nvGraphicFramePr>
          <p:cNvPr id="34" name="차트 33"/>
          <p:cNvGraphicFramePr/>
          <p:nvPr/>
        </p:nvGraphicFramePr>
        <p:xfrm>
          <a:off x="1365636" y="1786164"/>
          <a:ext cx="9292840" cy="412931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54" name="그룹 53"/>
          <p:cNvGrpSpPr/>
          <p:nvPr/>
        </p:nvGrpSpPr>
        <p:grpSpPr>
          <a:xfrm>
            <a:off x="6980401" y="2109600"/>
            <a:ext cx="2642400" cy="2642399"/>
            <a:chOff x="6913806" y="1774310"/>
            <a:chExt cx="2121501" cy="2121500"/>
          </a:xfrm>
        </p:grpSpPr>
        <p:sp>
          <p:nvSpPr>
            <p:cNvPr id="52" name="원호 127"/>
            <p:cNvSpPr/>
            <p:nvPr/>
          </p:nvSpPr>
          <p:spPr>
            <a:xfrm>
              <a:off x="6913806" y="1774310"/>
              <a:ext cx="2121501" cy="2121500"/>
            </a:xfrm>
            <a:prstGeom prst="arc">
              <a:avLst>
                <a:gd name="adj1" fmla="val 97363"/>
                <a:gd name="adj2" fmla="val 16213013"/>
              </a:avLst>
            </a:prstGeom>
            <a:ln w="38100" algn="ctr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2">
              <a:schemeClr val="accent4"/>
            </a:effectRef>
            <a:fontRef idx="minor">
              <a:schemeClr val="dk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schemeClr val="accent4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49" name="눈물 방울 74"/>
            <p:cNvSpPr/>
            <p:nvPr/>
          </p:nvSpPr>
          <p:spPr>
            <a:xfrm>
              <a:off x="7008341" y="1871415"/>
              <a:ext cx="1932735" cy="1932735"/>
            </a:xfrm>
            <a:prstGeom prst="teardrop">
              <a:avLst>
                <a:gd name="adj" fmla="val 100000"/>
              </a:avLst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3" name="직사각형 37"/>
            <p:cNvSpPr/>
            <p:nvPr/>
          </p:nvSpPr>
          <p:spPr>
            <a:xfrm>
              <a:off x="7449178" y="2636908"/>
              <a:ext cx="1099275" cy="31753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2000" i="1">
                  <a:solidFill>
                    <a:schemeClr val="tx1"/>
                  </a:solidFill>
                </a:rPr>
                <a:t>텐서보드</a:t>
              </a:r>
            </a:p>
          </p:txBody>
        </p:sp>
      </p:grpSp>
      <p:sp>
        <p:nvSpPr>
          <p:cNvPr id="48" name="눈물 방울 74"/>
          <p:cNvSpPr/>
          <p:nvPr/>
        </p:nvSpPr>
        <p:spPr>
          <a:xfrm>
            <a:off x="1985646" y="2225355"/>
            <a:ext cx="2407285" cy="2407286"/>
          </a:xfrm>
          <a:prstGeom prst="teardrop">
            <a:avLst>
              <a:gd name="adj" fmla="val 100000"/>
            </a:avLst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2345327" y="3222220"/>
            <a:ext cx="1769155" cy="395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000" i="1">
                <a:solidFill>
                  <a:schemeClr val="tx1"/>
                </a:solidFill>
              </a:rPr>
              <a:t>케라스 콜백</a:t>
            </a:r>
          </a:p>
        </p:txBody>
      </p:sp>
      <p:sp>
        <p:nvSpPr>
          <p:cNvPr id="50" name="원호 71"/>
          <p:cNvSpPr/>
          <p:nvPr/>
        </p:nvSpPr>
        <p:spPr>
          <a:xfrm>
            <a:off x="1868090" y="2107800"/>
            <a:ext cx="2642398" cy="2642399"/>
          </a:xfrm>
          <a:prstGeom prst="arc">
            <a:avLst>
              <a:gd name="adj1" fmla="val 97363"/>
              <a:gd name="adj2" fmla="val 16213013"/>
            </a:avLst>
          </a:prstGeom>
          <a:ln w="38100" cap="rnd">
            <a:solidFill>
              <a:srgbClr val="30396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8" name="직사각형 65"/>
          <p:cNvSpPr/>
          <p:nvPr/>
        </p:nvSpPr>
        <p:spPr>
          <a:xfrm>
            <a:off x="1963070" y="5030647"/>
            <a:ext cx="2363739" cy="10962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1100">
                <a:solidFill>
                  <a:prstClr val="black">
                    <a:lumMod val="50000"/>
                    <a:lumOff val="50000"/>
                  </a:prstClr>
                </a:solidFill>
              </a:rPr>
              <a:t>훈련 상황 모니터링</a:t>
            </a:r>
            <a:r>
              <a:rPr lang="en-US" altLang="ko-KR" sz="1100">
                <a:solidFill>
                  <a:prstClr val="black">
                    <a:lumMod val="50000"/>
                    <a:lumOff val="50000"/>
                  </a:prstClr>
                </a:solidFill>
              </a:rPr>
              <a:t>,</a:t>
            </a:r>
            <a:r>
              <a:rPr lang="ko-KR" altLang="en-US" sz="1100">
                <a:solidFill>
                  <a:prstClr val="black">
                    <a:lumMod val="50000"/>
                    <a:lumOff val="50000"/>
                  </a:prstClr>
                </a:solidFill>
              </a:rPr>
              <a:t> </a:t>
            </a:r>
          </a:p>
          <a:p>
            <a:pPr algn="ctr">
              <a:lnSpc>
                <a:spcPct val="150000"/>
              </a:lnSpc>
              <a:defRPr/>
            </a:pPr>
            <a:r>
              <a:rPr lang="ko-KR" altLang="en-US" sz="1100">
                <a:solidFill>
                  <a:prstClr val="black">
                    <a:lumMod val="50000"/>
                    <a:lumOff val="50000"/>
                  </a:prstClr>
                </a:solidFill>
              </a:rPr>
              <a:t>해당 작업 자동 실행</a:t>
            </a:r>
          </a:p>
          <a:p>
            <a:pPr algn="ctr">
              <a:lnSpc>
                <a:spcPct val="150000"/>
              </a:lnSpc>
              <a:defRPr/>
            </a:pPr>
            <a:endParaRPr lang="en-US" altLang="ko-KR" sz="110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59" name="직사각형 88"/>
          <p:cNvSpPr/>
          <p:nvPr/>
        </p:nvSpPr>
        <p:spPr>
          <a:xfrm>
            <a:off x="7185491" y="4956233"/>
            <a:ext cx="2363739" cy="10962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1100">
                <a:solidFill>
                  <a:prstClr val="black">
                    <a:lumMod val="50000"/>
                    <a:lumOff val="50000"/>
                  </a:prstClr>
                </a:solidFill>
              </a:rPr>
              <a:t>모델 상황 브라우저에서 시각화</a:t>
            </a:r>
            <a:endParaRPr lang="en-US" altLang="ko-KR" sz="110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509"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799397" y="3021829"/>
            <a:ext cx="6593206" cy="10243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000" b="1" i="1" kern="0">
                <a:ln w="9525">
                  <a:solidFill>
                    <a:srgbClr val="303962"/>
                  </a:solidFill>
                </a:ln>
                <a:gradFill flip="none" rotWithShape="1">
                  <a:gsLst>
                    <a:gs pos="50000">
                      <a:srgbClr val="EDECEA"/>
                    </a:gs>
                    <a:gs pos="50000">
                      <a:srgbClr val="FFC000">
                        <a:lumMod val="60000"/>
                        <a:lumOff val="40000"/>
                      </a:srgbClr>
                    </a:gs>
                  </a:gsLst>
                  <a:lin ang="5400000" scaled="1"/>
                  <a:tileRect/>
                </a:gradFill>
              </a:rPr>
              <a:t>7.3 </a:t>
            </a:r>
            <a:r>
              <a:rPr lang="ko-KR" altLang="en-US" sz="3000" b="1" i="1" kern="0">
                <a:ln w="9525">
                  <a:solidFill>
                    <a:srgbClr val="303962"/>
                  </a:solidFill>
                </a:ln>
                <a:gradFill flip="none" rotWithShape="1">
                  <a:gsLst>
                    <a:gs pos="50000">
                      <a:srgbClr val="EDECEA"/>
                    </a:gs>
                    <a:gs pos="50000">
                      <a:srgbClr val="FFC000">
                        <a:lumMod val="60000"/>
                        <a:lumOff val="40000"/>
                      </a:srgbClr>
                    </a:gs>
                  </a:gsLst>
                  <a:lin ang="5400000" scaled="1"/>
                  <a:tileRect/>
                </a:gradFill>
              </a:rPr>
              <a:t>모델의 성능을 최대로 끌어올리기</a:t>
            </a:r>
          </a:p>
          <a:p>
            <a:pPr algn="ctr" latinLnBrk="0">
              <a:lnSpc>
                <a:spcPct val="150000"/>
              </a:lnSpc>
              <a:defRPr/>
            </a:pPr>
            <a:endParaRPr lang="en-US" altLang="ko-KR" sz="1100" kern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81" name="타원 80"/>
          <p:cNvSpPr/>
          <p:nvPr/>
        </p:nvSpPr>
        <p:spPr>
          <a:xfrm>
            <a:off x="5763760" y="2146029"/>
            <a:ext cx="664481" cy="6477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431800" dist="25400" dir="5400000" algn="t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82" name="그룹 81"/>
          <p:cNvGrpSpPr/>
          <p:nvPr/>
        </p:nvGrpSpPr>
        <p:grpSpPr>
          <a:xfrm>
            <a:off x="5980527" y="2355638"/>
            <a:ext cx="230946" cy="228482"/>
            <a:chOff x="11242636" y="735673"/>
            <a:chExt cx="230946" cy="228482"/>
          </a:xfrm>
        </p:grpSpPr>
        <p:sp>
          <p:nvSpPr>
            <p:cNvPr id="83" name="타원 82"/>
            <p:cNvSpPr/>
            <p:nvPr/>
          </p:nvSpPr>
          <p:spPr>
            <a:xfrm>
              <a:off x="11302773" y="800483"/>
              <a:ext cx="108789" cy="108789"/>
            </a:xfrm>
            <a:prstGeom prst="ellipse">
              <a:avLst/>
            </a:prstGeom>
            <a:solidFill>
              <a:srgbClr val="FFC000"/>
            </a:solidFill>
            <a:ln w="158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4" name="사각형: 둥근 위쪽 모서리 16"/>
            <p:cNvSpPr/>
            <p:nvPr/>
          </p:nvSpPr>
          <p:spPr>
            <a:xfrm>
              <a:off x="11333146" y="910155"/>
              <a:ext cx="48043" cy="54000"/>
            </a:xfrm>
            <a:prstGeom prst="round2SameRect">
              <a:avLst>
                <a:gd name="adj1" fmla="val 0"/>
                <a:gd name="adj2" fmla="val 50000"/>
              </a:avLst>
            </a:prstGeom>
            <a:noFill/>
            <a:ln w="158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85" name="직선 연결선 84"/>
            <p:cNvCxnSpPr/>
            <p:nvPr/>
          </p:nvCxnSpPr>
          <p:spPr>
            <a:xfrm>
              <a:off x="11359549" y="735673"/>
              <a:ext cx="0" cy="28456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연결선 85"/>
            <p:cNvCxnSpPr/>
            <p:nvPr/>
          </p:nvCxnSpPr>
          <p:spPr>
            <a:xfrm rot="5400000">
              <a:off x="11459354" y="838200"/>
              <a:ext cx="0" cy="28456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직선 연결선 86"/>
            <p:cNvCxnSpPr/>
            <p:nvPr/>
          </p:nvCxnSpPr>
          <p:spPr>
            <a:xfrm rot="5400000">
              <a:off x="11256864" y="835420"/>
              <a:ext cx="0" cy="28456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연결선 87"/>
            <p:cNvCxnSpPr/>
            <p:nvPr/>
          </p:nvCxnSpPr>
          <p:spPr>
            <a:xfrm rot="8100000">
              <a:off x="11282498" y="767378"/>
              <a:ext cx="0" cy="28456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직선 연결선 88"/>
            <p:cNvCxnSpPr/>
            <p:nvPr/>
          </p:nvCxnSpPr>
          <p:spPr>
            <a:xfrm rot="13500000">
              <a:off x="11433473" y="772140"/>
              <a:ext cx="0" cy="28456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509"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09626" y="245385"/>
            <a:ext cx="11572748" cy="6359441"/>
            <a:chOff x="309626" y="245385"/>
            <a:chExt cx="11572748" cy="6359441"/>
          </a:xfrm>
        </p:grpSpPr>
        <p:sp>
          <p:nvSpPr>
            <p:cNvPr id="6" name="직사각형 5"/>
            <p:cNvSpPr/>
            <p:nvPr/>
          </p:nvSpPr>
          <p:spPr>
            <a:xfrm>
              <a:off x="309626" y="253174"/>
              <a:ext cx="11572748" cy="63516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431800" dist="25400" dir="5400000" algn="t" rotWithShape="0">
                <a:prstClr val="black">
                  <a:alpha val="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11217893" y="253174"/>
              <a:ext cx="664481" cy="647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431800" dist="25400" dir="5400000" algn="t" rotWithShape="0">
                <a:prstClr val="black">
                  <a:alpha val="1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1058925" y="245385"/>
              <a:ext cx="10157083" cy="647700"/>
            </a:xfrm>
            <a:prstGeom prst="rect">
              <a:avLst/>
            </a:prstGeom>
            <a:solidFill>
              <a:srgbClr val="30396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1" latinLnBrk="0">
                <a:defRPr/>
              </a:pPr>
              <a:r>
                <a:rPr lang="en-US" altLang="ko-KR" sz="2400" b="1" i="1" kern="0">
                  <a:solidFill>
                    <a:prstClr val="white"/>
                  </a:solidFill>
                </a:rPr>
                <a:t>1.</a:t>
              </a:r>
              <a:r>
                <a:rPr lang="ko-KR" altLang="en-US" sz="2400" b="1" i="1" kern="0">
                  <a:solidFill>
                    <a:prstClr val="white"/>
                  </a:solidFill>
                </a:rPr>
                <a:t> 고급 구조 패턴</a:t>
              </a:r>
            </a:p>
          </p:txBody>
        </p:sp>
        <p:grpSp>
          <p:nvGrpSpPr>
            <p:cNvPr id="24" name="그룹 23"/>
            <p:cNvGrpSpPr/>
            <p:nvPr/>
          </p:nvGrpSpPr>
          <p:grpSpPr>
            <a:xfrm>
              <a:off x="11434660" y="462783"/>
              <a:ext cx="230946" cy="228482"/>
              <a:chOff x="11242636" y="735673"/>
              <a:chExt cx="230946" cy="228482"/>
            </a:xfrm>
          </p:grpSpPr>
          <p:sp>
            <p:nvSpPr>
              <p:cNvPr id="16" name="타원 15"/>
              <p:cNvSpPr/>
              <p:nvPr/>
            </p:nvSpPr>
            <p:spPr>
              <a:xfrm>
                <a:off x="11302773" y="800483"/>
                <a:ext cx="108789" cy="108789"/>
              </a:xfrm>
              <a:prstGeom prst="ellipse">
                <a:avLst/>
              </a:prstGeom>
              <a:solidFill>
                <a:srgbClr val="FFC000"/>
              </a:solidFill>
              <a:ln w="158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사각형: 둥근 위쪽 모서리 16"/>
              <p:cNvSpPr/>
              <p:nvPr/>
            </p:nvSpPr>
            <p:spPr>
              <a:xfrm>
                <a:off x="11333147" y="910155"/>
                <a:ext cx="48043" cy="54000"/>
              </a:xfrm>
              <a:prstGeom prst="round2SameRect">
                <a:avLst>
                  <a:gd name="adj1" fmla="val 0"/>
                  <a:gd name="adj2" fmla="val 50000"/>
                </a:avLst>
              </a:prstGeom>
              <a:noFill/>
              <a:ln w="158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18" name="직선 연결선 17"/>
              <p:cNvCxnSpPr/>
              <p:nvPr/>
            </p:nvCxnSpPr>
            <p:spPr>
              <a:xfrm>
                <a:off x="11359549" y="735673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/>
              <p:cNvCxnSpPr/>
              <p:nvPr/>
            </p:nvCxnSpPr>
            <p:spPr>
              <a:xfrm rot="5400000">
                <a:off x="11459354" y="83820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/>
              <p:cNvCxnSpPr/>
              <p:nvPr/>
            </p:nvCxnSpPr>
            <p:spPr>
              <a:xfrm rot="5400000">
                <a:off x="11256864" y="83542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/>
              <p:cNvCxnSpPr/>
              <p:nvPr/>
            </p:nvCxnSpPr>
            <p:spPr>
              <a:xfrm rot="8100000">
                <a:off x="11282498" y="767378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/>
              <p:cNvCxnSpPr/>
              <p:nvPr/>
            </p:nvCxnSpPr>
            <p:spPr>
              <a:xfrm rot="13500000">
                <a:off x="11433473" y="77214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" name="직사각형 7"/>
            <p:cNvSpPr/>
            <p:nvPr/>
          </p:nvSpPr>
          <p:spPr>
            <a:xfrm>
              <a:off x="309626" y="245385"/>
              <a:ext cx="749300" cy="6477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>
              <a:outerShdw dist="25400" algn="l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b="1">
                  <a:solidFill>
                    <a:srgbClr val="303962"/>
                  </a:solidFill>
                </a:rPr>
                <a:t>7.3</a:t>
              </a:r>
            </a:p>
          </p:txBody>
        </p:sp>
        <p:grpSp>
          <p:nvGrpSpPr>
            <p:cNvPr id="27" name="그룹 26"/>
            <p:cNvGrpSpPr/>
            <p:nvPr/>
          </p:nvGrpSpPr>
          <p:grpSpPr>
            <a:xfrm>
              <a:off x="10703092" y="493743"/>
              <a:ext cx="267186" cy="165383"/>
              <a:chOff x="10447060" y="740631"/>
              <a:chExt cx="267186" cy="165383"/>
            </a:xfrm>
          </p:grpSpPr>
          <p:sp>
            <p:nvSpPr>
              <p:cNvPr id="25" name="화살표: 갈매기형 수장 24"/>
              <p:cNvSpPr/>
              <p:nvPr/>
            </p:nvSpPr>
            <p:spPr>
              <a:xfrm>
                <a:off x="10597188" y="740631"/>
                <a:ext cx="117058" cy="165383"/>
              </a:xfrm>
              <a:prstGeom prst="chevron">
                <a:avLst>
                  <a:gd name="adj" fmla="val 8072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" name="직사각형 25"/>
              <p:cNvSpPr/>
              <p:nvPr/>
            </p:nvSpPr>
            <p:spPr>
              <a:xfrm>
                <a:off x="10447060" y="816123"/>
                <a:ext cx="252000" cy="144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48" name="직사각형 47"/>
          <p:cNvSpPr/>
          <p:nvPr/>
        </p:nvSpPr>
        <p:spPr>
          <a:xfrm>
            <a:off x="2510992" y="3476103"/>
            <a:ext cx="8732930" cy="48147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100000">
                <a:srgbClr val="303962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6" name="타원 55"/>
          <p:cNvSpPr/>
          <p:nvPr/>
        </p:nvSpPr>
        <p:spPr>
          <a:xfrm>
            <a:off x="990649" y="1439929"/>
            <a:ext cx="1373811" cy="1373811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1043738" y="4109372"/>
            <a:ext cx="10006064" cy="212403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31800" dist="25400" dir="5400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2405622" y="5949428"/>
            <a:ext cx="8851992" cy="45719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7" name="타원 56"/>
          <p:cNvSpPr/>
          <p:nvPr/>
        </p:nvSpPr>
        <p:spPr>
          <a:xfrm>
            <a:off x="1038273" y="3986840"/>
            <a:ext cx="1373811" cy="1373811"/>
          </a:xfrm>
          <a:prstGeom prst="ellipse">
            <a:avLst/>
          </a:prstGeom>
          <a:ln/>
        </p:spPr>
        <p:style>
          <a:lnRef idx="2">
            <a:schemeClr val="lt1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60" name="직사각형 49"/>
          <p:cNvSpPr/>
          <p:nvPr/>
        </p:nvSpPr>
        <p:spPr>
          <a:xfrm>
            <a:off x="2763206" y="1412680"/>
            <a:ext cx="7701585" cy="19477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500" b="1" u="sng">
                <a:solidFill>
                  <a:prstClr val="black">
                    <a:lumMod val="75000"/>
                    <a:lumOff val="25000"/>
                  </a:prstClr>
                </a:solidFill>
              </a:rPr>
              <a:t>배치 정규화</a:t>
            </a:r>
            <a:endParaRPr lang="ko-KR" altLang="en-US" sz="1500" b="1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  <a:defRPr/>
            </a:pPr>
            <a:endParaRPr lang="en-US" altLang="ko-KR" sz="600" b="1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200">
                <a:solidFill>
                  <a:prstClr val="black">
                    <a:lumMod val="75000"/>
                    <a:lumOff val="25000"/>
                  </a:prstClr>
                </a:solidFill>
              </a:rPr>
              <a:t>  </a:t>
            </a:r>
            <a:r>
              <a:rPr lang="en-US" altLang="ko-KR" sz="1200">
                <a:solidFill>
                  <a:prstClr val="black">
                    <a:lumMod val="75000"/>
                    <a:lumOff val="25000"/>
                  </a:prstClr>
                </a:solidFill>
              </a:rPr>
              <a:t>- </a:t>
            </a:r>
            <a:r>
              <a:rPr lang="ko-KR" altLang="en-US" sz="1200">
                <a:solidFill>
                  <a:prstClr val="black">
                    <a:lumMod val="75000"/>
                    <a:lumOff val="25000"/>
                  </a:prstClr>
                </a:solidFill>
              </a:rPr>
              <a:t> 활성화 함수의 출력값 정규화</a:t>
            </a:r>
            <a:r>
              <a:rPr lang="en-US" altLang="ko-KR" sz="1200">
                <a:solidFill>
                  <a:prstClr val="black">
                    <a:lumMod val="75000"/>
                    <a:lumOff val="25000"/>
                  </a:prstClr>
                </a:solidFill>
              </a:rPr>
              <a:t>,</a:t>
            </a:r>
            <a:r>
              <a:rPr lang="ko-KR" altLang="en-US" sz="120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altLang="ko-KR" sz="1200">
                <a:solidFill>
                  <a:prstClr val="black">
                    <a:lumMod val="75000"/>
                    <a:lumOff val="25000"/>
                  </a:prstClr>
                </a:solidFill>
              </a:rPr>
              <a:t>BatchNormalization </a:t>
            </a:r>
            <a:r>
              <a:rPr lang="ko-KR" altLang="en-US" sz="1200">
                <a:solidFill>
                  <a:prstClr val="black">
                    <a:lumMod val="75000"/>
                    <a:lumOff val="25000"/>
                  </a:prstClr>
                </a:solidFill>
              </a:rPr>
              <a:t>클래스로 제공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1200">
                <a:solidFill>
                  <a:prstClr val="black">
                    <a:lumMod val="75000"/>
                    <a:lumOff val="25000"/>
                  </a:prstClr>
                </a:solidFill>
              </a:rPr>
              <a:t>  </a:t>
            </a:r>
            <a:r>
              <a:rPr lang="en-US" altLang="ko-KR" sz="1200">
                <a:solidFill>
                  <a:prstClr val="black">
                    <a:lumMod val="75000"/>
                    <a:lumOff val="25000"/>
                  </a:prstClr>
                </a:solidFill>
              </a:rPr>
              <a:t>-</a:t>
            </a:r>
            <a:r>
              <a:rPr lang="ko-KR" altLang="en-US" sz="1200">
                <a:solidFill>
                  <a:prstClr val="black">
                    <a:lumMod val="75000"/>
                    <a:lumOff val="25000"/>
                  </a:prstClr>
                </a:solidFill>
              </a:rPr>
              <a:t>  전체 데이터에 대한 평균</a:t>
            </a:r>
            <a:r>
              <a:rPr lang="en-US" altLang="ko-KR" sz="1200">
                <a:solidFill>
                  <a:prstClr val="black">
                    <a:lumMod val="75000"/>
                    <a:lumOff val="25000"/>
                  </a:prstClr>
                </a:solidFill>
              </a:rPr>
              <a:t>,</a:t>
            </a:r>
            <a:r>
              <a:rPr lang="ko-KR" altLang="en-US" sz="1200">
                <a:solidFill>
                  <a:prstClr val="black">
                    <a:lumMod val="75000"/>
                    <a:lumOff val="25000"/>
                  </a:prstClr>
                </a:solidFill>
              </a:rPr>
              <a:t> 분산 바뀔 수 있음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1200">
                <a:solidFill>
                  <a:prstClr val="black">
                    <a:lumMod val="75000"/>
                    <a:lumOff val="25000"/>
                  </a:prstClr>
                </a:solidFill>
              </a:rPr>
              <a:t>  </a:t>
            </a:r>
            <a:r>
              <a:rPr lang="en-US" altLang="ko-KR" sz="1200">
                <a:solidFill>
                  <a:prstClr val="black">
                    <a:lumMod val="75000"/>
                    <a:lumOff val="25000"/>
                  </a:prstClr>
                </a:solidFill>
              </a:rPr>
              <a:t>-</a:t>
            </a:r>
            <a:r>
              <a:rPr lang="ko-KR" altLang="en-US" sz="1200">
                <a:solidFill>
                  <a:prstClr val="black">
                    <a:lumMod val="75000"/>
                    <a:lumOff val="25000"/>
                  </a:prstClr>
                </a:solidFill>
              </a:rPr>
              <a:t>  입출력 분포 유지 </a:t>
            </a:r>
            <a:r>
              <a:rPr lang="en-US" altLang="ko-KR" sz="1200">
                <a:solidFill>
                  <a:prstClr val="black">
                    <a:lumMod val="75000"/>
                    <a:lumOff val="25000"/>
                  </a:prstClr>
                </a:solidFill>
              </a:rPr>
              <a:t>-&gt;</a:t>
            </a:r>
            <a:r>
              <a:rPr lang="ko-KR" altLang="en-US" sz="1200">
                <a:solidFill>
                  <a:prstClr val="black">
                    <a:lumMod val="75000"/>
                    <a:lumOff val="25000"/>
                  </a:prstClr>
                </a:solidFill>
              </a:rPr>
              <a:t> 그래디언트 잘 전파되는 주요 효과</a:t>
            </a:r>
            <a:r>
              <a:rPr lang="en-US" altLang="ko-KR" sz="1200">
                <a:solidFill>
                  <a:prstClr val="black">
                    <a:lumMod val="75000"/>
                    <a:lumOff val="25000"/>
                  </a:prstClr>
                </a:solidFill>
              </a:rPr>
              <a:t>O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200">
                <a:solidFill>
                  <a:prstClr val="black">
                    <a:lumMod val="75000"/>
                    <a:lumOff val="25000"/>
                  </a:prstClr>
                </a:solidFill>
              </a:rPr>
              <a:t>  -</a:t>
            </a:r>
            <a:r>
              <a:rPr lang="ko-KR" altLang="en-US" sz="1200">
                <a:solidFill>
                  <a:prstClr val="black">
                    <a:lumMod val="75000"/>
                    <a:lumOff val="25000"/>
                  </a:prstClr>
                </a:solidFill>
              </a:rPr>
              <a:t>  학습 속도 개선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1200">
                <a:solidFill>
                  <a:prstClr val="black">
                    <a:lumMod val="75000"/>
                    <a:lumOff val="25000"/>
                  </a:prstClr>
                </a:solidFill>
              </a:rPr>
              <a:t>  </a:t>
            </a:r>
            <a:r>
              <a:rPr lang="en-US" altLang="ko-KR" sz="1200">
                <a:solidFill>
                  <a:prstClr val="black">
                    <a:lumMod val="75000"/>
                    <a:lumOff val="25000"/>
                  </a:prstClr>
                </a:solidFill>
              </a:rPr>
              <a:t>-</a:t>
            </a:r>
            <a:r>
              <a:rPr lang="ko-KR" altLang="en-US" sz="1200">
                <a:solidFill>
                  <a:prstClr val="black">
                    <a:lumMod val="75000"/>
                    <a:lumOff val="25000"/>
                  </a:prstClr>
                </a:solidFill>
              </a:rPr>
              <a:t>  가중치 초기값의 의존성 낮아짐</a:t>
            </a:r>
          </a:p>
        </p:txBody>
      </p:sp>
      <p:sp>
        <p:nvSpPr>
          <p:cNvPr id="61" name="직사각형 49"/>
          <p:cNvSpPr/>
          <p:nvPr/>
        </p:nvSpPr>
        <p:spPr>
          <a:xfrm>
            <a:off x="2822737" y="4125519"/>
            <a:ext cx="7701585" cy="11190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500" b="1" u="sng">
                <a:solidFill>
                  <a:prstClr val="black">
                    <a:lumMod val="75000"/>
                    <a:lumOff val="25000"/>
                  </a:prstClr>
                </a:solidFill>
              </a:rPr>
              <a:t>깊이별 분리 합성곱</a:t>
            </a:r>
            <a:endParaRPr lang="ko-KR" altLang="en-US" sz="1500" b="1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  <a:defRPr/>
            </a:pPr>
            <a:endParaRPr lang="en-US" altLang="ko-KR" sz="600" b="1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200">
                <a:solidFill>
                  <a:prstClr val="black">
                    <a:lumMod val="75000"/>
                    <a:lumOff val="25000"/>
                  </a:prstClr>
                </a:solidFill>
              </a:rPr>
              <a:t>  </a:t>
            </a:r>
            <a:r>
              <a:rPr lang="en-US" altLang="ko-KR" sz="1200">
                <a:solidFill>
                  <a:prstClr val="black">
                    <a:lumMod val="75000"/>
                    <a:lumOff val="25000"/>
                  </a:prstClr>
                </a:solidFill>
              </a:rPr>
              <a:t>- </a:t>
            </a:r>
            <a:r>
              <a:rPr lang="ko-KR" altLang="en-US" sz="1200">
                <a:solidFill>
                  <a:prstClr val="black">
                    <a:lumMod val="75000"/>
                    <a:lumOff val="25000"/>
                  </a:prstClr>
                </a:solidFill>
              </a:rPr>
              <a:t> 입력 채널별 공간 방향의 합성곱 수행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1200">
                <a:solidFill>
                  <a:prstClr val="black">
                    <a:lumMod val="75000"/>
                    <a:lumOff val="25000"/>
                  </a:prstClr>
                </a:solidFill>
              </a:rPr>
              <a:t>  </a:t>
            </a:r>
            <a:r>
              <a:rPr lang="en-US" altLang="ko-KR" sz="1200">
                <a:solidFill>
                  <a:prstClr val="black">
                    <a:lumMod val="75000"/>
                    <a:lumOff val="25000"/>
                  </a:prstClr>
                </a:solidFill>
              </a:rPr>
              <a:t>-</a:t>
            </a:r>
            <a:r>
              <a:rPr lang="ko-KR" altLang="en-US" sz="1200">
                <a:solidFill>
                  <a:prstClr val="black">
                    <a:lumMod val="75000"/>
                    <a:lumOff val="25000"/>
                  </a:prstClr>
                </a:solidFill>
              </a:rPr>
              <a:t>  점별 합성곱</a:t>
            </a:r>
            <a:r>
              <a:rPr lang="en-US" altLang="ko-KR" sz="1200">
                <a:solidFill>
                  <a:prstClr val="black">
                    <a:lumMod val="75000"/>
                    <a:lumOff val="25000"/>
                  </a:prstClr>
                </a:solidFill>
              </a:rPr>
              <a:t>(1X1</a:t>
            </a:r>
            <a:r>
              <a:rPr lang="ko-KR" altLang="en-US" sz="1200">
                <a:solidFill>
                  <a:prstClr val="black">
                    <a:lumMod val="75000"/>
                    <a:lumOff val="25000"/>
                  </a:prstClr>
                </a:solidFill>
              </a:rPr>
              <a:t> 합성곱</a:t>
            </a:r>
            <a:r>
              <a:rPr lang="en-US" altLang="ko-KR" sz="1200">
                <a:solidFill>
                  <a:prstClr val="black">
                    <a:lumMod val="75000"/>
                    <a:lumOff val="25000"/>
                  </a:prstClr>
                </a:solidFill>
              </a:rPr>
              <a:t>)</a:t>
            </a:r>
            <a:r>
              <a:rPr lang="ko-KR" altLang="en-US" sz="1200">
                <a:solidFill>
                  <a:prstClr val="black">
                    <a:lumMod val="75000"/>
                    <a:lumOff val="25000"/>
                  </a:prstClr>
                </a:solidFill>
              </a:rPr>
              <a:t> 통해 출력채널 합침</a:t>
            </a:r>
          </a:p>
        </p:txBody>
      </p:sp>
      <p:pic>
        <p:nvPicPr>
          <p:cNvPr id="64" name="그림 6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695198" y="3725004"/>
            <a:ext cx="2317425" cy="200785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509"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09626" y="245385"/>
            <a:ext cx="11572748" cy="6359441"/>
            <a:chOff x="309626" y="245385"/>
            <a:chExt cx="11572748" cy="6359441"/>
          </a:xfrm>
        </p:grpSpPr>
        <p:sp>
          <p:nvSpPr>
            <p:cNvPr id="6" name="직사각형 5"/>
            <p:cNvSpPr/>
            <p:nvPr/>
          </p:nvSpPr>
          <p:spPr>
            <a:xfrm>
              <a:off x="309626" y="253174"/>
              <a:ext cx="11572748" cy="63516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431800" dist="25400" dir="5400000" algn="t" rotWithShape="0">
                <a:prstClr val="black">
                  <a:alpha val="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11217893" y="253174"/>
              <a:ext cx="664481" cy="647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431800" dist="25400" dir="5400000" algn="t" rotWithShape="0">
                <a:prstClr val="black">
                  <a:alpha val="1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1058925" y="245385"/>
              <a:ext cx="10157083" cy="647700"/>
            </a:xfrm>
            <a:prstGeom prst="rect">
              <a:avLst/>
            </a:prstGeom>
            <a:solidFill>
              <a:srgbClr val="30396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1" latinLnBrk="0">
                <a:defRPr/>
              </a:pPr>
              <a:r>
                <a:rPr lang="en-US" altLang="ko-KR" sz="2400" b="1" i="1" kern="0">
                  <a:solidFill>
                    <a:prstClr val="white"/>
                  </a:solidFill>
                </a:rPr>
                <a:t>2.</a:t>
              </a:r>
              <a:r>
                <a:rPr lang="ko-KR" altLang="en-US" sz="2400" b="1" i="1" kern="0">
                  <a:solidFill>
                    <a:prstClr val="white"/>
                  </a:solidFill>
                </a:rPr>
                <a:t> 텐서보드 소개</a:t>
              </a:r>
              <a:r>
                <a:rPr lang="en-US" altLang="ko-KR" sz="2400" b="1" i="1" kern="0">
                  <a:solidFill>
                    <a:prstClr val="white"/>
                  </a:solidFill>
                </a:rPr>
                <a:t>:</a:t>
              </a:r>
              <a:r>
                <a:rPr lang="ko-KR" altLang="en-US" sz="2400" b="1" i="1" kern="0">
                  <a:solidFill>
                    <a:prstClr val="white"/>
                  </a:solidFill>
                </a:rPr>
                <a:t> 텐서플로의 시각화 프레임워크</a:t>
              </a:r>
            </a:p>
          </p:txBody>
        </p:sp>
        <p:grpSp>
          <p:nvGrpSpPr>
            <p:cNvPr id="24" name="그룹 23"/>
            <p:cNvGrpSpPr/>
            <p:nvPr/>
          </p:nvGrpSpPr>
          <p:grpSpPr>
            <a:xfrm>
              <a:off x="11434660" y="462783"/>
              <a:ext cx="230946" cy="228482"/>
              <a:chOff x="11242636" y="735673"/>
              <a:chExt cx="230946" cy="228482"/>
            </a:xfrm>
          </p:grpSpPr>
          <p:sp>
            <p:nvSpPr>
              <p:cNvPr id="16" name="타원 15"/>
              <p:cNvSpPr/>
              <p:nvPr/>
            </p:nvSpPr>
            <p:spPr>
              <a:xfrm>
                <a:off x="11302773" y="800483"/>
                <a:ext cx="108789" cy="108789"/>
              </a:xfrm>
              <a:prstGeom prst="ellipse">
                <a:avLst/>
              </a:prstGeom>
              <a:solidFill>
                <a:srgbClr val="FFC000"/>
              </a:solidFill>
              <a:ln w="158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사각형: 둥근 위쪽 모서리 16"/>
              <p:cNvSpPr/>
              <p:nvPr/>
            </p:nvSpPr>
            <p:spPr>
              <a:xfrm>
                <a:off x="11333147" y="910155"/>
                <a:ext cx="48043" cy="54000"/>
              </a:xfrm>
              <a:prstGeom prst="round2SameRect">
                <a:avLst>
                  <a:gd name="adj1" fmla="val 0"/>
                  <a:gd name="adj2" fmla="val 50000"/>
                </a:avLst>
              </a:prstGeom>
              <a:noFill/>
              <a:ln w="158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18" name="직선 연결선 17"/>
              <p:cNvCxnSpPr/>
              <p:nvPr/>
            </p:nvCxnSpPr>
            <p:spPr>
              <a:xfrm>
                <a:off x="11359549" y="735673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/>
              <p:cNvCxnSpPr/>
              <p:nvPr/>
            </p:nvCxnSpPr>
            <p:spPr>
              <a:xfrm rot="5400000">
                <a:off x="11459354" y="83820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/>
              <p:cNvCxnSpPr/>
              <p:nvPr/>
            </p:nvCxnSpPr>
            <p:spPr>
              <a:xfrm rot="5400000">
                <a:off x="11256864" y="83542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/>
              <p:cNvCxnSpPr/>
              <p:nvPr/>
            </p:nvCxnSpPr>
            <p:spPr>
              <a:xfrm rot="8100000">
                <a:off x="11282498" y="767378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/>
              <p:cNvCxnSpPr/>
              <p:nvPr/>
            </p:nvCxnSpPr>
            <p:spPr>
              <a:xfrm rot="13500000">
                <a:off x="11433473" y="77214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" name="직사각형 7"/>
            <p:cNvSpPr/>
            <p:nvPr/>
          </p:nvSpPr>
          <p:spPr>
            <a:xfrm>
              <a:off x="309626" y="245385"/>
              <a:ext cx="749300" cy="6477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>
              <a:outerShdw dist="25400" algn="l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b="1">
                  <a:solidFill>
                    <a:srgbClr val="303962"/>
                  </a:solidFill>
                </a:rPr>
                <a:t>7.3</a:t>
              </a:r>
            </a:p>
          </p:txBody>
        </p:sp>
        <p:grpSp>
          <p:nvGrpSpPr>
            <p:cNvPr id="27" name="그룹 26"/>
            <p:cNvGrpSpPr/>
            <p:nvPr/>
          </p:nvGrpSpPr>
          <p:grpSpPr>
            <a:xfrm>
              <a:off x="10703092" y="493743"/>
              <a:ext cx="267186" cy="165383"/>
              <a:chOff x="10447060" y="740631"/>
              <a:chExt cx="267186" cy="165383"/>
            </a:xfrm>
          </p:grpSpPr>
          <p:sp>
            <p:nvSpPr>
              <p:cNvPr id="25" name="화살표: 갈매기형 수장 24"/>
              <p:cNvSpPr/>
              <p:nvPr/>
            </p:nvSpPr>
            <p:spPr>
              <a:xfrm>
                <a:off x="10597188" y="740631"/>
                <a:ext cx="117058" cy="165383"/>
              </a:xfrm>
              <a:prstGeom prst="chevron">
                <a:avLst>
                  <a:gd name="adj" fmla="val 8072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" name="직사각형 25"/>
              <p:cNvSpPr/>
              <p:nvPr/>
            </p:nvSpPr>
            <p:spPr>
              <a:xfrm>
                <a:off x="10447060" y="816123"/>
                <a:ext cx="252000" cy="144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130" name="직사각형 51"/>
          <p:cNvSpPr/>
          <p:nvPr/>
        </p:nvSpPr>
        <p:spPr>
          <a:xfrm>
            <a:off x="1483968" y="3400425"/>
            <a:ext cx="9685434" cy="178594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3" name="직사각형 99"/>
          <p:cNvSpPr/>
          <p:nvPr/>
        </p:nvSpPr>
        <p:spPr>
          <a:xfrm>
            <a:off x="2390783" y="3922740"/>
            <a:ext cx="5009144" cy="20951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300" b="1">
                <a:solidFill>
                  <a:prstClr val="black">
                    <a:lumMod val="75000"/>
                    <a:lumOff val="25000"/>
                  </a:prstClr>
                </a:solidFill>
              </a:rPr>
              <a:t>    ▶ 하이퍼파라미터 최적화 과정</a:t>
            </a:r>
          </a:p>
          <a:p>
            <a:pPr>
              <a:lnSpc>
                <a:spcPct val="150000"/>
              </a:lnSpc>
              <a:defRPr/>
            </a:pPr>
            <a:endParaRPr lang="en-US" altLang="ko-KR" sz="300" b="1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lvl="1">
              <a:lnSpc>
                <a:spcPct val="150000"/>
              </a:lnSpc>
              <a:defRPr/>
            </a:pPr>
            <a:r>
              <a:rPr lang="ko-KR" altLang="en-US" sz="120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altLang="ko-KR" sz="1200">
                <a:solidFill>
                  <a:prstClr val="black">
                    <a:lumMod val="75000"/>
                    <a:lumOff val="25000"/>
                  </a:prstClr>
                </a:solidFill>
              </a:rPr>
              <a:t>1) </a:t>
            </a:r>
            <a:r>
              <a:rPr lang="ko-KR" altLang="en-US" sz="1200">
                <a:solidFill>
                  <a:prstClr val="black">
                    <a:lumMod val="75000"/>
                    <a:lumOff val="25000"/>
                  </a:prstClr>
                </a:solidFill>
              </a:rPr>
              <a:t>일련의 하이퍼파라미터 선택</a:t>
            </a:r>
          </a:p>
          <a:p>
            <a:pPr lvl="1">
              <a:lnSpc>
                <a:spcPct val="150000"/>
              </a:lnSpc>
              <a:defRPr/>
            </a:pPr>
            <a:r>
              <a:rPr lang="ko-KR" altLang="en-US" sz="120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altLang="ko-KR" sz="1200">
                <a:solidFill>
                  <a:prstClr val="black">
                    <a:lumMod val="75000"/>
                    <a:lumOff val="25000"/>
                  </a:prstClr>
                </a:solidFill>
              </a:rPr>
              <a:t>2)</a:t>
            </a:r>
            <a:r>
              <a:rPr lang="ko-KR" altLang="en-US" sz="1200">
                <a:solidFill>
                  <a:prstClr val="black">
                    <a:lumMod val="75000"/>
                    <a:lumOff val="25000"/>
                  </a:prstClr>
                </a:solidFill>
              </a:rPr>
              <a:t> 선택된 하이퍼파라미터로 모델 생성</a:t>
            </a:r>
          </a:p>
          <a:p>
            <a:pPr lvl="1">
              <a:lnSpc>
                <a:spcPct val="150000"/>
              </a:lnSpc>
              <a:defRPr/>
            </a:pPr>
            <a:r>
              <a:rPr lang="ko-KR" altLang="en-US" sz="120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altLang="ko-KR" sz="1200">
                <a:solidFill>
                  <a:prstClr val="black">
                    <a:lumMod val="75000"/>
                    <a:lumOff val="25000"/>
                  </a:prstClr>
                </a:solidFill>
              </a:rPr>
              <a:t>3) </a:t>
            </a:r>
            <a:r>
              <a:rPr lang="ko-KR" altLang="en-US" sz="1200">
                <a:solidFill>
                  <a:prstClr val="black">
                    <a:lumMod val="75000"/>
                    <a:lumOff val="25000"/>
                  </a:prstClr>
                </a:solidFill>
              </a:rPr>
              <a:t>훈련 데이터에 학습</a:t>
            </a:r>
            <a:r>
              <a:rPr lang="en-US" altLang="ko-KR" sz="1200">
                <a:solidFill>
                  <a:prstClr val="black">
                    <a:lumMod val="75000"/>
                    <a:lumOff val="25000"/>
                  </a:prstClr>
                </a:solidFill>
              </a:rPr>
              <a:t>,</a:t>
            </a:r>
            <a:r>
              <a:rPr lang="ko-KR" altLang="en-US" sz="1200">
                <a:solidFill>
                  <a:prstClr val="black">
                    <a:lumMod val="75000"/>
                    <a:lumOff val="25000"/>
                  </a:prstClr>
                </a:solidFill>
              </a:rPr>
              <a:t> 검증 데이터에서 성능 측정</a:t>
            </a:r>
          </a:p>
          <a:p>
            <a:pPr lvl="1">
              <a:lnSpc>
                <a:spcPct val="150000"/>
              </a:lnSpc>
              <a:defRPr/>
            </a:pPr>
            <a:r>
              <a:rPr lang="ko-KR" altLang="en-US" sz="120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altLang="ko-KR" sz="1200">
                <a:solidFill>
                  <a:prstClr val="black">
                    <a:lumMod val="75000"/>
                    <a:lumOff val="25000"/>
                  </a:prstClr>
                </a:solidFill>
              </a:rPr>
              <a:t>4) </a:t>
            </a:r>
            <a:r>
              <a:rPr lang="ko-KR" altLang="en-US" sz="1200">
                <a:solidFill>
                  <a:prstClr val="black">
                    <a:lumMod val="75000"/>
                    <a:lumOff val="25000"/>
                  </a:prstClr>
                </a:solidFill>
              </a:rPr>
              <a:t>다음 하이퍼파라미터 선택</a:t>
            </a:r>
          </a:p>
          <a:p>
            <a:pPr lvl="1">
              <a:lnSpc>
                <a:spcPct val="150000"/>
              </a:lnSpc>
              <a:defRPr/>
            </a:pPr>
            <a:r>
              <a:rPr lang="ko-KR" altLang="en-US" sz="120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altLang="ko-KR" sz="1200">
                <a:solidFill>
                  <a:prstClr val="black">
                    <a:lumMod val="75000"/>
                    <a:lumOff val="25000"/>
                  </a:prstClr>
                </a:solidFill>
              </a:rPr>
              <a:t>5)</a:t>
            </a:r>
            <a:r>
              <a:rPr lang="ko-KR" altLang="en-US" sz="1200">
                <a:solidFill>
                  <a:prstClr val="black">
                    <a:lumMod val="75000"/>
                    <a:lumOff val="25000"/>
                  </a:prstClr>
                </a:solidFill>
              </a:rPr>
              <a:t> 위 과정 반복</a:t>
            </a:r>
          </a:p>
          <a:p>
            <a:pPr lvl="1">
              <a:lnSpc>
                <a:spcPct val="150000"/>
              </a:lnSpc>
              <a:defRPr/>
            </a:pPr>
            <a:r>
              <a:rPr lang="ko-KR" altLang="en-US" sz="120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altLang="ko-KR" sz="1200">
                <a:solidFill>
                  <a:prstClr val="black">
                    <a:lumMod val="75000"/>
                    <a:lumOff val="25000"/>
                  </a:prstClr>
                </a:solidFill>
              </a:rPr>
              <a:t>6)</a:t>
            </a:r>
            <a:r>
              <a:rPr lang="ko-KR" altLang="en-US" sz="1200">
                <a:solidFill>
                  <a:prstClr val="black">
                    <a:lumMod val="75000"/>
                    <a:lumOff val="25000"/>
                  </a:prstClr>
                </a:solidFill>
              </a:rPr>
              <a:t> 테스트 데이터에서 성능 측정</a:t>
            </a:r>
          </a:p>
        </p:txBody>
      </p:sp>
      <p:sp>
        <p:nvSpPr>
          <p:cNvPr id="134" name="직사각형 49"/>
          <p:cNvSpPr/>
          <p:nvPr/>
        </p:nvSpPr>
        <p:spPr>
          <a:xfrm>
            <a:off x="2585925" y="1513116"/>
            <a:ext cx="5186390" cy="1371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500" b="1" u="sng">
                <a:solidFill>
                  <a:prstClr val="black">
                    <a:lumMod val="75000"/>
                    <a:lumOff val="25000"/>
                  </a:prstClr>
                </a:solidFill>
              </a:rPr>
              <a:t>하이퍼파라미터</a:t>
            </a:r>
          </a:p>
          <a:p>
            <a:pPr>
              <a:lnSpc>
                <a:spcPct val="150000"/>
              </a:lnSpc>
              <a:defRPr/>
            </a:pPr>
            <a:endParaRPr lang="ko-KR" altLang="en-US" sz="500" b="1" u="sng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200">
                <a:solidFill>
                  <a:prstClr val="black">
                    <a:lumMod val="75000"/>
                    <a:lumOff val="25000"/>
                  </a:prstClr>
                </a:solidFill>
              </a:rPr>
              <a:t>  </a:t>
            </a:r>
            <a:r>
              <a:rPr lang="en-US" altLang="ko-KR" sz="1200">
                <a:solidFill>
                  <a:prstClr val="black">
                    <a:lumMod val="75000"/>
                    <a:lumOff val="25000"/>
                  </a:prstClr>
                </a:solidFill>
              </a:rPr>
              <a:t>- </a:t>
            </a:r>
            <a:r>
              <a:rPr lang="ko-KR" altLang="en-US" sz="1200">
                <a:solidFill>
                  <a:prstClr val="black">
                    <a:lumMod val="75000"/>
                    <a:lumOff val="25000"/>
                  </a:prstClr>
                </a:solidFill>
              </a:rPr>
              <a:t> 구조에 관련된 파라미터 중</a:t>
            </a:r>
            <a:r>
              <a:rPr lang="en-US" altLang="ko-KR" sz="1200">
                <a:solidFill>
                  <a:prstClr val="black">
                    <a:lumMod val="75000"/>
                    <a:lumOff val="25000"/>
                  </a:prstClr>
                </a:solidFill>
              </a:rPr>
              <a:t>,</a:t>
            </a:r>
            <a:r>
              <a:rPr lang="ko-KR" altLang="en-US" sz="1200">
                <a:solidFill>
                  <a:prstClr val="black">
                    <a:lumMod val="75000"/>
                    <a:lumOff val="25000"/>
                  </a:prstClr>
                </a:solidFill>
              </a:rPr>
              <a:t> 역전파 훈련 모델과 구분된 것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1200">
                <a:solidFill>
                  <a:prstClr val="black">
                    <a:lumMod val="75000"/>
                    <a:lumOff val="25000"/>
                  </a:prstClr>
                </a:solidFill>
              </a:rPr>
              <a:t>  </a:t>
            </a:r>
            <a:r>
              <a:rPr lang="en-US" altLang="ko-KR" sz="1200">
                <a:solidFill>
                  <a:prstClr val="black">
                    <a:lumMod val="75000"/>
                    <a:lumOff val="25000"/>
                  </a:prstClr>
                </a:solidFill>
              </a:rPr>
              <a:t>-</a:t>
            </a:r>
            <a:r>
              <a:rPr lang="ko-KR" altLang="en-US" sz="1200">
                <a:solidFill>
                  <a:prstClr val="black">
                    <a:lumMod val="75000"/>
                    <a:lumOff val="25000"/>
                  </a:prstClr>
                </a:solidFill>
              </a:rPr>
              <a:t>  최대 성능 </a:t>
            </a:r>
            <a:r>
              <a:rPr lang="en-US" altLang="ko-KR" sz="1200">
                <a:solidFill>
                  <a:prstClr val="black">
                    <a:lumMod val="75000"/>
                    <a:lumOff val="25000"/>
                  </a:prstClr>
                </a:solidFill>
              </a:rPr>
              <a:t>-&gt;</a:t>
            </a:r>
            <a:r>
              <a:rPr lang="ko-KR" altLang="en-US" sz="1200">
                <a:solidFill>
                  <a:prstClr val="black">
                    <a:lumMod val="75000"/>
                    <a:lumOff val="25000"/>
                  </a:prstClr>
                </a:solidFill>
              </a:rPr>
              <a:t> 수정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1200">
                <a:solidFill>
                  <a:prstClr val="black">
                    <a:lumMod val="75000"/>
                    <a:lumOff val="25000"/>
                  </a:prstClr>
                </a:solidFill>
              </a:rPr>
              <a:t>  </a:t>
            </a:r>
            <a:r>
              <a:rPr lang="en-US" altLang="ko-KR" sz="1200">
                <a:solidFill>
                  <a:prstClr val="black">
                    <a:lumMod val="75000"/>
                    <a:lumOff val="25000"/>
                  </a:prstClr>
                </a:solidFill>
              </a:rPr>
              <a:t>-</a:t>
            </a:r>
            <a:r>
              <a:rPr lang="ko-KR" altLang="en-US" sz="1200">
                <a:solidFill>
                  <a:prstClr val="black">
                    <a:lumMod val="75000"/>
                    <a:lumOff val="25000"/>
                  </a:prstClr>
                </a:solidFill>
              </a:rPr>
              <a:t>  시간 소요 큼</a:t>
            </a:r>
          </a:p>
        </p:txBody>
      </p:sp>
      <p:sp>
        <p:nvSpPr>
          <p:cNvPr id="136" name="타원 56"/>
          <p:cNvSpPr/>
          <p:nvPr/>
        </p:nvSpPr>
        <p:spPr>
          <a:xfrm>
            <a:off x="850153" y="1501410"/>
            <a:ext cx="1373811" cy="1373811"/>
          </a:xfrm>
          <a:prstGeom prst="ellipse">
            <a:avLst/>
          </a:prstGeom>
          <a:ln/>
        </p:spPr>
        <p:style>
          <a:lnRef idx="2">
            <a:schemeClr val="lt1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509"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09626" y="245385"/>
            <a:ext cx="11572748" cy="6359441"/>
            <a:chOff x="309626" y="245385"/>
            <a:chExt cx="11572748" cy="6359441"/>
          </a:xfrm>
        </p:grpSpPr>
        <p:sp>
          <p:nvSpPr>
            <p:cNvPr id="6" name="직사각형 5"/>
            <p:cNvSpPr/>
            <p:nvPr/>
          </p:nvSpPr>
          <p:spPr>
            <a:xfrm>
              <a:off x="309626" y="253174"/>
              <a:ext cx="11572748" cy="63516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431800" dist="25400" dir="5400000" algn="t" rotWithShape="0">
                <a:prstClr val="black">
                  <a:alpha val="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11217893" y="253174"/>
              <a:ext cx="664481" cy="647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431800" dist="25400" dir="5400000" algn="t" rotWithShape="0">
                <a:prstClr val="black">
                  <a:alpha val="1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1058925" y="245385"/>
              <a:ext cx="10157083" cy="647700"/>
            </a:xfrm>
            <a:prstGeom prst="rect">
              <a:avLst/>
            </a:prstGeom>
            <a:solidFill>
              <a:srgbClr val="30396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1" latinLnBrk="0">
                <a:defRPr/>
              </a:pPr>
              <a:r>
                <a:rPr lang="en-US" altLang="ko-KR" sz="2400" b="1" i="1" kern="0">
                  <a:solidFill>
                    <a:prstClr val="white"/>
                  </a:solidFill>
                </a:rPr>
                <a:t>3.</a:t>
              </a:r>
              <a:r>
                <a:rPr lang="ko-KR" altLang="en-US" sz="2400" b="1" i="1" kern="0">
                  <a:solidFill>
                    <a:prstClr val="white"/>
                  </a:solidFill>
                </a:rPr>
                <a:t> 모델 앙상블</a:t>
              </a:r>
            </a:p>
          </p:txBody>
        </p:sp>
        <p:grpSp>
          <p:nvGrpSpPr>
            <p:cNvPr id="24" name="그룹 23"/>
            <p:cNvGrpSpPr/>
            <p:nvPr/>
          </p:nvGrpSpPr>
          <p:grpSpPr>
            <a:xfrm>
              <a:off x="11434660" y="462783"/>
              <a:ext cx="230946" cy="228482"/>
              <a:chOff x="11242636" y="735673"/>
              <a:chExt cx="230946" cy="228482"/>
            </a:xfrm>
          </p:grpSpPr>
          <p:sp>
            <p:nvSpPr>
              <p:cNvPr id="16" name="타원 15"/>
              <p:cNvSpPr/>
              <p:nvPr/>
            </p:nvSpPr>
            <p:spPr>
              <a:xfrm>
                <a:off x="11302773" y="800483"/>
                <a:ext cx="108789" cy="108789"/>
              </a:xfrm>
              <a:prstGeom prst="ellipse">
                <a:avLst/>
              </a:prstGeom>
              <a:solidFill>
                <a:srgbClr val="FFC000"/>
              </a:solidFill>
              <a:ln w="158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사각형: 둥근 위쪽 모서리 16"/>
              <p:cNvSpPr/>
              <p:nvPr/>
            </p:nvSpPr>
            <p:spPr>
              <a:xfrm>
                <a:off x="11333147" y="910155"/>
                <a:ext cx="48043" cy="54000"/>
              </a:xfrm>
              <a:prstGeom prst="round2SameRect">
                <a:avLst>
                  <a:gd name="adj1" fmla="val 0"/>
                  <a:gd name="adj2" fmla="val 50000"/>
                </a:avLst>
              </a:prstGeom>
              <a:noFill/>
              <a:ln w="158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18" name="직선 연결선 17"/>
              <p:cNvCxnSpPr/>
              <p:nvPr/>
            </p:nvCxnSpPr>
            <p:spPr>
              <a:xfrm>
                <a:off x="11359549" y="735673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/>
              <p:cNvCxnSpPr/>
              <p:nvPr/>
            </p:nvCxnSpPr>
            <p:spPr>
              <a:xfrm rot="5400000">
                <a:off x="11459354" y="83820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/>
              <p:cNvCxnSpPr/>
              <p:nvPr/>
            </p:nvCxnSpPr>
            <p:spPr>
              <a:xfrm rot="5400000">
                <a:off x="11256864" y="83542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/>
              <p:cNvCxnSpPr/>
              <p:nvPr/>
            </p:nvCxnSpPr>
            <p:spPr>
              <a:xfrm rot="8100000">
                <a:off x="11282498" y="767378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/>
              <p:cNvCxnSpPr/>
              <p:nvPr/>
            </p:nvCxnSpPr>
            <p:spPr>
              <a:xfrm rot="13500000">
                <a:off x="11433473" y="77214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" name="직사각형 7"/>
            <p:cNvSpPr/>
            <p:nvPr/>
          </p:nvSpPr>
          <p:spPr>
            <a:xfrm>
              <a:off x="309626" y="245385"/>
              <a:ext cx="749300" cy="6477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>
              <a:outerShdw dist="25400" algn="l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b="1">
                  <a:solidFill>
                    <a:srgbClr val="303962"/>
                  </a:solidFill>
                </a:rPr>
                <a:t>7.3</a:t>
              </a:r>
            </a:p>
          </p:txBody>
        </p:sp>
        <p:grpSp>
          <p:nvGrpSpPr>
            <p:cNvPr id="27" name="그룹 26"/>
            <p:cNvGrpSpPr/>
            <p:nvPr/>
          </p:nvGrpSpPr>
          <p:grpSpPr>
            <a:xfrm>
              <a:off x="10703092" y="493743"/>
              <a:ext cx="267186" cy="165383"/>
              <a:chOff x="10447060" y="740631"/>
              <a:chExt cx="267186" cy="165383"/>
            </a:xfrm>
          </p:grpSpPr>
          <p:sp>
            <p:nvSpPr>
              <p:cNvPr id="25" name="화살표: 갈매기형 수장 24"/>
              <p:cNvSpPr/>
              <p:nvPr/>
            </p:nvSpPr>
            <p:spPr>
              <a:xfrm>
                <a:off x="10597188" y="740631"/>
                <a:ext cx="117058" cy="165383"/>
              </a:xfrm>
              <a:prstGeom prst="chevron">
                <a:avLst>
                  <a:gd name="adj" fmla="val 8072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" name="직사각형 25"/>
              <p:cNvSpPr/>
              <p:nvPr/>
            </p:nvSpPr>
            <p:spPr>
              <a:xfrm>
                <a:off x="10447060" y="816123"/>
                <a:ext cx="252000" cy="144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100" name="직사각형 99"/>
          <p:cNvSpPr/>
          <p:nvPr/>
        </p:nvSpPr>
        <p:spPr>
          <a:xfrm>
            <a:off x="1443646" y="3857724"/>
            <a:ext cx="9657740" cy="4456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endParaRPr lang="en-US" altLang="ko-KR" sz="1600" b="1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32" name="직사각형 47"/>
          <p:cNvSpPr/>
          <p:nvPr/>
        </p:nvSpPr>
        <p:spPr>
          <a:xfrm>
            <a:off x="1394672" y="3629025"/>
            <a:ext cx="9759844" cy="179664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100000">
                <a:srgbClr val="303962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6" name="타원 55"/>
          <p:cNvSpPr/>
          <p:nvPr/>
        </p:nvSpPr>
        <p:spPr>
          <a:xfrm>
            <a:off x="771574" y="1335154"/>
            <a:ext cx="1373811" cy="1373811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7" name="직사각형 49"/>
          <p:cNvSpPr/>
          <p:nvPr/>
        </p:nvSpPr>
        <p:spPr>
          <a:xfrm>
            <a:off x="2544131" y="1307905"/>
            <a:ext cx="7701585" cy="19477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500" b="1" u="sng">
                <a:solidFill>
                  <a:prstClr val="black">
                    <a:lumMod val="75000"/>
                    <a:lumOff val="25000"/>
                  </a:prstClr>
                </a:solidFill>
              </a:rPr>
              <a:t>모델 앙상블</a:t>
            </a:r>
          </a:p>
          <a:p>
            <a:pPr>
              <a:lnSpc>
                <a:spcPct val="150000"/>
              </a:lnSpc>
              <a:defRPr/>
            </a:pPr>
            <a:endParaRPr lang="en-US" altLang="ko-KR" sz="600" b="1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200">
                <a:solidFill>
                  <a:prstClr val="black">
                    <a:lumMod val="75000"/>
                    <a:lumOff val="25000"/>
                  </a:prstClr>
                </a:solidFill>
              </a:rPr>
              <a:t>  </a:t>
            </a:r>
            <a:r>
              <a:rPr lang="en-US" altLang="ko-KR" sz="1200">
                <a:solidFill>
                  <a:prstClr val="black">
                    <a:lumMod val="75000"/>
                    <a:lumOff val="25000"/>
                  </a:prstClr>
                </a:solidFill>
              </a:rPr>
              <a:t>- </a:t>
            </a:r>
            <a:r>
              <a:rPr lang="ko-KR" altLang="en-US" sz="1200">
                <a:solidFill>
                  <a:prstClr val="black">
                    <a:lumMod val="75000"/>
                    <a:lumOff val="25000"/>
                  </a:prstClr>
                </a:solidFill>
              </a:rPr>
              <a:t> 여러 개 다른 모델의 예측을 합침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1200">
                <a:solidFill>
                  <a:prstClr val="black">
                    <a:lumMod val="75000"/>
                    <a:lumOff val="25000"/>
                  </a:prstClr>
                </a:solidFill>
              </a:rPr>
              <a:t>  </a:t>
            </a:r>
            <a:r>
              <a:rPr lang="en-US" altLang="ko-KR" sz="1200">
                <a:solidFill>
                  <a:prstClr val="black">
                    <a:lumMod val="75000"/>
                    <a:lumOff val="25000"/>
                  </a:prstClr>
                </a:solidFill>
              </a:rPr>
              <a:t>-</a:t>
            </a:r>
            <a:r>
              <a:rPr lang="ko-KR" altLang="en-US" sz="1200">
                <a:solidFill>
                  <a:prstClr val="black">
                    <a:lumMod val="75000"/>
                    <a:lumOff val="25000"/>
                  </a:prstClr>
                </a:solidFill>
              </a:rPr>
              <a:t>  데이터의 부분 특징 봄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1200">
                <a:solidFill>
                  <a:prstClr val="black">
                    <a:lumMod val="75000"/>
                    <a:lumOff val="25000"/>
                  </a:prstClr>
                </a:solidFill>
              </a:rPr>
              <a:t>  </a:t>
            </a:r>
            <a:r>
              <a:rPr lang="en-US" altLang="ko-KR" sz="1200">
                <a:solidFill>
                  <a:prstClr val="black">
                    <a:lumMod val="75000"/>
                    <a:lumOff val="25000"/>
                  </a:prstClr>
                </a:solidFill>
              </a:rPr>
              <a:t>-</a:t>
            </a:r>
            <a:r>
              <a:rPr lang="ko-KR" altLang="en-US" sz="1200">
                <a:solidFill>
                  <a:prstClr val="black">
                    <a:lumMod val="75000"/>
                    <a:lumOff val="25000"/>
                  </a:prstClr>
                </a:solidFill>
              </a:rPr>
              <a:t>  다양성이 핵심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200">
                <a:solidFill>
                  <a:prstClr val="black">
                    <a:lumMod val="75000"/>
                    <a:lumOff val="25000"/>
                  </a:prstClr>
                </a:solidFill>
              </a:rPr>
              <a:t>  -</a:t>
            </a:r>
            <a:r>
              <a:rPr lang="ko-KR" altLang="en-US" sz="1200">
                <a:solidFill>
                  <a:prstClr val="black">
                    <a:lumMod val="75000"/>
                    <a:lumOff val="25000"/>
                  </a:prstClr>
                </a:solidFill>
              </a:rPr>
              <a:t>  다양</a:t>
            </a:r>
            <a:r>
              <a:rPr lang="en-US" altLang="ko-KR" sz="1200">
                <a:solidFill>
                  <a:prstClr val="black">
                    <a:lumMod val="75000"/>
                    <a:lumOff val="25000"/>
                  </a:prstClr>
                </a:solidFill>
              </a:rPr>
              <a:t>X</a:t>
            </a:r>
            <a:r>
              <a:rPr lang="ko-KR" altLang="en-US" sz="120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altLang="ko-KR" sz="1200">
                <a:solidFill>
                  <a:prstClr val="black">
                    <a:lumMod val="75000"/>
                    <a:lumOff val="25000"/>
                  </a:prstClr>
                </a:solidFill>
              </a:rPr>
              <a:t>-&gt;</a:t>
            </a:r>
            <a:r>
              <a:rPr lang="ko-KR" altLang="en-US" sz="1200">
                <a:solidFill>
                  <a:prstClr val="black">
                    <a:lumMod val="75000"/>
                    <a:lumOff val="25000"/>
                  </a:prstClr>
                </a:solidFill>
              </a:rPr>
              <a:t> 편향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1200">
                <a:solidFill>
                  <a:prstClr val="black">
                    <a:lumMod val="75000"/>
                    <a:lumOff val="25000"/>
                  </a:prstClr>
                </a:solidFill>
              </a:rPr>
              <a:t>  </a:t>
            </a:r>
            <a:r>
              <a:rPr lang="en-US" altLang="ko-KR" sz="1200">
                <a:solidFill>
                  <a:prstClr val="black">
                    <a:lumMod val="75000"/>
                    <a:lumOff val="25000"/>
                  </a:prstClr>
                </a:solidFill>
              </a:rPr>
              <a:t>-</a:t>
            </a:r>
            <a:r>
              <a:rPr lang="ko-KR" altLang="en-US" sz="1200">
                <a:solidFill>
                  <a:prstClr val="black">
                    <a:lumMod val="75000"/>
                    <a:lumOff val="25000"/>
                  </a:prstClr>
                </a:solidFill>
              </a:rPr>
              <a:t>  댜양</a:t>
            </a:r>
            <a:r>
              <a:rPr lang="en-US" altLang="ko-KR" sz="1200">
                <a:solidFill>
                  <a:prstClr val="black">
                    <a:lumMod val="75000"/>
                    <a:lumOff val="25000"/>
                  </a:prstClr>
                </a:solidFill>
              </a:rPr>
              <a:t>O</a:t>
            </a:r>
            <a:r>
              <a:rPr lang="ko-KR" altLang="en-US" sz="120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altLang="ko-KR" sz="1200">
                <a:solidFill>
                  <a:prstClr val="black">
                    <a:lumMod val="75000"/>
                    <a:lumOff val="25000"/>
                  </a:prstClr>
                </a:solidFill>
              </a:rPr>
              <a:t>-&gt;</a:t>
            </a:r>
            <a:r>
              <a:rPr lang="ko-KR" altLang="en-US" sz="1200">
                <a:solidFill>
                  <a:prstClr val="black">
                    <a:lumMod val="75000"/>
                    <a:lumOff val="25000"/>
                  </a:prstClr>
                </a:solidFill>
              </a:rPr>
              <a:t> 편향 상쇄 </a:t>
            </a:r>
            <a:r>
              <a:rPr lang="en-US" altLang="ko-KR" sz="1200">
                <a:solidFill>
                  <a:prstClr val="black">
                    <a:lumMod val="75000"/>
                    <a:lumOff val="25000"/>
                  </a:prstClr>
                </a:solidFill>
              </a:rPr>
              <a:t>-&gt;</a:t>
            </a:r>
            <a:r>
              <a:rPr lang="ko-KR" altLang="en-US" sz="1200">
                <a:solidFill>
                  <a:prstClr val="black">
                    <a:lumMod val="75000"/>
                    <a:lumOff val="25000"/>
                  </a:prstClr>
                </a:solidFill>
              </a:rPr>
              <a:t> 견고</a:t>
            </a:r>
            <a:r>
              <a:rPr lang="en-US" altLang="ko-KR" sz="1200">
                <a:solidFill>
                  <a:prstClr val="black">
                    <a:lumMod val="75000"/>
                    <a:lumOff val="25000"/>
                  </a:prstClr>
                </a:solidFill>
              </a:rPr>
              <a:t>,</a:t>
            </a:r>
            <a:r>
              <a:rPr lang="ko-KR" altLang="en-US" sz="1200">
                <a:solidFill>
                  <a:prstClr val="black">
                    <a:lumMod val="75000"/>
                    <a:lumOff val="25000"/>
                  </a:prstClr>
                </a:solidFill>
              </a:rPr>
              <a:t> 정확</a:t>
            </a:r>
          </a:p>
        </p:txBody>
      </p:sp>
      <p:sp>
        <p:nvSpPr>
          <p:cNvPr id="138" name="직사각형 99"/>
          <p:cNvSpPr/>
          <p:nvPr/>
        </p:nvSpPr>
        <p:spPr>
          <a:xfrm>
            <a:off x="2390783" y="4198965"/>
            <a:ext cx="5009144" cy="12760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300" b="1">
                <a:solidFill>
                  <a:prstClr val="black">
                    <a:lumMod val="75000"/>
                    <a:lumOff val="25000"/>
                  </a:prstClr>
                </a:solidFill>
              </a:rPr>
              <a:t>    ▶ 최근 동향</a:t>
            </a:r>
          </a:p>
          <a:p>
            <a:pPr>
              <a:lnSpc>
                <a:spcPct val="150000"/>
              </a:lnSpc>
              <a:defRPr/>
            </a:pPr>
            <a:endParaRPr lang="en-US" altLang="ko-KR" sz="300" b="1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lvl="1">
              <a:lnSpc>
                <a:spcPct val="150000"/>
              </a:lnSpc>
              <a:defRPr/>
            </a:pPr>
            <a:r>
              <a:rPr lang="ko-KR" altLang="en-US" sz="120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altLang="ko-KR" sz="1200">
                <a:solidFill>
                  <a:prstClr val="black">
                    <a:lumMod val="75000"/>
                    <a:lumOff val="25000"/>
                  </a:prstClr>
                </a:solidFill>
              </a:rPr>
              <a:t>-</a:t>
            </a:r>
            <a:r>
              <a:rPr lang="ko-KR" altLang="en-US" sz="1200">
                <a:solidFill>
                  <a:prstClr val="black">
                    <a:lumMod val="75000"/>
                    <a:lumOff val="25000"/>
                  </a:prstClr>
                </a:solidFill>
              </a:rPr>
              <a:t>  딥러닝 </a:t>
            </a:r>
            <a:r>
              <a:rPr lang="en-US" altLang="ko-KR" sz="1200">
                <a:solidFill>
                  <a:prstClr val="black">
                    <a:lumMod val="75000"/>
                    <a:lumOff val="25000"/>
                  </a:prstClr>
                </a:solidFill>
              </a:rPr>
              <a:t>+</a:t>
            </a:r>
            <a:r>
              <a:rPr lang="ko-KR" altLang="en-US" sz="1200">
                <a:solidFill>
                  <a:prstClr val="black">
                    <a:lumMod val="75000"/>
                    <a:lumOff val="25000"/>
                  </a:prstClr>
                </a:solidFill>
              </a:rPr>
              <a:t> 얕은 모델</a:t>
            </a:r>
          </a:p>
          <a:p>
            <a:pPr lvl="1">
              <a:lnSpc>
                <a:spcPct val="150000"/>
              </a:lnSpc>
              <a:defRPr/>
            </a:pPr>
            <a:r>
              <a:rPr lang="ko-KR" altLang="en-US" sz="120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altLang="ko-KR" sz="1200">
                <a:solidFill>
                  <a:prstClr val="black">
                    <a:lumMod val="75000"/>
                    <a:lumOff val="25000"/>
                  </a:prstClr>
                </a:solidFill>
              </a:rPr>
              <a:t>-</a:t>
            </a:r>
            <a:r>
              <a:rPr lang="ko-KR" altLang="en-US" sz="1200">
                <a:solidFill>
                  <a:prstClr val="black">
                    <a:lumMod val="75000"/>
                    <a:lumOff val="25000"/>
                  </a:prstClr>
                </a:solidFill>
              </a:rPr>
              <a:t>  최상의 모델 수보다 모델의 다양성이 중요</a:t>
            </a:r>
          </a:p>
          <a:p>
            <a:pPr lvl="1">
              <a:lnSpc>
                <a:spcPct val="150000"/>
              </a:lnSpc>
              <a:defRPr/>
            </a:pPr>
            <a:r>
              <a:rPr lang="ko-KR" altLang="en-US" sz="120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altLang="ko-KR" sz="1200">
                <a:solidFill>
                  <a:prstClr val="black">
                    <a:lumMod val="75000"/>
                    <a:lumOff val="25000"/>
                  </a:prstClr>
                </a:solidFill>
              </a:rPr>
              <a:t>-</a:t>
            </a:r>
            <a:r>
              <a:rPr lang="ko-KR" altLang="en-US" sz="1200">
                <a:solidFill>
                  <a:prstClr val="black">
                    <a:lumMod val="75000"/>
                    <a:lumOff val="25000"/>
                  </a:prstClr>
                </a:solidFill>
              </a:rPr>
              <a:t>  좋은 결과 도출 가능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509"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09626" y="245385"/>
            <a:ext cx="11572748" cy="6359441"/>
            <a:chOff x="309626" y="245385"/>
            <a:chExt cx="11572748" cy="6359441"/>
          </a:xfrm>
        </p:grpSpPr>
        <p:sp>
          <p:nvSpPr>
            <p:cNvPr id="6" name="직사각형 5"/>
            <p:cNvSpPr/>
            <p:nvPr/>
          </p:nvSpPr>
          <p:spPr>
            <a:xfrm>
              <a:off x="309626" y="253174"/>
              <a:ext cx="11572748" cy="63516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431800" dist="25400" dir="5400000" algn="t" rotWithShape="0">
                <a:prstClr val="black">
                  <a:alpha val="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11217893" y="253174"/>
              <a:ext cx="664481" cy="647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431800" dist="25400" dir="5400000" algn="t" rotWithShape="0">
                <a:prstClr val="black">
                  <a:alpha val="1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1058925" y="245385"/>
              <a:ext cx="10157083" cy="647700"/>
            </a:xfrm>
            <a:prstGeom prst="rect">
              <a:avLst/>
            </a:prstGeom>
            <a:solidFill>
              <a:srgbClr val="30396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1" latinLnBrk="0">
                <a:defRPr/>
              </a:pPr>
              <a:r>
                <a:rPr lang="en-US" altLang="ko-KR" sz="2400" b="1" i="1" kern="0">
                  <a:solidFill>
                    <a:prstClr val="white"/>
                  </a:solidFill>
                </a:rPr>
                <a:t>3.</a:t>
              </a:r>
              <a:r>
                <a:rPr lang="ko-KR" altLang="en-US" sz="2400" b="1" i="1" kern="0">
                  <a:solidFill>
                    <a:prstClr val="white"/>
                  </a:solidFill>
                </a:rPr>
                <a:t> 정리</a:t>
              </a:r>
              <a:endParaRPr lang="en-US" altLang="ko-KR" sz="700" kern="0">
                <a:solidFill>
                  <a:prstClr val="white"/>
                </a:solidFill>
              </a:endParaRPr>
            </a:p>
          </p:txBody>
        </p:sp>
        <p:grpSp>
          <p:nvGrpSpPr>
            <p:cNvPr id="24" name="그룹 23"/>
            <p:cNvGrpSpPr/>
            <p:nvPr/>
          </p:nvGrpSpPr>
          <p:grpSpPr>
            <a:xfrm>
              <a:off x="11434660" y="462783"/>
              <a:ext cx="230946" cy="228482"/>
              <a:chOff x="11242636" y="735673"/>
              <a:chExt cx="230946" cy="228482"/>
            </a:xfrm>
          </p:grpSpPr>
          <p:sp>
            <p:nvSpPr>
              <p:cNvPr id="16" name="타원 15"/>
              <p:cNvSpPr/>
              <p:nvPr/>
            </p:nvSpPr>
            <p:spPr>
              <a:xfrm>
                <a:off x="11302773" y="800483"/>
                <a:ext cx="108789" cy="108789"/>
              </a:xfrm>
              <a:prstGeom prst="ellipse">
                <a:avLst/>
              </a:prstGeom>
              <a:solidFill>
                <a:srgbClr val="FFC000"/>
              </a:solidFill>
              <a:ln w="158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사각형: 둥근 위쪽 모서리 16"/>
              <p:cNvSpPr/>
              <p:nvPr/>
            </p:nvSpPr>
            <p:spPr>
              <a:xfrm>
                <a:off x="11333147" y="910155"/>
                <a:ext cx="48043" cy="54000"/>
              </a:xfrm>
              <a:prstGeom prst="round2SameRect">
                <a:avLst>
                  <a:gd name="adj1" fmla="val 0"/>
                  <a:gd name="adj2" fmla="val 50000"/>
                </a:avLst>
              </a:prstGeom>
              <a:noFill/>
              <a:ln w="158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18" name="직선 연결선 17"/>
              <p:cNvCxnSpPr/>
              <p:nvPr/>
            </p:nvCxnSpPr>
            <p:spPr>
              <a:xfrm>
                <a:off x="11359549" y="735673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/>
              <p:cNvCxnSpPr/>
              <p:nvPr/>
            </p:nvCxnSpPr>
            <p:spPr>
              <a:xfrm rot="5400000">
                <a:off x="11459354" y="83820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/>
              <p:cNvCxnSpPr/>
              <p:nvPr/>
            </p:nvCxnSpPr>
            <p:spPr>
              <a:xfrm rot="5400000">
                <a:off x="11256864" y="83542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/>
              <p:cNvCxnSpPr/>
              <p:nvPr/>
            </p:nvCxnSpPr>
            <p:spPr>
              <a:xfrm rot="8100000">
                <a:off x="11282498" y="767378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/>
              <p:cNvCxnSpPr/>
              <p:nvPr/>
            </p:nvCxnSpPr>
            <p:spPr>
              <a:xfrm rot="13500000">
                <a:off x="11433473" y="77214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" name="직사각형 7"/>
            <p:cNvSpPr/>
            <p:nvPr/>
          </p:nvSpPr>
          <p:spPr>
            <a:xfrm>
              <a:off x="309626" y="245385"/>
              <a:ext cx="749300" cy="6477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>
              <a:outerShdw dist="25400" algn="l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b="1">
                  <a:solidFill>
                    <a:srgbClr val="303962"/>
                  </a:solidFill>
                </a:rPr>
                <a:t>7.3</a:t>
              </a:r>
            </a:p>
          </p:txBody>
        </p:sp>
        <p:grpSp>
          <p:nvGrpSpPr>
            <p:cNvPr id="27" name="그룹 26"/>
            <p:cNvGrpSpPr/>
            <p:nvPr/>
          </p:nvGrpSpPr>
          <p:grpSpPr>
            <a:xfrm>
              <a:off x="10703092" y="493743"/>
              <a:ext cx="267186" cy="165383"/>
              <a:chOff x="10447060" y="740631"/>
              <a:chExt cx="267186" cy="165383"/>
            </a:xfrm>
          </p:grpSpPr>
          <p:sp>
            <p:nvSpPr>
              <p:cNvPr id="25" name="화살표: 갈매기형 수장 24"/>
              <p:cNvSpPr/>
              <p:nvPr/>
            </p:nvSpPr>
            <p:spPr>
              <a:xfrm>
                <a:off x="10597188" y="740631"/>
                <a:ext cx="117058" cy="165383"/>
              </a:xfrm>
              <a:prstGeom prst="chevron">
                <a:avLst>
                  <a:gd name="adj" fmla="val 8072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" name="직사각형 25"/>
              <p:cNvSpPr/>
              <p:nvPr/>
            </p:nvSpPr>
            <p:spPr>
              <a:xfrm>
                <a:off x="10447060" y="816123"/>
                <a:ext cx="252000" cy="144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graphicFrame>
        <p:nvGraphicFramePr>
          <p:cNvPr id="34" name="차트 33"/>
          <p:cNvGraphicFramePr/>
          <p:nvPr/>
        </p:nvGraphicFramePr>
        <p:xfrm>
          <a:off x="1365636" y="1786164"/>
          <a:ext cx="9292840" cy="412931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54" name="그룹 53"/>
          <p:cNvGrpSpPr/>
          <p:nvPr/>
        </p:nvGrpSpPr>
        <p:grpSpPr>
          <a:xfrm>
            <a:off x="6980400" y="2109600"/>
            <a:ext cx="3330824" cy="2642399"/>
            <a:chOff x="6913806" y="1774310"/>
            <a:chExt cx="2674215" cy="2121500"/>
          </a:xfrm>
        </p:grpSpPr>
        <p:sp>
          <p:nvSpPr>
            <p:cNvPr id="52" name="원호 127"/>
            <p:cNvSpPr/>
            <p:nvPr/>
          </p:nvSpPr>
          <p:spPr>
            <a:xfrm>
              <a:off x="6913806" y="1774310"/>
              <a:ext cx="2121501" cy="2121500"/>
            </a:xfrm>
            <a:prstGeom prst="arc">
              <a:avLst>
                <a:gd name="adj1" fmla="val 97363"/>
                <a:gd name="adj2" fmla="val 16213013"/>
              </a:avLst>
            </a:prstGeom>
            <a:ln w="38100" algn="ctr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2">
              <a:schemeClr val="accent4"/>
            </a:effectRef>
            <a:fontRef idx="minor">
              <a:schemeClr val="dk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schemeClr val="accent4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49" name="눈물 방울 74"/>
            <p:cNvSpPr/>
            <p:nvPr/>
          </p:nvSpPr>
          <p:spPr>
            <a:xfrm>
              <a:off x="7008341" y="1871415"/>
              <a:ext cx="1932735" cy="1932735"/>
            </a:xfrm>
            <a:prstGeom prst="teardrop">
              <a:avLst>
                <a:gd name="adj" fmla="val 100000"/>
              </a:avLst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3" name="직사각형 37"/>
            <p:cNvSpPr/>
            <p:nvPr/>
          </p:nvSpPr>
          <p:spPr>
            <a:xfrm>
              <a:off x="7054870" y="2591025"/>
              <a:ext cx="2533151" cy="58519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900" i="1">
                  <a:solidFill>
                    <a:schemeClr val="tx1"/>
                  </a:solidFill>
                </a:rPr>
                <a:t>-</a:t>
              </a:r>
              <a:r>
                <a:rPr lang="ko-KR" altLang="en-US" sz="1900" i="1">
                  <a:solidFill>
                    <a:schemeClr val="tx1"/>
                  </a:solidFill>
                </a:rPr>
                <a:t> 하이퍼파라미터</a:t>
              </a:r>
            </a:p>
            <a:p>
              <a:pPr lvl="0">
                <a:defRPr/>
              </a:pPr>
              <a:endParaRPr lang="ko-KR" altLang="en-US" sz="400" i="1">
                <a:solidFill>
                  <a:schemeClr val="tx1"/>
                </a:solidFill>
              </a:endParaRPr>
            </a:p>
            <a:p>
              <a:pPr lvl="0">
                <a:defRPr/>
              </a:pPr>
              <a:r>
                <a:rPr lang="en-US" altLang="ko-KR" sz="1900" i="1">
                  <a:solidFill>
                    <a:schemeClr val="tx1"/>
                  </a:solidFill>
                </a:rPr>
                <a:t>-</a:t>
              </a:r>
              <a:r>
                <a:rPr lang="ko-KR" altLang="en-US" sz="1900" i="1">
                  <a:solidFill>
                    <a:schemeClr val="tx1"/>
                  </a:solidFill>
                </a:rPr>
                <a:t> 모델 앙상블</a:t>
              </a:r>
            </a:p>
          </p:txBody>
        </p:sp>
      </p:grpSp>
      <p:sp>
        <p:nvSpPr>
          <p:cNvPr id="48" name="눈물 방울 74"/>
          <p:cNvSpPr/>
          <p:nvPr/>
        </p:nvSpPr>
        <p:spPr>
          <a:xfrm>
            <a:off x="1985646" y="2225355"/>
            <a:ext cx="2407285" cy="2407286"/>
          </a:xfrm>
          <a:prstGeom prst="teardrop">
            <a:avLst>
              <a:gd name="adj" fmla="val 100000"/>
            </a:avLst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1939914" y="3078588"/>
            <a:ext cx="3361616" cy="7295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900" i="1">
                <a:solidFill>
                  <a:schemeClr val="tx1"/>
                </a:solidFill>
              </a:rPr>
              <a:t>-</a:t>
            </a:r>
            <a:r>
              <a:rPr lang="ko-KR" altLang="en-US" sz="1900" i="1">
                <a:solidFill>
                  <a:schemeClr val="tx1"/>
                </a:solidFill>
              </a:rPr>
              <a:t> 배치 정규화</a:t>
            </a:r>
          </a:p>
          <a:p>
            <a:pPr lvl="0">
              <a:defRPr/>
            </a:pPr>
            <a:endParaRPr lang="ko-KR" altLang="en-US" sz="400" i="1">
              <a:solidFill>
                <a:schemeClr val="tx1"/>
              </a:solidFill>
            </a:endParaRPr>
          </a:p>
          <a:p>
            <a:pPr lvl="0">
              <a:defRPr/>
            </a:pPr>
            <a:r>
              <a:rPr lang="en-US" altLang="ko-KR" sz="1900" i="1">
                <a:solidFill>
                  <a:schemeClr val="tx1"/>
                </a:solidFill>
              </a:rPr>
              <a:t>-</a:t>
            </a:r>
            <a:r>
              <a:rPr lang="ko-KR" altLang="en-US" sz="1900" i="1">
                <a:solidFill>
                  <a:schemeClr val="tx1"/>
                </a:solidFill>
              </a:rPr>
              <a:t> 깊이별 분리 합성곱</a:t>
            </a:r>
          </a:p>
        </p:txBody>
      </p:sp>
      <p:sp>
        <p:nvSpPr>
          <p:cNvPr id="50" name="원호 71"/>
          <p:cNvSpPr/>
          <p:nvPr/>
        </p:nvSpPr>
        <p:spPr>
          <a:xfrm>
            <a:off x="1868090" y="2107800"/>
            <a:ext cx="2642398" cy="2642399"/>
          </a:xfrm>
          <a:prstGeom prst="arc">
            <a:avLst>
              <a:gd name="adj1" fmla="val 97363"/>
              <a:gd name="adj2" fmla="val 16213013"/>
            </a:avLst>
          </a:prstGeom>
          <a:ln w="38100" cap="rnd">
            <a:solidFill>
              <a:srgbClr val="30396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8" name="직사각형 65"/>
          <p:cNvSpPr/>
          <p:nvPr/>
        </p:nvSpPr>
        <p:spPr>
          <a:xfrm>
            <a:off x="2439320" y="5045530"/>
            <a:ext cx="2363739" cy="10962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lnSpc>
                <a:spcPct val="150000"/>
              </a:lnSpc>
              <a:defRPr/>
            </a:pPr>
            <a:r>
              <a:rPr lang="ko-KR" altLang="en-US" sz="1100">
                <a:solidFill>
                  <a:prstClr val="black">
                    <a:lumMod val="50000"/>
                    <a:lumOff val="50000"/>
                  </a:prstClr>
                </a:solidFill>
              </a:rPr>
              <a:t>고성능 심층 컨브넷 생성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1100">
                <a:solidFill>
                  <a:prstClr val="black">
                    <a:lumMod val="50000"/>
                    <a:lumOff val="50000"/>
                  </a:prstClr>
                </a:solidFill>
              </a:rPr>
              <a:t>효율적 학습</a:t>
            </a:r>
          </a:p>
          <a:p>
            <a:pPr>
              <a:lnSpc>
                <a:spcPct val="150000"/>
              </a:lnSpc>
              <a:defRPr/>
            </a:pPr>
            <a:endParaRPr lang="en-US" altLang="ko-KR" sz="110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59" name="직사각형 88"/>
          <p:cNvSpPr/>
          <p:nvPr/>
        </p:nvSpPr>
        <p:spPr>
          <a:xfrm>
            <a:off x="7471241" y="4913966"/>
            <a:ext cx="2363739" cy="10962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lnSpc>
                <a:spcPct val="150000"/>
              </a:lnSpc>
              <a:defRPr/>
            </a:pPr>
            <a:r>
              <a:rPr lang="ko-KR" altLang="en-US" sz="1100">
                <a:solidFill>
                  <a:prstClr val="black">
                    <a:lumMod val="50000"/>
                    <a:lumOff val="50000"/>
                  </a:prstClr>
                </a:solidFill>
              </a:rPr>
              <a:t>좋은 결과를 얻는 방법들</a:t>
            </a:r>
          </a:p>
          <a:p>
            <a:pPr marL="0" algn="l" defTabSz="914400" rtl="0" eaLnBrk="1" latinLnBrk="1" hangingPunct="1">
              <a:lnSpc>
                <a:spcPct val="150000"/>
              </a:lnSpc>
              <a:defRPr/>
            </a:pPr>
            <a:r>
              <a:rPr kumimoji="0" lang="ko-KR" altLang="en-US" sz="1100" b="0" i="0" u="none" strike="noStrike" kern="1200" cap="none" normalizeH="0" baseline="0">
                <a:solidFill>
                  <a:srgbClr val="808080"/>
                </a:solidFill>
                <a:latin typeface="맑은 고딕"/>
                <a:ea typeface="맑은 고딕"/>
                <a:cs typeface="맑은 고딕"/>
              </a:rPr>
              <a:t>다양성이 중요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509"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5071110" y="3041379"/>
            <a:ext cx="1754504" cy="7762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000" b="1" i="1" kern="0">
                <a:ln w="9525">
                  <a:solidFill>
                    <a:srgbClr val="303962"/>
                  </a:solidFill>
                </a:ln>
                <a:gradFill flip="none" rotWithShape="1">
                  <a:gsLst>
                    <a:gs pos="50000">
                      <a:srgbClr val="EDECEA"/>
                    </a:gs>
                    <a:gs pos="50000">
                      <a:srgbClr val="FFC000">
                        <a:lumMod val="60000"/>
                        <a:lumOff val="40000"/>
                      </a:srgbClr>
                    </a:gs>
                  </a:gsLst>
                  <a:lin ang="5400000" scaled="1"/>
                  <a:tileRect/>
                </a:gradFill>
              </a:rPr>
              <a:t>7.4</a:t>
            </a:r>
            <a:r>
              <a:rPr lang="ko-KR" altLang="en-US" sz="3000" b="1" i="1" kern="0">
                <a:ln w="9525">
                  <a:solidFill>
                    <a:srgbClr val="303962"/>
                  </a:solidFill>
                </a:ln>
                <a:gradFill flip="none" rotWithShape="1">
                  <a:gsLst>
                    <a:gs pos="50000">
                      <a:srgbClr val="EDECEA"/>
                    </a:gs>
                    <a:gs pos="50000">
                      <a:srgbClr val="FFC000">
                        <a:lumMod val="60000"/>
                        <a:lumOff val="40000"/>
                      </a:srgbClr>
                    </a:gs>
                  </a:gsLst>
                  <a:lin ang="5400000" scaled="1"/>
                  <a:tileRect/>
                </a:gradFill>
              </a:rPr>
              <a:t>  요약</a:t>
            </a:r>
          </a:p>
        </p:txBody>
      </p:sp>
      <p:sp>
        <p:nvSpPr>
          <p:cNvPr id="81" name="타원 80"/>
          <p:cNvSpPr/>
          <p:nvPr/>
        </p:nvSpPr>
        <p:spPr>
          <a:xfrm>
            <a:off x="5763760" y="2146029"/>
            <a:ext cx="664481" cy="6477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431800" dist="25400" dir="5400000" algn="t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82" name="그룹 81"/>
          <p:cNvGrpSpPr/>
          <p:nvPr/>
        </p:nvGrpSpPr>
        <p:grpSpPr>
          <a:xfrm>
            <a:off x="5980527" y="2355638"/>
            <a:ext cx="230946" cy="228482"/>
            <a:chOff x="11242636" y="735673"/>
            <a:chExt cx="230946" cy="228482"/>
          </a:xfrm>
        </p:grpSpPr>
        <p:sp>
          <p:nvSpPr>
            <p:cNvPr id="83" name="타원 82"/>
            <p:cNvSpPr/>
            <p:nvPr/>
          </p:nvSpPr>
          <p:spPr>
            <a:xfrm>
              <a:off x="11302773" y="800483"/>
              <a:ext cx="108789" cy="108789"/>
            </a:xfrm>
            <a:prstGeom prst="ellipse">
              <a:avLst/>
            </a:prstGeom>
            <a:solidFill>
              <a:srgbClr val="FFC000"/>
            </a:solidFill>
            <a:ln w="158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4" name="사각형: 둥근 위쪽 모서리 16"/>
            <p:cNvSpPr/>
            <p:nvPr/>
          </p:nvSpPr>
          <p:spPr>
            <a:xfrm>
              <a:off x="11333147" y="910155"/>
              <a:ext cx="48043" cy="54000"/>
            </a:xfrm>
            <a:prstGeom prst="round2SameRect">
              <a:avLst>
                <a:gd name="adj1" fmla="val 0"/>
                <a:gd name="adj2" fmla="val 50000"/>
              </a:avLst>
            </a:prstGeom>
            <a:noFill/>
            <a:ln w="158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85" name="직선 연결선 84"/>
            <p:cNvCxnSpPr/>
            <p:nvPr/>
          </p:nvCxnSpPr>
          <p:spPr>
            <a:xfrm>
              <a:off x="11359549" y="735673"/>
              <a:ext cx="0" cy="28456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연결선 85"/>
            <p:cNvCxnSpPr/>
            <p:nvPr/>
          </p:nvCxnSpPr>
          <p:spPr>
            <a:xfrm rot="5400000">
              <a:off x="11459354" y="838200"/>
              <a:ext cx="0" cy="28456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직선 연결선 86"/>
            <p:cNvCxnSpPr/>
            <p:nvPr/>
          </p:nvCxnSpPr>
          <p:spPr>
            <a:xfrm rot="5400000">
              <a:off x="11256864" y="835420"/>
              <a:ext cx="0" cy="28456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연결선 87"/>
            <p:cNvCxnSpPr/>
            <p:nvPr/>
          </p:nvCxnSpPr>
          <p:spPr>
            <a:xfrm rot="8100000">
              <a:off x="11282498" y="767378"/>
              <a:ext cx="0" cy="28456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직선 연결선 88"/>
            <p:cNvCxnSpPr/>
            <p:nvPr/>
          </p:nvCxnSpPr>
          <p:spPr>
            <a:xfrm rot="13500000">
              <a:off x="11433473" y="772140"/>
              <a:ext cx="0" cy="28456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509"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09626" y="245385"/>
            <a:ext cx="11572748" cy="6359441"/>
            <a:chOff x="309626" y="245385"/>
            <a:chExt cx="11572748" cy="6359441"/>
          </a:xfrm>
        </p:grpSpPr>
        <p:sp>
          <p:nvSpPr>
            <p:cNvPr id="6" name="직사각형 5"/>
            <p:cNvSpPr/>
            <p:nvPr/>
          </p:nvSpPr>
          <p:spPr>
            <a:xfrm>
              <a:off x="309626" y="253174"/>
              <a:ext cx="11572748" cy="63516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431800" dist="25400" dir="5400000" algn="t" rotWithShape="0">
                <a:prstClr val="black">
                  <a:alpha val="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11217893" y="253174"/>
              <a:ext cx="664481" cy="647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431800" dist="25400" dir="5400000" algn="t" rotWithShape="0">
                <a:prstClr val="black">
                  <a:alpha val="1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1058925" y="245385"/>
              <a:ext cx="10157083" cy="647700"/>
            </a:xfrm>
            <a:prstGeom prst="rect">
              <a:avLst/>
            </a:prstGeom>
            <a:solidFill>
              <a:srgbClr val="30396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1" latinLnBrk="0">
                <a:defRPr/>
              </a:pPr>
              <a:r>
                <a:rPr lang="ko-KR" altLang="en-US" sz="2400" b="1" i="1" kern="0">
                  <a:solidFill>
                    <a:prstClr val="white"/>
                  </a:solidFill>
                </a:rPr>
                <a:t> 요약</a:t>
              </a:r>
            </a:p>
          </p:txBody>
        </p:sp>
        <p:grpSp>
          <p:nvGrpSpPr>
            <p:cNvPr id="24" name="그룹 23"/>
            <p:cNvGrpSpPr/>
            <p:nvPr/>
          </p:nvGrpSpPr>
          <p:grpSpPr>
            <a:xfrm>
              <a:off x="11434660" y="462783"/>
              <a:ext cx="230946" cy="228482"/>
              <a:chOff x="11242636" y="735673"/>
              <a:chExt cx="230946" cy="228482"/>
            </a:xfrm>
          </p:grpSpPr>
          <p:sp>
            <p:nvSpPr>
              <p:cNvPr id="16" name="타원 15"/>
              <p:cNvSpPr/>
              <p:nvPr/>
            </p:nvSpPr>
            <p:spPr>
              <a:xfrm>
                <a:off x="11302773" y="800483"/>
                <a:ext cx="108789" cy="108789"/>
              </a:xfrm>
              <a:prstGeom prst="ellipse">
                <a:avLst/>
              </a:prstGeom>
              <a:solidFill>
                <a:srgbClr val="FFC000"/>
              </a:solidFill>
              <a:ln w="158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사각형: 둥근 위쪽 모서리 16"/>
              <p:cNvSpPr/>
              <p:nvPr/>
            </p:nvSpPr>
            <p:spPr>
              <a:xfrm>
                <a:off x="11333147" y="910155"/>
                <a:ext cx="48043" cy="54000"/>
              </a:xfrm>
              <a:prstGeom prst="round2SameRect">
                <a:avLst>
                  <a:gd name="adj1" fmla="val 0"/>
                  <a:gd name="adj2" fmla="val 50000"/>
                </a:avLst>
              </a:prstGeom>
              <a:noFill/>
              <a:ln w="158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18" name="직선 연결선 17"/>
              <p:cNvCxnSpPr/>
              <p:nvPr/>
            </p:nvCxnSpPr>
            <p:spPr>
              <a:xfrm>
                <a:off x="11359549" y="735673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/>
              <p:cNvCxnSpPr/>
              <p:nvPr/>
            </p:nvCxnSpPr>
            <p:spPr>
              <a:xfrm rot="5400000">
                <a:off x="11459354" y="83820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/>
              <p:cNvCxnSpPr/>
              <p:nvPr/>
            </p:nvCxnSpPr>
            <p:spPr>
              <a:xfrm rot="5400000">
                <a:off x="11256864" y="83542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/>
              <p:cNvCxnSpPr/>
              <p:nvPr/>
            </p:nvCxnSpPr>
            <p:spPr>
              <a:xfrm rot="8100000">
                <a:off x="11282498" y="767378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/>
              <p:cNvCxnSpPr/>
              <p:nvPr/>
            </p:nvCxnSpPr>
            <p:spPr>
              <a:xfrm rot="13500000">
                <a:off x="11433473" y="77214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" name="직사각형 7"/>
            <p:cNvSpPr/>
            <p:nvPr/>
          </p:nvSpPr>
          <p:spPr>
            <a:xfrm>
              <a:off x="309626" y="245385"/>
              <a:ext cx="749300" cy="6477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>
              <a:outerShdw dist="25400" algn="l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b="1">
                  <a:solidFill>
                    <a:srgbClr val="303962"/>
                  </a:solidFill>
                </a:rPr>
                <a:t>7.4</a:t>
              </a:r>
            </a:p>
          </p:txBody>
        </p:sp>
        <p:grpSp>
          <p:nvGrpSpPr>
            <p:cNvPr id="27" name="그룹 26"/>
            <p:cNvGrpSpPr/>
            <p:nvPr/>
          </p:nvGrpSpPr>
          <p:grpSpPr>
            <a:xfrm>
              <a:off x="10703092" y="493743"/>
              <a:ext cx="267186" cy="165383"/>
              <a:chOff x="10447060" y="740631"/>
              <a:chExt cx="267186" cy="165383"/>
            </a:xfrm>
          </p:grpSpPr>
          <p:sp>
            <p:nvSpPr>
              <p:cNvPr id="25" name="화살표: 갈매기형 수장 24"/>
              <p:cNvSpPr/>
              <p:nvPr/>
            </p:nvSpPr>
            <p:spPr>
              <a:xfrm>
                <a:off x="10597188" y="740631"/>
                <a:ext cx="117058" cy="165383"/>
              </a:xfrm>
              <a:prstGeom prst="chevron">
                <a:avLst>
                  <a:gd name="adj" fmla="val 8072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" name="직사각형 25"/>
              <p:cNvSpPr/>
              <p:nvPr/>
            </p:nvSpPr>
            <p:spPr>
              <a:xfrm>
                <a:off x="10447060" y="816123"/>
                <a:ext cx="252000" cy="144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59" name="직사각형 58"/>
          <p:cNvSpPr/>
          <p:nvPr/>
        </p:nvSpPr>
        <p:spPr>
          <a:xfrm>
            <a:off x="854842" y="1297115"/>
            <a:ext cx="10482316" cy="501130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31800" dist="25400" dir="5400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3762140" y="1813325"/>
            <a:ext cx="3638577" cy="11470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200" b="1">
                <a:solidFill>
                  <a:prstClr val="black">
                    <a:lumMod val="75000"/>
                    <a:lumOff val="25000"/>
                  </a:prstClr>
                </a:solidFill>
              </a:rPr>
              <a:t>-</a:t>
            </a:r>
            <a:r>
              <a:rPr lang="ko-KR" altLang="en-US" sz="1200" b="1">
                <a:solidFill>
                  <a:prstClr val="black">
                    <a:lumMod val="75000"/>
                    <a:lumOff val="25000"/>
                  </a:prstClr>
                </a:solidFill>
              </a:rPr>
              <a:t> 임의의 층 그래프 구성 방법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200" b="1">
                <a:solidFill>
                  <a:prstClr val="black">
                    <a:lumMod val="75000"/>
                    <a:lumOff val="25000"/>
                  </a:prstClr>
                </a:solidFill>
              </a:rPr>
              <a:t>-</a:t>
            </a:r>
            <a:r>
              <a:rPr lang="ko-KR" altLang="en-US" sz="1200" b="1">
                <a:solidFill>
                  <a:prstClr val="black">
                    <a:lumMod val="75000"/>
                    <a:lumOff val="25000"/>
                  </a:prstClr>
                </a:solidFill>
              </a:rPr>
              <a:t>  층 재사용 법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200" b="1">
                <a:solidFill>
                  <a:prstClr val="black">
                    <a:lumMod val="75000"/>
                    <a:lumOff val="25000"/>
                  </a:prstClr>
                </a:solidFill>
              </a:rPr>
              <a:t>-</a:t>
            </a:r>
            <a:r>
              <a:rPr lang="ko-KR" altLang="en-US" sz="1200" b="1">
                <a:solidFill>
                  <a:prstClr val="black">
                    <a:lumMod val="75000"/>
                    <a:lumOff val="25000"/>
                  </a:prstClr>
                </a:solidFill>
              </a:rPr>
              <a:t>  파이썬 함수 방식으로 모델 사용 방법</a:t>
            </a:r>
          </a:p>
          <a:p>
            <a:pPr>
              <a:lnSpc>
                <a:spcPct val="150000"/>
              </a:lnSpc>
              <a:defRPr/>
            </a:pPr>
            <a:endParaRPr lang="ko-KR" altLang="en-US" sz="100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3763329" y="3472858"/>
            <a:ext cx="4576195" cy="8686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200" b="1">
                <a:solidFill>
                  <a:prstClr val="black">
                    <a:lumMod val="75000"/>
                    <a:lumOff val="25000"/>
                  </a:prstClr>
                </a:solidFill>
              </a:rPr>
              <a:t>-</a:t>
            </a:r>
            <a:r>
              <a:rPr lang="ko-KR" altLang="en-US" sz="1200" b="1">
                <a:solidFill>
                  <a:prstClr val="black">
                    <a:lumMod val="75000"/>
                    <a:lumOff val="25000"/>
                  </a:prstClr>
                </a:solidFill>
              </a:rPr>
              <a:t>  케라스 콜백 사용</a:t>
            </a:r>
            <a:r>
              <a:rPr lang="en-US" altLang="ko-KR" sz="1200" b="1">
                <a:solidFill>
                  <a:prstClr val="black">
                    <a:lumMod val="75000"/>
                    <a:lumOff val="25000"/>
                  </a:prstClr>
                </a:solidFill>
              </a:rPr>
              <a:t>(</a:t>
            </a:r>
            <a:r>
              <a:rPr lang="ko-KR" altLang="en-US" sz="1200" b="1">
                <a:solidFill>
                  <a:prstClr val="black">
                    <a:lumMod val="75000"/>
                    <a:lumOff val="25000"/>
                  </a:prstClr>
                </a:solidFill>
              </a:rPr>
              <a:t>모니터링</a:t>
            </a:r>
            <a:r>
              <a:rPr lang="en-US" altLang="ko-KR" sz="1200" b="1">
                <a:solidFill>
                  <a:prstClr val="black">
                    <a:lumMod val="75000"/>
                    <a:lumOff val="25000"/>
                  </a:prstClr>
                </a:solidFill>
              </a:rPr>
              <a:t>,</a:t>
            </a:r>
            <a:r>
              <a:rPr lang="ko-KR" altLang="en-US" sz="1200" b="1">
                <a:solidFill>
                  <a:prstClr val="black">
                    <a:lumMod val="75000"/>
                    <a:lumOff val="25000"/>
                  </a:prstClr>
                </a:solidFill>
              </a:rPr>
              <a:t> 상태 바탕 작업 수행</a:t>
            </a:r>
            <a:r>
              <a:rPr lang="en-US" altLang="ko-KR" sz="1200" b="1">
                <a:solidFill>
                  <a:prstClr val="black">
                    <a:lumMod val="75000"/>
                    <a:lumOff val="25000"/>
                  </a:prstClr>
                </a:solidFill>
              </a:rPr>
              <a:t>)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200" b="1">
                <a:solidFill>
                  <a:prstClr val="black">
                    <a:lumMod val="75000"/>
                    <a:lumOff val="25000"/>
                  </a:prstClr>
                </a:solidFill>
              </a:rPr>
              <a:t>-</a:t>
            </a:r>
            <a:r>
              <a:rPr lang="ko-KR" altLang="en-US" sz="1200" b="1">
                <a:solidFill>
                  <a:prstClr val="black">
                    <a:lumMod val="75000"/>
                    <a:lumOff val="25000"/>
                  </a:prstClr>
                </a:solidFill>
              </a:rPr>
              <a:t>  텐서보드 사용하여 시각화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100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</a:p>
        </p:txBody>
      </p:sp>
      <p:sp>
        <p:nvSpPr>
          <p:cNvPr id="64" name="타원 34"/>
          <p:cNvSpPr/>
          <p:nvPr/>
        </p:nvSpPr>
        <p:spPr>
          <a:xfrm>
            <a:off x="1896151" y="1802308"/>
            <a:ext cx="889000" cy="889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222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>
                <a:solidFill>
                  <a:srgbClr val="303962"/>
                </a:solidFill>
              </a:rPr>
              <a:t>7.1</a:t>
            </a:r>
          </a:p>
        </p:txBody>
      </p:sp>
      <p:sp>
        <p:nvSpPr>
          <p:cNvPr id="65" name="TextBox 38"/>
          <p:cNvSpPr txBox="1"/>
          <p:nvPr/>
        </p:nvSpPr>
        <p:spPr>
          <a:xfrm>
            <a:off x="2819375" y="2062142"/>
            <a:ext cx="4750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>
                <a:solidFill>
                  <a:prstClr val="white">
                    <a:lumMod val="75000"/>
                  </a:prstClr>
                </a:solidFill>
              </a:rPr>
              <a:t>▶</a:t>
            </a:r>
          </a:p>
        </p:txBody>
      </p:sp>
      <p:sp>
        <p:nvSpPr>
          <p:cNvPr id="66" name="타원 41"/>
          <p:cNvSpPr/>
          <p:nvPr/>
        </p:nvSpPr>
        <p:spPr>
          <a:xfrm>
            <a:off x="1896151" y="3331091"/>
            <a:ext cx="889000" cy="889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222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>
                <a:solidFill>
                  <a:srgbClr val="303962"/>
                </a:solidFill>
              </a:rPr>
              <a:t>7.2</a:t>
            </a:r>
          </a:p>
        </p:txBody>
      </p:sp>
      <p:sp>
        <p:nvSpPr>
          <p:cNvPr id="67" name="TextBox 45"/>
          <p:cNvSpPr txBox="1"/>
          <p:nvPr/>
        </p:nvSpPr>
        <p:spPr>
          <a:xfrm>
            <a:off x="2819375" y="3590925"/>
            <a:ext cx="4750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>
                <a:solidFill>
                  <a:prstClr val="white">
                    <a:lumMod val="75000"/>
                  </a:prstClr>
                </a:solidFill>
              </a:rPr>
              <a:t>▶</a:t>
            </a:r>
          </a:p>
        </p:txBody>
      </p:sp>
      <p:sp>
        <p:nvSpPr>
          <p:cNvPr id="69" name="직사각형 53"/>
          <p:cNvSpPr/>
          <p:nvPr/>
        </p:nvSpPr>
        <p:spPr>
          <a:xfrm>
            <a:off x="3721650" y="5021266"/>
            <a:ext cx="3638577" cy="8632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200" b="1">
                <a:solidFill>
                  <a:prstClr val="black">
                    <a:lumMod val="75000"/>
                    <a:lumOff val="25000"/>
                  </a:prstClr>
                </a:solidFill>
              </a:rPr>
              <a:t>-</a:t>
            </a:r>
            <a:r>
              <a:rPr lang="ko-KR" altLang="en-US" sz="1200" b="1">
                <a:solidFill>
                  <a:prstClr val="black">
                    <a:lumMod val="75000"/>
                    <a:lumOff val="25000"/>
                  </a:prstClr>
                </a:solidFill>
              </a:rPr>
              <a:t>  배치 정규화</a:t>
            </a:r>
            <a:r>
              <a:rPr lang="en-US" altLang="ko-KR" sz="1200" b="1">
                <a:solidFill>
                  <a:prstClr val="black">
                    <a:lumMod val="75000"/>
                    <a:lumOff val="25000"/>
                  </a:prstClr>
                </a:solidFill>
              </a:rPr>
              <a:t>,</a:t>
            </a:r>
            <a:r>
              <a:rPr lang="ko-KR" altLang="en-US" sz="1200" b="1">
                <a:solidFill>
                  <a:prstClr val="black">
                    <a:lumMod val="75000"/>
                    <a:lumOff val="25000"/>
                  </a:prstClr>
                </a:solidFill>
              </a:rPr>
              <a:t> 깊이별 분리 합성곱</a:t>
            </a:r>
            <a:r>
              <a:rPr lang="en-US" altLang="ko-KR" sz="1200" b="1">
                <a:solidFill>
                  <a:prstClr val="black">
                    <a:lumMod val="75000"/>
                    <a:lumOff val="25000"/>
                  </a:prstClr>
                </a:solidFill>
              </a:rPr>
              <a:t>,</a:t>
            </a:r>
            <a:r>
              <a:rPr lang="ko-KR" altLang="en-US" sz="1200" b="1">
                <a:solidFill>
                  <a:prstClr val="black">
                    <a:lumMod val="75000"/>
                    <a:lumOff val="25000"/>
                  </a:prstClr>
                </a:solidFill>
              </a:rPr>
              <a:t> 잔차 연결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200" b="1">
                <a:solidFill>
                  <a:prstClr val="black">
                    <a:lumMod val="75000"/>
                    <a:lumOff val="25000"/>
                  </a:prstClr>
                </a:solidFill>
              </a:rPr>
              <a:t>-</a:t>
            </a:r>
            <a:r>
              <a:rPr lang="ko-KR" altLang="en-US" sz="1200" b="1">
                <a:solidFill>
                  <a:prstClr val="black">
                    <a:lumMod val="75000"/>
                    <a:lumOff val="25000"/>
                  </a:prstClr>
                </a:solidFill>
              </a:rPr>
              <a:t>  하이퍼파라미터 최적화</a:t>
            </a:r>
            <a:r>
              <a:rPr lang="en-US" altLang="ko-KR" sz="1200" b="1">
                <a:solidFill>
                  <a:prstClr val="black">
                    <a:lumMod val="75000"/>
                    <a:lumOff val="25000"/>
                  </a:prstClr>
                </a:solidFill>
              </a:rPr>
              <a:t>,</a:t>
            </a:r>
            <a:r>
              <a:rPr lang="ko-KR" altLang="en-US" sz="1200" b="1">
                <a:solidFill>
                  <a:prstClr val="black">
                    <a:lumMod val="75000"/>
                    <a:lumOff val="25000"/>
                  </a:prstClr>
                </a:solidFill>
              </a:rPr>
              <a:t> 모델 앙상블 </a:t>
            </a:r>
          </a:p>
          <a:p>
            <a:pPr>
              <a:lnSpc>
                <a:spcPct val="150000"/>
              </a:lnSpc>
              <a:defRPr/>
            </a:pPr>
            <a:endParaRPr lang="en-US" altLang="ko-KR" sz="100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70" name="타원 41"/>
          <p:cNvSpPr/>
          <p:nvPr/>
        </p:nvSpPr>
        <p:spPr>
          <a:xfrm>
            <a:off x="1921154" y="4822349"/>
            <a:ext cx="889000" cy="889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222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>
                <a:solidFill>
                  <a:srgbClr val="303962"/>
                </a:solidFill>
              </a:rPr>
              <a:t>7.3</a:t>
            </a:r>
          </a:p>
        </p:txBody>
      </p:sp>
      <p:sp>
        <p:nvSpPr>
          <p:cNvPr id="71" name="TextBox 45"/>
          <p:cNvSpPr txBox="1"/>
          <p:nvPr/>
        </p:nvSpPr>
        <p:spPr>
          <a:xfrm>
            <a:off x="2844378" y="5082183"/>
            <a:ext cx="4750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>
                <a:solidFill>
                  <a:prstClr val="white">
                    <a:lumMod val="75000"/>
                  </a:prstClr>
                </a:solidFill>
              </a:rPr>
              <a:t>▶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509"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335951" y="2793729"/>
            <a:ext cx="7513595" cy="9771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4400" b="1" i="1" kern="0">
                <a:ln>
                  <a:solidFill>
                    <a:srgbClr val="303962"/>
                  </a:solidFill>
                </a:ln>
                <a:gradFill flip="none" rotWithShape="1">
                  <a:gsLst>
                    <a:gs pos="50000">
                      <a:srgbClr val="EDECEA"/>
                    </a:gs>
                    <a:gs pos="50000">
                      <a:srgbClr val="FFC000">
                        <a:lumMod val="60000"/>
                        <a:lumOff val="40000"/>
                      </a:srgbClr>
                    </a:gs>
                  </a:gsLst>
                  <a:lin ang="5400000" scaled="0"/>
                  <a:tileRect/>
                </a:gradFill>
              </a:rPr>
              <a:t>8</a:t>
            </a:r>
            <a:r>
              <a:rPr lang="ko-KR" altLang="en-US" sz="4400" b="1" i="1" kern="0">
                <a:ln>
                  <a:solidFill>
                    <a:srgbClr val="303962"/>
                  </a:solidFill>
                </a:ln>
                <a:gradFill flip="none" rotWithShape="1">
                  <a:gsLst>
                    <a:gs pos="50000">
                      <a:srgbClr val="EDECEA"/>
                    </a:gs>
                    <a:gs pos="50000">
                      <a:srgbClr val="FFC000">
                        <a:lumMod val="60000"/>
                        <a:lumOff val="40000"/>
                      </a:srgbClr>
                    </a:gs>
                  </a:gsLst>
                  <a:lin ang="5400000" scaled="0"/>
                  <a:tileRect/>
                </a:gradFill>
              </a:rPr>
              <a:t>장 생성 모델을 위한 딥러닝</a:t>
            </a:r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41FADB85-E686-462D-A485-3251109C5436}"/>
              </a:ext>
            </a:extLst>
          </p:cNvPr>
          <p:cNvSpPr/>
          <p:nvPr/>
        </p:nvSpPr>
        <p:spPr>
          <a:xfrm>
            <a:off x="5763760" y="2146029"/>
            <a:ext cx="664481" cy="6477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431800" dist="25400" dir="5400000" algn="t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487BA28D-33C5-43AF-970E-26999AE17915}"/>
              </a:ext>
            </a:extLst>
          </p:cNvPr>
          <p:cNvGrpSpPr/>
          <p:nvPr/>
        </p:nvGrpSpPr>
        <p:grpSpPr>
          <a:xfrm>
            <a:off x="5980527" y="2355638"/>
            <a:ext cx="230946" cy="228482"/>
            <a:chOff x="11242636" y="735673"/>
            <a:chExt cx="230946" cy="228482"/>
          </a:xfrm>
        </p:grpSpPr>
        <p:sp>
          <p:nvSpPr>
            <p:cNvPr id="83" name="타원 82">
              <a:extLst>
                <a:ext uri="{FF2B5EF4-FFF2-40B4-BE49-F238E27FC236}">
                  <a16:creationId xmlns:a16="http://schemas.microsoft.com/office/drawing/2014/main" id="{B970DAD8-A6E3-48BF-8D1C-673AB141B080}"/>
                </a:ext>
              </a:extLst>
            </p:cNvPr>
            <p:cNvSpPr/>
            <p:nvPr/>
          </p:nvSpPr>
          <p:spPr>
            <a:xfrm>
              <a:off x="11302773" y="800483"/>
              <a:ext cx="108789" cy="108789"/>
            </a:xfrm>
            <a:prstGeom prst="ellipse">
              <a:avLst/>
            </a:prstGeom>
            <a:solidFill>
              <a:srgbClr val="FFC000"/>
            </a:solidFill>
            <a:ln w="158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4" name="사각형: 둥근 위쪽 모서리 16">
              <a:extLst>
                <a:ext uri="{FF2B5EF4-FFF2-40B4-BE49-F238E27FC236}">
                  <a16:creationId xmlns:a16="http://schemas.microsoft.com/office/drawing/2014/main" id="{91BF2FC8-071D-4609-83EB-B8AB51FD9950}"/>
                </a:ext>
              </a:extLst>
            </p:cNvPr>
            <p:cNvSpPr/>
            <p:nvPr/>
          </p:nvSpPr>
          <p:spPr>
            <a:xfrm>
              <a:off x="11333147" y="910155"/>
              <a:ext cx="48043" cy="54000"/>
            </a:xfrm>
            <a:prstGeom prst="round2SameRect">
              <a:avLst>
                <a:gd name="adj1" fmla="val 0"/>
                <a:gd name="adj2" fmla="val 50000"/>
              </a:avLst>
            </a:prstGeom>
            <a:noFill/>
            <a:ln w="158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85" name="직선 연결선 84">
              <a:extLst>
                <a:ext uri="{FF2B5EF4-FFF2-40B4-BE49-F238E27FC236}">
                  <a16:creationId xmlns:a16="http://schemas.microsoft.com/office/drawing/2014/main" id="{E3179C3A-7FB3-4AED-81F6-31C07000E3DF}"/>
                </a:ext>
              </a:extLst>
            </p:cNvPr>
            <p:cNvCxnSpPr>
              <a:cxnSpLocks/>
            </p:cNvCxnSpPr>
            <p:nvPr/>
          </p:nvCxnSpPr>
          <p:spPr>
            <a:xfrm>
              <a:off x="11359549" y="735673"/>
              <a:ext cx="0" cy="28456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연결선 85">
              <a:extLst>
                <a:ext uri="{FF2B5EF4-FFF2-40B4-BE49-F238E27FC236}">
                  <a16:creationId xmlns:a16="http://schemas.microsoft.com/office/drawing/2014/main" id="{D9DF4843-1541-4000-A861-6FA3EE6D351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459354" y="838200"/>
              <a:ext cx="0" cy="28456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직선 연결선 86">
              <a:extLst>
                <a:ext uri="{FF2B5EF4-FFF2-40B4-BE49-F238E27FC236}">
                  <a16:creationId xmlns:a16="http://schemas.microsoft.com/office/drawing/2014/main" id="{E5214D7D-E792-4EAE-8927-F0C29E79BBD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256864" y="835420"/>
              <a:ext cx="0" cy="28456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연결선 87">
              <a:extLst>
                <a:ext uri="{FF2B5EF4-FFF2-40B4-BE49-F238E27FC236}">
                  <a16:creationId xmlns:a16="http://schemas.microsoft.com/office/drawing/2014/main" id="{876E0D67-EB1F-4DE7-9F1D-FCF86AEECCA2}"/>
                </a:ext>
              </a:extLst>
            </p:cNvPr>
            <p:cNvCxnSpPr>
              <a:cxnSpLocks/>
            </p:cNvCxnSpPr>
            <p:nvPr/>
          </p:nvCxnSpPr>
          <p:spPr>
            <a:xfrm rot="8100000">
              <a:off x="11282498" y="767378"/>
              <a:ext cx="0" cy="28456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직선 연결선 88">
              <a:extLst>
                <a:ext uri="{FF2B5EF4-FFF2-40B4-BE49-F238E27FC236}">
                  <a16:creationId xmlns:a16="http://schemas.microsoft.com/office/drawing/2014/main" id="{E60A00B5-8E54-49D9-9864-50BE611E781B}"/>
                </a:ext>
              </a:extLst>
            </p:cNvPr>
            <p:cNvCxnSpPr>
              <a:cxnSpLocks/>
            </p:cNvCxnSpPr>
            <p:nvPr/>
          </p:nvCxnSpPr>
          <p:spPr>
            <a:xfrm rot="13500000">
              <a:off x="11433473" y="772140"/>
              <a:ext cx="0" cy="28456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79225446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740441" y="2793729"/>
            <a:ext cx="8704627" cy="9771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4400" b="1" i="1" kern="0">
                <a:ln>
                  <a:solidFill>
                    <a:srgbClr val="303962"/>
                  </a:solidFill>
                </a:ln>
                <a:gradFill flip="none" rotWithShape="1">
                  <a:gsLst>
                    <a:gs pos="50000">
                      <a:srgbClr val="EDECEA"/>
                    </a:gs>
                    <a:gs pos="50000">
                      <a:srgbClr val="FFC000">
                        <a:lumMod val="60000"/>
                        <a:lumOff val="40000"/>
                      </a:srgbClr>
                    </a:gs>
                  </a:gsLst>
                  <a:lin ang="5400000" scaled="0"/>
                  <a:tileRect/>
                </a:gradFill>
              </a:rPr>
              <a:t>8.1</a:t>
            </a:r>
            <a:r>
              <a:rPr lang="ko-KR" altLang="en-US" sz="4400" b="1" i="1" kern="0">
                <a:ln>
                  <a:solidFill>
                    <a:srgbClr val="303962"/>
                  </a:solidFill>
                </a:ln>
                <a:gradFill flip="none" rotWithShape="1">
                  <a:gsLst>
                    <a:gs pos="50000">
                      <a:srgbClr val="EDECEA"/>
                    </a:gs>
                    <a:gs pos="50000">
                      <a:srgbClr val="FFC000">
                        <a:lumMod val="60000"/>
                        <a:lumOff val="40000"/>
                      </a:srgbClr>
                    </a:gs>
                  </a:gsLst>
                  <a:lin ang="5400000" scaled="0"/>
                  <a:tileRect/>
                </a:gradFill>
              </a:rPr>
              <a:t>장 </a:t>
            </a:r>
            <a:r>
              <a:rPr lang="en-US" altLang="ko-KR" sz="4400" b="1" i="1" kern="0">
                <a:ln>
                  <a:solidFill>
                    <a:srgbClr val="303962"/>
                  </a:solidFill>
                </a:ln>
                <a:gradFill flip="none" rotWithShape="1">
                  <a:gsLst>
                    <a:gs pos="50000">
                      <a:srgbClr val="EDECEA"/>
                    </a:gs>
                    <a:gs pos="50000">
                      <a:srgbClr val="FFC000">
                        <a:lumMod val="60000"/>
                        <a:lumOff val="40000"/>
                      </a:srgbClr>
                    </a:gs>
                  </a:gsLst>
                  <a:lin ang="5400000" scaled="0"/>
                  <a:tileRect/>
                </a:gradFill>
              </a:rPr>
              <a:t>LSTM</a:t>
            </a:r>
            <a:r>
              <a:rPr lang="ko-KR" altLang="en-US" sz="4400" b="1" i="1" kern="0">
                <a:ln>
                  <a:solidFill>
                    <a:srgbClr val="303962"/>
                  </a:solidFill>
                </a:ln>
                <a:gradFill flip="none" rotWithShape="1">
                  <a:gsLst>
                    <a:gs pos="50000">
                      <a:srgbClr val="EDECEA"/>
                    </a:gs>
                    <a:gs pos="50000">
                      <a:srgbClr val="FFC000">
                        <a:lumMod val="60000"/>
                        <a:lumOff val="40000"/>
                      </a:srgbClr>
                    </a:gs>
                  </a:gsLst>
                  <a:lin ang="5400000" scaled="0"/>
                  <a:tileRect/>
                </a:gradFill>
              </a:rPr>
              <a:t>으로 텍스트 생성하기</a:t>
            </a:r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41FADB85-E686-462D-A485-3251109C5436}"/>
              </a:ext>
            </a:extLst>
          </p:cNvPr>
          <p:cNvSpPr/>
          <p:nvPr/>
        </p:nvSpPr>
        <p:spPr>
          <a:xfrm>
            <a:off x="5763760" y="2146029"/>
            <a:ext cx="664481" cy="6477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431800" dist="25400" dir="5400000" algn="t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487BA28D-33C5-43AF-970E-26999AE17915}"/>
              </a:ext>
            </a:extLst>
          </p:cNvPr>
          <p:cNvGrpSpPr/>
          <p:nvPr/>
        </p:nvGrpSpPr>
        <p:grpSpPr>
          <a:xfrm>
            <a:off x="5980527" y="2355638"/>
            <a:ext cx="230946" cy="228482"/>
            <a:chOff x="11242636" y="735673"/>
            <a:chExt cx="230946" cy="228482"/>
          </a:xfrm>
        </p:grpSpPr>
        <p:sp>
          <p:nvSpPr>
            <p:cNvPr id="83" name="타원 82">
              <a:extLst>
                <a:ext uri="{FF2B5EF4-FFF2-40B4-BE49-F238E27FC236}">
                  <a16:creationId xmlns:a16="http://schemas.microsoft.com/office/drawing/2014/main" id="{B970DAD8-A6E3-48BF-8D1C-673AB141B080}"/>
                </a:ext>
              </a:extLst>
            </p:cNvPr>
            <p:cNvSpPr/>
            <p:nvPr/>
          </p:nvSpPr>
          <p:spPr>
            <a:xfrm>
              <a:off x="11302773" y="800483"/>
              <a:ext cx="108789" cy="108789"/>
            </a:xfrm>
            <a:prstGeom prst="ellipse">
              <a:avLst/>
            </a:prstGeom>
            <a:solidFill>
              <a:srgbClr val="FFC000"/>
            </a:solidFill>
            <a:ln w="158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4" name="사각형: 둥근 위쪽 모서리 16">
              <a:extLst>
                <a:ext uri="{FF2B5EF4-FFF2-40B4-BE49-F238E27FC236}">
                  <a16:creationId xmlns:a16="http://schemas.microsoft.com/office/drawing/2014/main" id="{91BF2FC8-071D-4609-83EB-B8AB51FD9950}"/>
                </a:ext>
              </a:extLst>
            </p:cNvPr>
            <p:cNvSpPr/>
            <p:nvPr/>
          </p:nvSpPr>
          <p:spPr>
            <a:xfrm>
              <a:off x="11333147" y="910155"/>
              <a:ext cx="48043" cy="54000"/>
            </a:xfrm>
            <a:prstGeom prst="round2SameRect">
              <a:avLst>
                <a:gd name="adj1" fmla="val 0"/>
                <a:gd name="adj2" fmla="val 50000"/>
              </a:avLst>
            </a:prstGeom>
            <a:noFill/>
            <a:ln w="158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85" name="직선 연결선 84">
              <a:extLst>
                <a:ext uri="{FF2B5EF4-FFF2-40B4-BE49-F238E27FC236}">
                  <a16:creationId xmlns:a16="http://schemas.microsoft.com/office/drawing/2014/main" id="{E3179C3A-7FB3-4AED-81F6-31C07000E3DF}"/>
                </a:ext>
              </a:extLst>
            </p:cNvPr>
            <p:cNvCxnSpPr>
              <a:cxnSpLocks/>
            </p:cNvCxnSpPr>
            <p:nvPr/>
          </p:nvCxnSpPr>
          <p:spPr>
            <a:xfrm>
              <a:off x="11359549" y="735673"/>
              <a:ext cx="0" cy="28456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연결선 85">
              <a:extLst>
                <a:ext uri="{FF2B5EF4-FFF2-40B4-BE49-F238E27FC236}">
                  <a16:creationId xmlns:a16="http://schemas.microsoft.com/office/drawing/2014/main" id="{D9DF4843-1541-4000-A861-6FA3EE6D351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459354" y="838200"/>
              <a:ext cx="0" cy="28456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직선 연결선 86">
              <a:extLst>
                <a:ext uri="{FF2B5EF4-FFF2-40B4-BE49-F238E27FC236}">
                  <a16:creationId xmlns:a16="http://schemas.microsoft.com/office/drawing/2014/main" id="{E5214D7D-E792-4EAE-8927-F0C29E79BBD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256864" y="835420"/>
              <a:ext cx="0" cy="28456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연결선 87">
              <a:extLst>
                <a:ext uri="{FF2B5EF4-FFF2-40B4-BE49-F238E27FC236}">
                  <a16:creationId xmlns:a16="http://schemas.microsoft.com/office/drawing/2014/main" id="{876E0D67-EB1F-4DE7-9F1D-FCF86AEECCA2}"/>
                </a:ext>
              </a:extLst>
            </p:cNvPr>
            <p:cNvCxnSpPr>
              <a:cxnSpLocks/>
            </p:cNvCxnSpPr>
            <p:nvPr/>
          </p:nvCxnSpPr>
          <p:spPr>
            <a:xfrm rot="8100000">
              <a:off x="11282498" y="767378"/>
              <a:ext cx="0" cy="28456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직선 연결선 88">
              <a:extLst>
                <a:ext uri="{FF2B5EF4-FFF2-40B4-BE49-F238E27FC236}">
                  <a16:creationId xmlns:a16="http://schemas.microsoft.com/office/drawing/2014/main" id="{E60A00B5-8E54-49D9-9864-50BE611E781B}"/>
                </a:ext>
              </a:extLst>
            </p:cNvPr>
            <p:cNvCxnSpPr>
              <a:cxnSpLocks/>
            </p:cNvCxnSpPr>
            <p:nvPr/>
          </p:nvCxnSpPr>
          <p:spPr>
            <a:xfrm rot="13500000">
              <a:off x="11433473" y="772140"/>
              <a:ext cx="0" cy="28456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48057216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직사각형 5"/>
          <p:cNvSpPr/>
          <p:nvPr/>
        </p:nvSpPr>
        <p:spPr>
          <a:xfrm>
            <a:off x="309626" y="253174"/>
            <a:ext cx="11572748" cy="6351652"/>
          </a:xfrm>
          <a:prstGeom prst="rect">
            <a:avLst/>
          </a:prstGeom>
          <a:solidFill>
            <a:srgbClr val="FFFFFF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431800" dist="25400" dir="5400000" algn="t" rotWithShape="0">
              <a:srgbClr val="000000">
                <a:alpha val="4710"/>
              </a:srgbClr>
            </a:outerShdw>
          </a:effectLst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grpSp>
        <p:nvGrpSpPr>
          <p:cNvPr id="203" name="그룹 1"/>
          <p:cNvGrpSpPr/>
          <p:nvPr/>
        </p:nvGrpSpPr>
        <p:grpSpPr>
          <a:xfrm>
            <a:off x="309626" y="245385"/>
            <a:ext cx="11572748" cy="655489"/>
            <a:chOff x="309626" y="245385"/>
            <a:chExt cx="11572748" cy="655489"/>
          </a:xfrm>
        </p:grpSpPr>
        <p:sp>
          <p:nvSpPr>
            <p:cNvPr id="205" name="직사각형 11"/>
            <p:cNvSpPr/>
            <p:nvPr/>
          </p:nvSpPr>
          <p:spPr>
            <a:xfrm>
              <a:off x="11217893" y="253174"/>
              <a:ext cx="664481" cy="64770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12700" cap="flat" cmpd="sng" algn="ctr">
              <a:noFill/>
              <a:prstDash val="solid"/>
              <a:miter/>
            </a:ln>
            <a:effectLst>
              <a:outerShdw blurRad="431800" dist="25400" dir="5400000" algn="t" rotWithShape="0">
                <a:srgbClr val="000000">
                  <a:alpha val="17650"/>
                </a:srgbClr>
              </a:outerShdw>
            </a:effectLst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206" name="직사각형 12"/>
            <p:cNvSpPr/>
            <p:nvPr/>
          </p:nvSpPr>
          <p:spPr>
            <a:xfrm>
              <a:off x="1058925" y="245385"/>
              <a:ext cx="10157083" cy="647700"/>
            </a:xfrm>
            <a:prstGeom prst="rect">
              <a:avLst/>
            </a:prstGeom>
            <a:solidFill>
              <a:srgbClr val="303962">
                <a:alpha val="100000"/>
              </a:srgbClr>
            </a:solidFill>
            <a:ln w="12700" cap="flat" cmpd="sng" algn="ctr">
              <a:noFill/>
              <a:prstDash val="solid"/>
              <a:miter/>
            </a:ln>
            <a:effectLst/>
          </p:spPr>
          <p:txBody>
            <a:bodyPr anchor="ctr"/>
            <a:lstStyle/>
            <a:p>
              <a:pPr marL="457200" lvl="1" indent="0" algn="l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2400" b="1" i="1" u="none" strike="noStrike" kern="0" cap="none" spc="0" normalizeH="0" baseline="0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</a:rPr>
                <a:t>7.1 Sequential </a:t>
              </a:r>
              <a:r>
                <a:rPr kumimoji="0" lang="ko-KR" altLang="en-US" sz="2400" b="1" i="1" u="none" strike="noStrike" kern="0" cap="none" spc="0" normalizeH="0" baseline="0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</a:rPr>
                <a:t>모델을 넘어서 </a:t>
              </a:r>
              <a:r>
                <a:rPr kumimoji="0" lang="en-US" altLang="ko-KR" sz="2400" b="1" i="1" u="none" strike="noStrike" kern="0" cap="none" spc="0" normalizeH="0" baseline="0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</a:rPr>
                <a:t>:</a:t>
              </a:r>
              <a:r>
                <a:rPr kumimoji="0" lang="ko-KR" altLang="en-US" sz="2400" b="1" i="1" u="none" strike="noStrike" kern="0" cap="none" spc="0" normalizeH="0" baseline="0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</a:rPr>
                <a:t> 케라스의 함수형 </a:t>
              </a:r>
              <a:r>
                <a:rPr kumimoji="0" lang="en-US" altLang="ko-KR" sz="2400" b="1" i="1" u="none" strike="noStrike" kern="0" cap="none" spc="0" normalizeH="0" baseline="0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</a:rPr>
                <a:t>API </a:t>
              </a:r>
              <a:endParaRPr kumimoji="0" lang="en-US" altLang="ko-KR" sz="700" b="0" i="0" u="none" strike="noStrike" kern="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grpSp>
          <p:nvGrpSpPr>
            <p:cNvPr id="207" name="그룹 23"/>
            <p:cNvGrpSpPr/>
            <p:nvPr/>
          </p:nvGrpSpPr>
          <p:grpSpPr>
            <a:xfrm>
              <a:off x="11434660" y="462783"/>
              <a:ext cx="230946" cy="228482"/>
              <a:chOff x="11242636" y="735673"/>
              <a:chExt cx="230946" cy="228482"/>
            </a:xfrm>
          </p:grpSpPr>
          <p:sp>
            <p:nvSpPr>
              <p:cNvPr id="208" name="타원 15"/>
              <p:cNvSpPr/>
              <p:nvPr/>
            </p:nvSpPr>
            <p:spPr>
              <a:xfrm>
                <a:off x="11302773" y="800483"/>
                <a:ext cx="108789" cy="108789"/>
              </a:xfrm>
              <a:prstGeom prst="ellipse">
                <a:avLst/>
              </a:prstGeom>
              <a:solidFill>
                <a:srgbClr val="FFC000">
                  <a:alpha val="100000"/>
                </a:srgbClr>
              </a:solidFill>
              <a:ln w="15875" cap="flat" cmpd="sng" algn="ctr">
                <a:solidFill>
                  <a:srgbClr val="404040">
                    <a:alpha val="100000"/>
                  </a:srgbClr>
                </a:solidFill>
                <a:prstDash val="solid"/>
                <a:miter/>
              </a:ln>
            </p:spPr>
            <p:txBody>
              <a:bodyPr anchor="ctr"/>
              <a:lstStyle/>
              <a:p>
                <a:pPr marL="0" indent="0" algn="ctr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endParaRPr kumimoji="0" lang="ko-KR" altLang="en-US" sz="1800" b="0" i="0" u="none" strike="noStrike" kern="1200" cap="none" spc="0" normalizeH="0" baseline="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</a:endParaRPr>
              </a:p>
            </p:txBody>
          </p:sp>
          <p:sp>
            <p:nvSpPr>
              <p:cNvPr id="209" name="사각형: 둥근 위쪽 모서리 16"/>
              <p:cNvSpPr/>
              <p:nvPr/>
            </p:nvSpPr>
            <p:spPr>
              <a:xfrm>
                <a:off x="11333147" y="910155"/>
                <a:ext cx="48043" cy="54000"/>
              </a:xfrm>
              <a:prstGeom prst="round2SameRect">
                <a:avLst>
                  <a:gd name="adj1" fmla="val 0"/>
                  <a:gd name="adj2" fmla="val 50000"/>
                </a:avLst>
              </a:prstGeom>
              <a:noFill/>
              <a:ln w="15875" cap="flat" cmpd="sng" algn="ctr">
                <a:solidFill>
                  <a:srgbClr val="404040">
                    <a:alpha val="100000"/>
                  </a:srgbClr>
                </a:solidFill>
                <a:prstDash val="solid"/>
                <a:miter/>
              </a:ln>
            </p:spPr>
            <p:txBody>
              <a:bodyPr anchor="ctr"/>
              <a:lstStyle/>
              <a:p>
                <a:pPr marL="0" indent="0" algn="ctr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endParaRPr kumimoji="0" lang="ko-KR" altLang="en-US" sz="1800" b="0" i="0" u="none" strike="noStrike" kern="1200" cap="none" spc="0" normalizeH="0" baseline="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</a:endParaRPr>
              </a:p>
            </p:txBody>
          </p:sp>
          <p:cxnSp>
            <p:nvCxnSpPr>
              <p:cNvPr id="210" name="직선 연결선 17"/>
              <p:cNvCxnSpPr/>
              <p:nvPr/>
            </p:nvCxnSpPr>
            <p:spPr>
              <a:xfrm>
                <a:off x="11359549" y="735673"/>
                <a:ext cx="0" cy="28456"/>
              </a:xfrm>
              <a:prstGeom prst="line">
                <a:avLst/>
              </a:prstGeom>
              <a:noFill/>
              <a:ln w="15875" cap="rnd" cmpd="sng" algn="ctr">
                <a:solidFill>
                  <a:srgbClr val="FFC000">
                    <a:alpha val="100000"/>
                  </a:srgbClr>
                </a:solidFill>
                <a:prstDash val="solid"/>
                <a:miter/>
              </a:ln>
            </p:spPr>
          </p:cxnSp>
          <p:cxnSp>
            <p:nvCxnSpPr>
              <p:cNvPr id="211" name="직선 연결선 18"/>
              <p:cNvCxnSpPr/>
              <p:nvPr/>
            </p:nvCxnSpPr>
            <p:spPr>
              <a:xfrm rot="5400000">
                <a:off x="11459354" y="838200"/>
                <a:ext cx="0" cy="28456"/>
              </a:xfrm>
              <a:prstGeom prst="line">
                <a:avLst/>
              </a:prstGeom>
              <a:noFill/>
              <a:ln w="15875" cap="rnd" cmpd="sng" algn="ctr">
                <a:solidFill>
                  <a:srgbClr val="FFC000">
                    <a:alpha val="100000"/>
                  </a:srgbClr>
                </a:solidFill>
                <a:prstDash val="solid"/>
                <a:miter/>
              </a:ln>
            </p:spPr>
          </p:cxnSp>
          <p:cxnSp>
            <p:nvCxnSpPr>
              <p:cNvPr id="212" name="직선 연결선 19"/>
              <p:cNvCxnSpPr/>
              <p:nvPr/>
            </p:nvCxnSpPr>
            <p:spPr>
              <a:xfrm rot="5400000">
                <a:off x="11256864" y="835420"/>
                <a:ext cx="0" cy="28456"/>
              </a:xfrm>
              <a:prstGeom prst="line">
                <a:avLst/>
              </a:prstGeom>
              <a:noFill/>
              <a:ln w="15875" cap="rnd" cmpd="sng" algn="ctr">
                <a:solidFill>
                  <a:srgbClr val="FFC000">
                    <a:alpha val="100000"/>
                  </a:srgbClr>
                </a:solidFill>
                <a:prstDash val="solid"/>
                <a:miter/>
              </a:ln>
            </p:spPr>
          </p:cxnSp>
          <p:cxnSp>
            <p:nvCxnSpPr>
              <p:cNvPr id="213" name="직선 연결선 20"/>
              <p:cNvCxnSpPr/>
              <p:nvPr/>
            </p:nvCxnSpPr>
            <p:spPr>
              <a:xfrm rot="8100000">
                <a:off x="11282498" y="767378"/>
                <a:ext cx="0" cy="28456"/>
              </a:xfrm>
              <a:prstGeom prst="line">
                <a:avLst/>
              </a:prstGeom>
              <a:noFill/>
              <a:ln w="15875" cap="rnd" cmpd="sng" algn="ctr">
                <a:solidFill>
                  <a:srgbClr val="FFC000">
                    <a:alpha val="100000"/>
                  </a:srgbClr>
                </a:solidFill>
                <a:prstDash val="solid"/>
                <a:miter/>
              </a:ln>
            </p:spPr>
          </p:cxnSp>
          <p:cxnSp>
            <p:nvCxnSpPr>
              <p:cNvPr id="214" name="직선 연결선 21"/>
              <p:cNvCxnSpPr/>
              <p:nvPr/>
            </p:nvCxnSpPr>
            <p:spPr>
              <a:xfrm rot="13500000">
                <a:off x="11433473" y="772140"/>
                <a:ext cx="0" cy="28456"/>
              </a:xfrm>
              <a:prstGeom prst="line">
                <a:avLst/>
              </a:prstGeom>
              <a:noFill/>
              <a:ln w="15875" cap="rnd" cmpd="sng" algn="ctr">
                <a:solidFill>
                  <a:srgbClr val="FFC000">
                    <a:alpha val="100000"/>
                  </a:srgbClr>
                </a:solidFill>
                <a:prstDash val="solid"/>
                <a:miter/>
              </a:ln>
            </p:spPr>
          </p:cxnSp>
        </p:grpSp>
        <p:sp>
          <p:nvSpPr>
            <p:cNvPr id="215" name="직사각형 7"/>
            <p:cNvSpPr/>
            <p:nvPr/>
          </p:nvSpPr>
          <p:spPr>
            <a:xfrm>
              <a:off x="309626" y="245385"/>
              <a:ext cx="749300" cy="647700"/>
            </a:xfrm>
            <a:prstGeom prst="rect">
              <a:avLst/>
            </a:prstGeom>
            <a:solidFill>
              <a:srgbClr val="FFD966">
                <a:alpha val="100000"/>
              </a:srgbClr>
            </a:solidFill>
            <a:ln w="12700" cap="flat" cmpd="sng" algn="ctr">
              <a:noFill/>
              <a:prstDash val="solid"/>
              <a:miter/>
            </a:ln>
            <a:effectLst>
              <a:outerShdw dist="25400" algn="l" rotWithShape="0">
                <a:srgbClr val="FFFFFF">
                  <a:alpha val="100000"/>
                </a:srgbClr>
              </a:outerShdw>
            </a:effectLst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1800" b="1" i="0" u="none" strike="noStrike" kern="1200" cap="none" spc="0" normalizeH="0" baseline="0">
                  <a:solidFill>
                    <a:srgbClr val="303962"/>
                  </a:solidFill>
                  <a:latin typeface="맑은 고딕"/>
                  <a:ea typeface="맑은 고딕"/>
                  <a:cs typeface="맑은 고딕"/>
                </a:rPr>
                <a:t>01</a:t>
              </a:r>
              <a:endParaRPr kumimoji="0" lang="ko-KR" altLang="en-US" sz="1800" b="1" i="0" u="none" strike="noStrike" kern="1200" cap="none" spc="0" normalizeH="0" baseline="0">
                <a:solidFill>
                  <a:srgbClr val="303962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grpSp>
          <p:nvGrpSpPr>
            <p:cNvPr id="216" name="그룹 26"/>
            <p:cNvGrpSpPr/>
            <p:nvPr/>
          </p:nvGrpSpPr>
          <p:grpSpPr>
            <a:xfrm>
              <a:off x="10703092" y="493743"/>
              <a:ext cx="267186" cy="165383"/>
              <a:chOff x="10447060" y="740631"/>
              <a:chExt cx="267186" cy="165383"/>
            </a:xfrm>
          </p:grpSpPr>
          <p:sp>
            <p:nvSpPr>
              <p:cNvPr id="217" name="화살표: 갈매기형 수장 24"/>
              <p:cNvSpPr/>
              <p:nvPr/>
            </p:nvSpPr>
            <p:spPr>
              <a:xfrm>
                <a:off x="10597188" y="740631"/>
                <a:ext cx="117058" cy="165383"/>
              </a:xfrm>
              <a:prstGeom prst="chevron">
                <a:avLst>
                  <a:gd name="adj" fmla="val 80722"/>
                </a:avLst>
              </a:prstGeom>
              <a:solidFill>
                <a:srgbClr val="FFFFFF">
                  <a:alpha val="100000"/>
                </a:srgbClr>
              </a:solidFill>
              <a:ln w="12700" cap="flat" cmpd="sng" algn="ctr">
                <a:noFill/>
                <a:prstDash val="solid"/>
                <a:miter/>
              </a:ln>
            </p:spPr>
            <p:txBody>
              <a:bodyPr anchor="ctr"/>
              <a:lstStyle/>
              <a:p>
                <a:pPr marL="0" indent="0" algn="ctr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endParaRPr kumimoji="0" lang="ko-KR" altLang="en-US" sz="1800" b="0" i="0" u="none" strike="noStrike" kern="1200" cap="none" spc="0" normalizeH="0" baseline="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</a:endParaRPr>
              </a:p>
            </p:txBody>
          </p:sp>
          <p:sp>
            <p:nvSpPr>
              <p:cNvPr id="218" name="직사각형 25"/>
              <p:cNvSpPr/>
              <p:nvPr/>
            </p:nvSpPr>
            <p:spPr>
              <a:xfrm>
                <a:off x="10447060" y="816123"/>
                <a:ext cx="252000" cy="14400"/>
              </a:xfrm>
              <a:prstGeom prst="rect">
                <a:avLst/>
              </a:prstGeom>
              <a:solidFill>
                <a:srgbClr val="FFFFFF">
                  <a:alpha val="100000"/>
                </a:srgbClr>
              </a:solidFill>
              <a:ln w="12700" cap="flat" cmpd="sng" algn="ctr">
                <a:noFill/>
                <a:prstDash val="solid"/>
                <a:miter/>
              </a:ln>
            </p:spPr>
            <p:txBody>
              <a:bodyPr anchor="ctr"/>
              <a:lstStyle/>
              <a:p>
                <a:pPr marL="0" indent="0" algn="ctr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endParaRPr kumimoji="0" lang="ko-KR" altLang="en-US" sz="1800" b="0" i="0" u="none" strike="noStrike" kern="1200" cap="none" spc="0" normalizeH="0" baseline="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</a:endParaRPr>
              </a:p>
            </p:txBody>
          </p:sp>
        </p:grpSp>
      </p:grpSp>
      <p:grpSp>
        <p:nvGrpSpPr>
          <p:cNvPr id="133" name="그룹 1"/>
          <p:cNvGrpSpPr/>
          <p:nvPr/>
        </p:nvGrpSpPr>
        <p:grpSpPr>
          <a:xfrm>
            <a:off x="309626" y="245385"/>
            <a:ext cx="11572748" cy="655489"/>
            <a:chOff x="309626" y="245385"/>
            <a:chExt cx="11572748" cy="655489"/>
          </a:xfrm>
        </p:grpSpPr>
        <p:sp>
          <p:nvSpPr>
            <p:cNvPr id="135" name="직사각형 11"/>
            <p:cNvSpPr/>
            <p:nvPr/>
          </p:nvSpPr>
          <p:spPr>
            <a:xfrm>
              <a:off x="11217893" y="253174"/>
              <a:ext cx="664481" cy="64770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12700" cap="flat" cmpd="sng" algn="ctr">
              <a:noFill/>
              <a:prstDash val="solid"/>
              <a:miter/>
            </a:ln>
            <a:effectLst>
              <a:outerShdw blurRad="431800" dist="25400" dir="5400000" algn="t" rotWithShape="0">
                <a:srgbClr val="000000">
                  <a:alpha val="17650"/>
                </a:srgbClr>
              </a:outerShdw>
            </a:effectLst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136" name="직사각형 12"/>
            <p:cNvSpPr/>
            <p:nvPr/>
          </p:nvSpPr>
          <p:spPr>
            <a:xfrm>
              <a:off x="1058925" y="245385"/>
              <a:ext cx="10157083" cy="647700"/>
            </a:xfrm>
            <a:prstGeom prst="rect">
              <a:avLst/>
            </a:prstGeom>
            <a:solidFill>
              <a:srgbClr val="303962">
                <a:alpha val="100000"/>
              </a:srgbClr>
            </a:solidFill>
            <a:ln w="12700" cap="flat" cmpd="sng" algn="ctr">
              <a:noFill/>
              <a:prstDash val="solid"/>
              <a:miter/>
            </a:ln>
            <a:effectLst/>
          </p:spPr>
          <p:txBody>
            <a:bodyPr anchor="ctr"/>
            <a:lstStyle/>
            <a:p>
              <a:pPr marL="457200" lvl="1" indent="0" algn="l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2400" b="1" i="1" u="none" strike="noStrike" kern="0" cap="none" spc="0" normalizeH="0" baseline="0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</a:rPr>
                <a:t>7.1 Sequential </a:t>
              </a:r>
              <a:r>
                <a:rPr kumimoji="0" lang="ko-KR" altLang="en-US" sz="2400" b="1" i="1" u="none" strike="noStrike" kern="0" cap="none" spc="0" normalizeH="0" baseline="0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</a:rPr>
                <a:t>모델을 넘어서 </a:t>
              </a:r>
              <a:r>
                <a:rPr kumimoji="0" lang="en-US" altLang="ko-KR" sz="2400" b="1" i="1" u="none" strike="noStrike" kern="0" cap="none" spc="0" normalizeH="0" baseline="0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</a:rPr>
                <a:t>:</a:t>
              </a:r>
              <a:r>
                <a:rPr kumimoji="0" lang="ko-KR" altLang="en-US" sz="2400" b="1" i="1" u="none" strike="noStrike" kern="0" cap="none" spc="0" normalizeH="0" baseline="0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</a:rPr>
                <a:t> 케라스의 함수형 </a:t>
              </a:r>
              <a:r>
                <a:rPr kumimoji="0" lang="en-US" altLang="ko-KR" sz="2400" b="1" i="1" u="none" strike="noStrike" kern="0" cap="none" spc="0" normalizeH="0" baseline="0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</a:rPr>
                <a:t>API </a:t>
              </a:r>
              <a:endParaRPr kumimoji="0" lang="en-US" altLang="ko-KR" sz="700" b="0" i="0" u="none" strike="noStrike" kern="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grpSp>
          <p:nvGrpSpPr>
            <p:cNvPr id="137" name="그룹 23"/>
            <p:cNvGrpSpPr/>
            <p:nvPr/>
          </p:nvGrpSpPr>
          <p:grpSpPr>
            <a:xfrm>
              <a:off x="11434660" y="462783"/>
              <a:ext cx="230946" cy="228482"/>
              <a:chOff x="11242636" y="735673"/>
              <a:chExt cx="230946" cy="228482"/>
            </a:xfrm>
          </p:grpSpPr>
          <p:sp>
            <p:nvSpPr>
              <p:cNvPr id="138" name="타원 15"/>
              <p:cNvSpPr/>
              <p:nvPr/>
            </p:nvSpPr>
            <p:spPr>
              <a:xfrm>
                <a:off x="11302773" y="800483"/>
                <a:ext cx="108789" cy="108789"/>
              </a:xfrm>
              <a:prstGeom prst="ellipse">
                <a:avLst/>
              </a:prstGeom>
              <a:solidFill>
                <a:srgbClr val="FFC000">
                  <a:alpha val="100000"/>
                </a:srgbClr>
              </a:solidFill>
              <a:ln w="15875" cap="flat" cmpd="sng" algn="ctr">
                <a:solidFill>
                  <a:srgbClr val="404040">
                    <a:alpha val="100000"/>
                  </a:srgbClr>
                </a:solidFill>
                <a:prstDash val="solid"/>
                <a:miter/>
              </a:ln>
            </p:spPr>
            <p:txBody>
              <a:bodyPr anchor="ctr"/>
              <a:lstStyle/>
              <a:p>
                <a:pPr marL="0" indent="0" algn="ctr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endParaRPr kumimoji="0" lang="ko-KR" altLang="en-US" sz="1800" b="0" i="0" u="none" strike="noStrike" kern="1200" cap="none" spc="0" normalizeH="0" baseline="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</a:endParaRPr>
              </a:p>
            </p:txBody>
          </p:sp>
          <p:sp>
            <p:nvSpPr>
              <p:cNvPr id="139" name="사각형: 둥근 위쪽 모서리 16"/>
              <p:cNvSpPr/>
              <p:nvPr/>
            </p:nvSpPr>
            <p:spPr>
              <a:xfrm>
                <a:off x="11333147" y="910155"/>
                <a:ext cx="48043" cy="54000"/>
              </a:xfrm>
              <a:prstGeom prst="round2SameRect">
                <a:avLst>
                  <a:gd name="adj1" fmla="val 0"/>
                  <a:gd name="adj2" fmla="val 50000"/>
                </a:avLst>
              </a:prstGeom>
              <a:noFill/>
              <a:ln w="15875" cap="flat" cmpd="sng" algn="ctr">
                <a:solidFill>
                  <a:srgbClr val="404040">
                    <a:alpha val="100000"/>
                  </a:srgbClr>
                </a:solidFill>
                <a:prstDash val="solid"/>
                <a:miter/>
              </a:ln>
            </p:spPr>
            <p:txBody>
              <a:bodyPr anchor="ctr"/>
              <a:lstStyle/>
              <a:p>
                <a:pPr marL="0" indent="0" algn="ctr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endParaRPr kumimoji="0" lang="ko-KR" altLang="en-US" sz="1800" b="0" i="0" u="none" strike="noStrike" kern="1200" cap="none" spc="0" normalizeH="0" baseline="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</a:endParaRPr>
              </a:p>
            </p:txBody>
          </p:sp>
          <p:cxnSp>
            <p:nvCxnSpPr>
              <p:cNvPr id="140" name="직선 연결선 17"/>
              <p:cNvCxnSpPr/>
              <p:nvPr/>
            </p:nvCxnSpPr>
            <p:spPr>
              <a:xfrm>
                <a:off x="11359549" y="735673"/>
                <a:ext cx="0" cy="28456"/>
              </a:xfrm>
              <a:prstGeom prst="line">
                <a:avLst/>
              </a:prstGeom>
              <a:noFill/>
              <a:ln w="15875" cap="rnd" cmpd="sng" algn="ctr">
                <a:solidFill>
                  <a:srgbClr val="FFC000">
                    <a:alpha val="100000"/>
                  </a:srgbClr>
                </a:solidFill>
                <a:prstDash val="solid"/>
                <a:miter/>
              </a:ln>
            </p:spPr>
          </p:cxnSp>
          <p:cxnSp>
            <p:nvCxnSpPr>
              <p:cNvPr id="141" name="직선 연결선 18"/>
              <p:cNvCxnSpPr/>
              <p:nvPr/>
            </p:nvCxnSpPr>
            <p:spPr>
              <a:xfrm rot="5400000">
                <a:off x="11459354" y="838200"/>
                <a:ext cx="0" cy="28456"/>
              </a:xfrm>
              <a:prstGeom prst="line">
                <a:avLst/>
              </a:prstGeom>
              <a:noFill/>
              <a:ln w="15875" cap="rnd" cmpd="sng" algn="ctr">
                <a:solidFill>
                  <a:srgbClr val="FFC000">
                    <a:alpha val="100000"/>
                  </a:srgbClr>
                </a:solidFill>
                <a:prstDash val="solid"/>
                <a:miter/>
              </a:ln>
            </p:spPr>
          </p:cxnSp>
          <p:cxnSp>
            <p:nvCxnSpPr>
              <p:cNvPr id="142" name="직선 연결선 19"/>
              <p:cNvCxnSpPr/>
              <p:nvPr/>
            </p:nvCxnSpPr>
            <p:spPr>
              <a:xfrm rot="5400000">
                <a:off x="11256864" y="835420"/>
                <a:ext cx="0" cy="28456"/>
              </a:xfrm>
              <a:prstGeom prst="line">
                <a:avLst/>
              </a:prstGeom>
              <a:noFill/>
              <a:ln w="15875" cap="rnd" cmpd="sng" algn="ctr">
                <a:solidFill>
                  <a:srgbClr val="FFC000">
                    <a:alpha val="100000"/>
                  </a:srgbClr>
                </a:solidFill>
                <a:prstDash val="solid"/>
                <a:miter/>
              </a:ln>
            </p:spPr>
          </p:cxnSp>
          <p:cxnSp>
            <p:nvCxnSpPr>
              <p:cNvPr id="143" name="직선 연결선 20"/>
              <p:cNvCxnSpPr/>
              <p:nvPr/>
            </p:nvCxnSpPr>
            <p:spPr>
              <a:xfrm rot="8100000">
                <a:off x="11282498" y="767378"/>
                <a:ext cx="0" cy="28456"/>
              </a:xfrm>
              <a:prstGeom prst="line">
                <a:avLst/>
              </a:prstGeom>
              <a:noFill/>
              <a:ln w="15875" cap="rnd" cmpd="sng" algn="ctr">
                <a:solidFill>
                  <a:srgbClr val="FFC000">
                    <a:alpha val="100000"/>
                  </a:srgbClr>
                </a:solidFill>
                <a:prstDash val="solid"/>
                <a:miter/>
              </a:ln>
            </p:spPr>
          </p:cxnSp>
          <p:cxnSp>
            <p:nvCxnSpPr>
              <p:cNvPr id="144" name="직선 연결선 21"/>
              <p:cNvCxnSpPr/>
              <p:nvPr/>
            </p:nvCxnSpPr>
            <p:spPr>
              <a:xfrm rot="13500000">
                <a:off x="11433473" y="772140"/>
                <a:ext cx="0" cy="28456"/>
              </a:xfrm>
              <a:prstGeom prst="line">
                <a:avLst/>
              </a:prstGeom>
              <a:noFill/>
              <a:ln w="15875" cap="rnd" cmpd="sng" algn="ctr">
                <a:solidFill>
                  <a:srgbClr val="FFC000">
                    <a:alpha val="100000"/>
                  </a:srgbClr>
                </a:solidFill>
                <a:prstDash val="solid"/>
                <a:miter/>
              </a:ln>
            </p:spPr>
          </p:cxnSp>
        </p:grpSp>
        <p:sp>
          <p:nvSpPr>
            <p:cNvPr id="145" name="직사각형 7"/>
            <p:cNvSpPr/>
            <p:nvPr/>
          </p:nvSpPr>
          <p:spPr>
            <a:xfrm>
              <a:off x="309626" y="245385"/>
              <a:ext cx="749300" cy="647700"/>
            </a:xfrm>
            <a:prstGeom prst="rect">
              <a:avLst/>
            </a:prstGeom>
            <a:solidFill>
              <a:srgbClr val="FFD966">
                <a:alpha val="100000"/>
              </a:srgbClr>
            </a:solidFill>
            <a:ln w="12700" cap="flat" cmpd="sng" algn="ctr">
              <a:noFill/>
              <a:prstDash val="solid"/>
              <a:miter/>
            </a:ln>
            <a:effectLst>
              <a:outerShdw dist="25400" algn="l" rotWithShape="0">
                <a:srgbClr val="FFFFFF">
                  <a:alpha val="100000"/>
                </a:srgbClr>
              </a:outerShdw>
            </a:effectLst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1800" b="1" i="0" u="none" strike="noStrike" kern="1200" cap="none" spc="0" normalizeH="0" baseline="0">
                  <a:solidFill>
                    <a:srgbClr val="303962"/>
                  </a:solidFill>
                  <a:latin typeface="맑은 고딕"/>
                  <a:ea typeface="맑은 고딕"/>
                  <a:cs typeface="맑은 고딕"/>
                </a:rPr>
                <a:t>01</a:t>
              </a:r>
            </a:p>
          </p:txBody>
        </p:sp>
        <p:grpSp>
          <p:nvGrpSpPr>
            <p:cNvPr id="146" name="그룹 26"/>
            <p:cNvGrpSpPr/>
            <p:nvPr/>
          </p:nvGrpSpPr>
          <p:grpSpPr>
            <a:xfrm>
              <a:off x="10703092" y="493743"/>
              <a:ext cx="267186" cy="165383"/>
              <a:chOff x="10447060" y="740631"/>
              <a:chExt cx="267186" cy="165383"/>
            </a:xfrm>
          </p:grpSpPr>
          <p:sp>
            <p:nvSpPr>
              <p:cNvPr id="147" name="화살표: 갈매기형 수장 24"/>
              <p:cNvSpPr/>
              <p:nvPr/>
            </p:nvSpPr>
            <p:spPr>
              <a:xfrm>
                <a:off x="10597188" y="740631"/>
                <a:ext cx="117058" cy="165383"/>
              </a:xfrm>
              <a:prstGeom prst="chevron">
                <a:avLst>
                  <a:gd name="adj" fmla="val 80722"/>
                </a:avLst>
              </a:prstGeom>
              <a:solidFill>
                <a:srgbClr val="FFFFFF">
                  <a:alpha val="100000"/>
                </a:srgbClr>
              </a:solidFill>
              <a:ln w="12700" cap="flat" cmpd="sng" algn="ctr">
                <a:noFill/>
                <a:prstDash val="solid"/>
                <a:miter/>
              </a:ln>
            </p:spPr>
            <p:txBody>
              <a:bodyPr anchor="ctr"/>
              <a:lstStyle/>
              <a:p>
                <a:pPr marL="0" indent="0" algn="ctr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endParaRPr kumimoji="0" lang="ko-KR" altLang="en-US" sz="1800" b="0" i="0" u="none" strike="noStrike" kern="1200" cap="none" spc="0" normalizeH="0" baseline="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</a:endParaRPr>
              </a:p>
            </p:txBody>
          </p:sp>
          <p:sp>
            <p:nvSpPr>
              <p:cNvPr id="148" name="직사각형 25"/>
              <p:cNvSpPr/>
              <p:nvPr/>
            </p:nvSpPr>
            <p:spPr>
              <a:xfrm>
                <a:off x="10447060" y="816123"/>
                <a:ext cx="252000" cy="14400"/>
              </a:xfrm>
              <a:prstGeom prst="rect">
                <a:avLst/>
              </a:prstGeom>
              <a:solidFill>
                <a:srgbClr val="FFFFFF">
                  <a:alpha val="100000"/>
                </a:srgbClr>
              </a:solidFill>
              <a:ln w="12700" cap="flat" cmpd="sng" algn="ctr">
                <a:noFill/>
                <a:prstDash val="solid"/>
                <a:miter/>
              </a:ln>
            </p:spPr>
            <p:txBody>
              <a:bodyPr anchor="ctr"/>
              <a:lstStyle/>
              <a:p>
                <a:pPr marL="0" indent="0" algn="ctr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endParaRPr kumimoji="0" lang="ko-KR" altLang="en-US" sz="1800" b="0" i="0" u="none" strike="noStrike" kern="1200" cap="none" spc="0" normalizeH="0" baseline="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</a:endParaRPr>
              </a:p>
            </p:txBody>
          </p:sp>
        </p:grpSp>
      </p:grpSp>
      <p:sp>
        <p:nvSpPr>
          <p:cNvPr id="66" name="직사각형 65"/>
          <p:cNvSpPr/>
          <p:nvPr/>
        </p:nvSpPr>
        <p:spPr>
          <a:xfrm>
            <a:off x="554615" y="4581186"/>
            <a:ext cx="2298796" cy="10962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1100">
                <a:solidFill>
                  <a:prstClr val="black">
                    <a:lumMod val="50000"/>
                    <a:lumOff val="50000"/>
                  </a:prstClr>
                </a:solidFill>
              </a:rPr>
              <a:t>다양한 종류의 입력을 통해 하나의 출력을 도출하는 경우</a:t>
            </a:r>
          </a:p>
          <a:p>
            <a:pPr algn="ctr">
              <a:lnSpc>
                <a:spcPct val="150000"/>
              </a:lnSpc>
              <a:defRPr/>
            </a:pPr>
            <a:r>
              <a:rPr lang="en-US" altLang="ko-KR" sz="1100">
                <a:solidFill>
                  <a:prstClr val="black">
                    <a:lumMod val="50000"/>
                    <a:lumOff val="50000"/>
                  </a:prstClr>
                </a:solidFill>
              </a:rPr>
              <a:t>ex. </a:t>
            </a:r>
            <a:r>
              <a:rPr lang="ko-KR" altLang="en-US" sz="1100">
                <a:solidFill>
                  <a:prstClr val="black">
                    <a:lumMod val="50000"/>
                    <a:lumOff val="50000"/>
                  </a:prstClr>
                </a:solidFill>
              </a:rPr>
              <a:t>중고 의료의 시장 가격 </a:t>
            </a:r>
          </a:p>
        </p:txBody>
      </p:sp>
      <p:sp>
        <p:nvSpPr>
          <p:cNvPr id="70" name="직사각형 69"/>
          <p:cNvSpPr/>
          <p:nvPr/>
        </p:nvSpPr>
        <p:spPr>
          <a:xfrm>
            <a:off x="8918769" y="4476411"/>
            <a:ext cx="2363739" cy="10962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1100">
                <a:solidFill>
                  <a:prstClr val="black">
                    <a:lumMod val="50000"/>
                    <a:lumOff val="50000"/>
                  </a:prstClr>
                </a:solidFill>
              </a:rPr>
              <a:t>잔차 연결을 추가한 </a:t>
            </a:r>
            <a:r>
              <a:rPr lang="en-US" altLang="ko-KR" sz="1100">
                <a:solidFill>
                  <a:prstClr val="black">
                    <a:lumMod val="50000"/>
                    <a:lumOff val="50000"/>
                  </a:prstClr>
                </a:solidFill>
              </a:rPr>
              <a:t>ResNet </a:t>
            </a:r>
            <a:r>
              <a:rPr lang="ko-KR" altLang="en-US" sz="1100">
                <a:solidFill>
                  <a:prstClr val="black">
                    <a:lumMod val="50000"/>
                    <a:lumOff val="50000"/>
                  </a:prstClr>
                </a:solidFill>
              </a:rPr>
              <a:t>계열의 네트워크 구조</a:t>
            </a:r>
          </a:p>
        </p:txBody>
      </p:sp>
      <p:sp>
        <p:nvSpPr>
          <p:cNvPr id="71" name="모서리가 둥근 직사각형 70"/>
          <p:cNvSpPr/>
          <p:nvPr/>
        </p:nvSpPr>
        <p:spPr>
          <a:xfrm>
            <a:off x="9500902" y="4203244"/>
            <a:ext cx="1180422" cy="276093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anchor="ctr"/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1050" b="1">
                <a:solidFill>
                  <a:prstClr val="white"/>
                </a:solidFill>
              </a:rPr>
              <a:t>잔차 연결</a:t>
            </a:r>
          </a:p>
        </p:txBody>
      </p:sp>
      <p:sp>
        <p:nvSpPr>
          <p:cNvPr id="89" name="직사각형 88"/>
          <p:cNvSpPr/>
          <p:nvPr/>
        </p:nvSpPr>
        <p:spPr>
          <a:xfrm>
            <a:off x="5996057" y="4457361"/>
            <a:ext cx="2363739" cy="10962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1100">
                <a:solidFill>
                  <a:prstClr val="black">
                    <a:lumMod val="50000"/>
                    <a:lumOff val="50000"/>
                  </a:prstClr>
                </a:solidFill>
              </a:rPr>
              <a:t>합성곱 신경망에서 인기 있는 네트워크 구조 인셉션 모듈</a:t>
            </a:r>
          </a:p>
        </p:txBody>
      </p:sp>
      <p:sp>
        <p:nvSpPr>
          <p:cNvPr id="94" name="모서리가 둥근 직사각형 93"/>
          <p:cNvSpPr/>
          <p:nvPr/>
        </p:nvSpPr>
        <p:spPr>
          <a:xfrm>
            <a:off x="6587715" y="4193719"/>
            <a:ext cx="1180422" cy="276093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anchor="ctr"/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1050" b="1">
                <a:solidFill>
                  <a:prstClr val="white"/>
                </a:solidFill>
              </a:rPr>
              <a:t>인셉션 모듈</a:t>
            </a:r>
          </a:p>
        </p:txBody>
      </p:sp>
      <p:pic>
        <p:nvPicPr>
          <p:cNvPr id="132" name="그림 131"/>
          <p:cNvPicPr>
            <a:picLocks noChangeAspect="1"/>
          </p:cNvPicPr>
          <p:nvPr/>
        </p:nvPicPr>
        <p:blipFill rotWithShape="1">
          <a:blip r:embed="rId2"/>
          <a:srcRect r="54130"/>
          <a:stretch>
            <a:fillRect/>
          </a:stretch>
        </p:blipFill>
        <p:spPr>
          <a:xfrm>
            <a:off x="604404" y="2076882"/>
            <a:ext cx="2337953" cy="1872961"/>
          </a:xfrm>
          <a:prstGeom prst="rect">
            <a:avLst/>
          </a:prstGeom>
        </p:spPr>
      </p:pic>
      <p:pic>
        <p:nvPicPr>
          <p:cNvPr id="149" name="그림 14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593774" y="2255126"/>
            <a:ext cx="3140506" cy="1745807"/>
          </a:xfrm>
          <a:prstGeom prst="rect">
            <a:avLst/>
          </a:prstGeom>
        </p:spPr>
      </p:pic>
      <p:pic>
        <p:nvPicPr>
          <p:cNvPr id="150" name="그림 149"/>
          <p:cNvPicPr>
            <a:picLocks noChangeAspect="1"/>
          </p:cNvPicPr>
          <p:nvPr/>
        </p:nvPicPr>
        <p:blipFill rotWithShape="1">
          <a:blip r:embed="rId4"/>
          <a:srcRect l="46820"/>
          <a:stretch>
            <a:fillRect/>
          </a:stretch>
        </p:blipFill>
        <p:spPr>
          <a:xfrm>
            <a:off x="8727063" y="1548748"/>
            <a:ext cx="2811892" cy="2512798"/>
          </a:xfrm>
          <a:prstGeom prst="rect">
            <a:avLst/>
          </a:prstGeom>
        </p:spPr>
      </p:pic>
      <p:pic>
        <p:nvPicPr>
          <p:cNvPr id="167" name="그림 166"/>
          <p:cNvPicPr>
            <a:picLocks noChangeAspect="1"/>
          </p:cNvPicPr>
          <p:nvPr/>
        </p:nvPicPr>
        <p:blipFill rotWithShape="1">
          <a:blip r:embed="rId2"/>
          <a:srcRect l="54850"/>
          <a:stretch>
            <a:fillRect/>
          </a:stretch>
        </p:blipFill>
        <p:spPr>
          <a:xfrm>
            <a:off x="3112075" y="2067357"/>
            <a:ext cx="2294659" cy="1872961"/>
          </a:xfrm>
          <a:prstGeom prst="rect">
            <a:avLst/>
          </a:prstGeom>
        </p:spPr>
      </p:pic>
      <p:sp>
        <p:nvSpPr>
          <p:cNvPr id="168" name="모서리가 둥근 직사각형 66"/>
          <p:cNvSpPr/>
          <p:nvPr/>
        </p:nvSpPr>
        <p:spPr>
          <a:xfrm>
            <a:off x="3706766" y="4195018"/>
            <a:ext cx="1180422" cy="276093"/>
          </a:xfrm>
          <a:prstGeom prst="roundRect">
            <a:avLst>
              <a:gd name="adj" fmla="val 50000"/>
            </a:avLst>
          </a:prstGeom>
          <a:solidFill>
            <a:srgbClr val="333F4F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tIns="0" bIns="0" anchor="ctr"/>
          <a:lstStyle/>
          <a:p>
            <a:pPr mar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050" b="1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다중 출력 모델</a:t>
            </a:r>
          </a:p>
        </p:txBody>
      </p:sp>
      <p:sp>
        <p:nvSpPr>
          <p:cNvPr id="169" name="모서리가 둥근 직사각형 66"/>
          <p:cNvSpPr/>
          <p:nvPr/>
        </p:nvSpPr>
        <p:spPr>
          <a:xfrm>
            <a:off x="1120728" y="4179431"/>
            <a:ext cx="1180422" cy="276093"/>
          </a:xfrm>
          <a:prstGeom prst="roundRect">
            <a:avLst>
              <a:gd name="adj" fmla="val 50000"/>
            </a:avLst>
          </a:prstGeom>
          <a:solidFill>
            <a:srgbClr val="333F4F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tIns="0" bIns="0" anchor="ctr"/>
          <a:lstStyle/>
          <a:p>
            <a:pPr mar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050" b="1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다중 입력 모델</a:t>
            </a:r>
          </a:p>
        </p:txBody>
      </p:sp>
      <p:sp>
        <p:nvSpPr>
          <p:cNvPr id="202" name="직사각형 65"/>
          <p:cNvSpPr/>
          <p:nvPr/>
        </p:nvSpPr>
        <p:spPr>
          <a:xfrm>
            <a:off x="3127230" y="4598504"/>
            <a:ext cx="2363739" cy="1096234"/>
          </a:xfrm>
          <a:prstGeom prst="rect">
            <a:avLst/>
          </a:prstGeom>
          <a:noFill/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100" b="0" i="0" u="none" strike="noStrike" kern="1200" cap="none" spc="0" normalizeH="0" baseline="0">
                <a:solidFill>
                  <a:srgbClr val="808080"/>
                </a:solidFill>
                <a:latin typeface="맑은 고딕"/>
                <a:ea typeface="맑은 고딕"/>
                <a:cs typeface="맑은 고딕"/>
              </a:rPr>
              <a:t>하나의 입력을 통해 여러 개의 타깃 속성을 예측해야하는 경우</a:t>
            </a:r>
          </a:p>
          <a:p>
            <a:pPr mar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100" b="0" i="0" u="none" strike="noStrike" kern="1200" cap="none" spc="0" normalizeH="0" baseline="0">
                <a:solidFill>
                  <a:srgbClr val="808080"/>
                </a:solidFill>
                <a:latin typeface="맑은 고딕"/>
                <a:ea typeface="맑은 고딕"/>
                <a:cs typeface="맑은 고딕"/>
              </a:rPr>
              <a:t>ex. </a:t>
            </a:r>
            <a:r>
              <a:rPr kumimoji="0" lang="ko-KR" altLang="en-US" sz="1100" b="0" i="0" u="none" strike="noStrike" kern="1200" cap="none" spc="0" normalizeH="0" baseline="0">
                <a:solidFill>
                  <a:srgbClr val="808080"/>
                </a:solidFill>
                <a:latin typeface="맑은 고딕"/>
                <a:ea typeface="맑은 고딕"/>
                <a:cs typeface="맑은 고딕"/>
              </a:rPr>
              <a:t>소설의 장르</a:t>
            </a:r>
            <a:r>
              <a:rPr kumimoji="0" lang="en-US" altLang="ko-KR" sz="1100" b="0" i="0" u="none" strike="noStrike" kern="1200" cap="none" spc="0" normalizeH="0" baseline="0">
                <a:solidFill>
                  <a:srgbClr val="808080"/>
                </a:solidFill>
                <a:latin typeface="맑은 고딕"/>
                <a:ea typeface="맑은 고딕"/>
                <a:cs typeface="맑은 고딕"/>
              </a:rPr>
              <a:t>/</a:t>
            </a:r>
            <a:r>
              <a:rPr kumimoji="0" lang="ko-KR" altLang="en-US" sz="1100" b="0" i="0" u="none" strike="noStrike" kern="1200" cap="none" spc="0" normalizeH="0" baseline="0">
                <a:solidFill>
                  <a:srgbClr val="808080"/>
                </a:solidFill>
                <a:latin typeface="맑은 고딕"/>
                <a:ea typeface="맑은 고딕"/>
                <a:cs typeface="맑은 고딕"/>
              </a:rPr>
              <a:t>시대 예측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09626" y="249279"/>
            <a:ext cx="11572748" cy="6359441"/>
            <a:chOff x="309626" y="245385"/>
            <a:chExt cx="11572748" cy="6359441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1DE2A7CB-9018-4640-AB43-BCC19C805324}"/>
                </a:ext>
              </a:extLst>
            </p:cNvPr>
            <p:cNvSpPr/>
            <p:nvPr/>
          </p:nvSpPr>
          <p:spPr>
            <a:xfrm>
              <a:off x="309626" y="253174"/>
              <a:ext cx="11572748" cy="63516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431800" dist="25400" dir="5400000" algn="t" rotWithShape="0">
                <a:prstClr val="black">
                  <a:alpha val="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41FADB85-E686-462D-A485-3251109C5436}"/>
                </a:ext>
              </a:extLst>
            </p:cNvPr>
            <p:cNvSpPr/>
            <p:nvPr/>
          </p:nvSpPr>
          <p:spPr>
            <a:xfrm>
              <a:off x="11217893" y="253174"/>
              <a:ext cx="664481" cy="647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431800" dist="25400" dir="5400000" algn="t" rotWithShape="0">
                <a:prstClr val="black">
                  <a:alpha val="1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A6EE2FFB-3CA7-453A-9016-7D5286183A63}"/>
                </a:ext>
              </a:extLst>
            </p:cNvPr>
            <p:cNvSpPr/>
            <p:nvPr/>
          </p:nvSpPr>
          <p:spPr>
            <a:xfrm>
              <a:off x="1058925" y="245385"/>
              <a:ext cx="10157083" cy="647700"/>
            </a:xfrm>
            <a:prstGeom prst="rect">
              <a:avLst/>
            </a:prstGeom>
            <a:solidFill>
              <a:srgbClr val="30396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 latinLnBrk="0">
                <a:defRPr/>
              </a:pPr>
              <a:r>
                <a:rPr lang="en-US" altLang="ko-KR" sz="2400" b="1" i="1" kern="0">
                  <a:solidFill>
                    <a:prstClr val="white"/>
                  </a:solidFill>
                </a:rPr>
                <a:t>Lstm</a:t>
              </a:r>
              <a:r>
                <a:rPr lang="ko-KR" altLang="en-US" sz="2400" b="1" i="1" kern="0">
                  <a:solidFill>
                    <a:prstClr val="white"/>
                  </a:solidFill>
                </a:rPr>
                <a:t>이란</a:t>
              </a:r>
              <a:r>
                <a:rPr lang="en-US" altLang="ko-KR" sz="2400" b="1" i="1" kern="0">
                  <a:solidFill>
                    <a:prstClr val="white"/>
                  </a:solidFill>
                </a:rPr>
                <a:t>? </a:t>
              </a:r>
              <a:endParaRPr lang="ko-KR" altLang="en-US" sz="1200" dirty="0">
                <a:solidFill>
                  <a:prstClr val="white"/>
                </a:solidFill>
              </a:endParaRP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487BA28D-33C5-43AF-970E-26999AE17915}"/>
                </a:ext>
              </a:extLst>
            </p:cNvPr>
            <p:cNvGrpSpPr/>
            <p:nvPr/>
          </p:nvGrpSpPr>
          <p:grpSpPr>
            <a:xfrm>
              <a:off x="11434660" y="462783"/>
              <a:ext cx="230946" cy="228482"/>
              <a:chOff x="11242636" y="735673"/>
              <a:chExt cx="230946" cy="228482"/>
            </a:xfrm>
          </p:grpSpPr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B970DAD8-A6E3-48BF-8D1C-673AB141B080}"/>
                  </a:ext>
                </a:extLst>
              </p:cNvPr>
              <p:cNvSpPr/>
              <p:nvPr/>
            </p:nvSpPr>
            <p:spPr>
              <a:xfrm>
                <a:off x="11302773" y="800483"/>
                <a:ext cx="108789" cy="108789"/>
              </a:xfrm>
              <a:prstGeom prst="ellipse">
                <a:avLst/>
              </a:prstGeom>
              <a:solidFill>
                <a:srgbClr val="FFC000"/>
              </a:solidFill>
              <a:ln w="158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사각형: 둥근 위쪽 모서리 16">
                <a:extLst>
                  <a:ext uri="{FF2B5EF4-FFF2-40B4-BE49-F238E27FC236}">
                    <a16:creationId xmlns:a16="http://schemas.microsoft.com/office/drawing/2014/main" id="{91BF2FC8-071D-4609-83EB-B8AB51FD9950}"/>
                  </a:ext>
                </a:extLst>
              </p:cNvPr>
              <p:cNvSpPr/>
              <p:nvPr/>
            </p:nvSpPr>
            <p:spPr>
              <a:xfrm>
                <a:off x="11333147" y="910155"/>
                <a:ext cx="48043" cy="54000"/>
              </a:xfrm>
              <a:prstGeom prst="round2SameRect">
                <a:avLst>
                  <a:gd name="adj1" fmla="val 0"/>
                  <a:gd name="adj2" fmla="val 50000"/>
                </a:avLst>
              </a:prstGeom>
              <a:noFill/>
              <a:ln w="158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E3179C3A-7FB3-4AED-81F6-31C07000E3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59549" y="735673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D9DF4843-1541-4000-A861-6FA3EE6D3519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1459354" y="83820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>
                <a:extLst>
                  <a:ext uri="{FF2B5EF4-FFF2-40B4-BE49-F238E27FC236}">
                    <a16:creationId xmlns:a16="http://schemas.microsoft.com/office/drawing/2014/main" id="{E5214D7D-E792-4EAE-8927-F0C29E79BBD5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1256864" y="83542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876E0D67-EB1F-4DE7-9F1D-FCF86AEECCA2}"/>
                  </a:ext>
                </a:extLst>
              </p:cNvPr>
              <p:cNvCxnSpPr>
                <a:cxnSpLocks/>
              </p:cNvCxnSpPr>
              <p:nvPr/>
            </p:nvCxnSpPr>
            <p:spPr>
              <a:xfrm rot="8100000">
                <a:off x="11282498" y="767378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id="{E60A00B5-8E54-49D9-9864-50BE611E781B}"/>
                  </a:ext>
                </a:extLst>
              </p:cNvPr>
              <p:cNvCxnSpPr>
                <a:cxnSpLocks/>
              </p:cNvCxnSpPr>
              <p:nvPr/>
            </p:nvCxnSpPr>
            <p:spPr>
              <a:xfrm rot="13500000">
                <a:off x="11433473" y="77214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55BA2AA-F16D-4E85-8715-E9F4F9C65EE8}"/>
                </a:ext>
              </a:extLst>
            </p:cNvPr>
            <p:cNvSpPr/>
            <p:nvPr/>
          </p:nvSpPr>
          <p:spPr>
            <a:xfrm>
              <a:off x="309626" y="245385"/>
              <a:ext cx="749300" cy="6477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>
              <a:outerShdw dist="25400" algn="l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b="1">
                  <a:solidFill>
                    <a:srgbClr val="303962"/>
                  </a:solidFill>
                </a:rPr>
                <a:t>00</a:t>
              </a:r>
              <a:endParaRPr lang="ko-KR" altLang="en-US" b="1" dirty="0">
                <a:solidFill>
                  <a:srgbClr val="303962"/>
                </a:solidFill>
              </a:endParaRPr>
            </a:p>
          </p:txBody>
        </p: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700BEA06-447F-4E64-9A24-AC92AF81A4E7}"/>
                </a:ext>
              </a:extLst>
            </p:cNvPr>
            <p:cNvGrpSpPr/>
            <p:nvPr/>
          </p:nvGrpSpPr>
          <p:grpSpPr>
            <a:xfrm>
              <a:off x="10703092" y="493743"/>
              <a:ext cx="267186" cy="165383"/>
              <a:chOff x="10447060" y="740631"/>
              <a:chExt cx="267186" cy="165383"/>
            </a:xfrm>
          </p:grpSpPr>
          <p:sp>
            <p:nvSpPr>
              <p:cNvPr id="25" name="화살표: 갈매기형 수장 24">
                <a:extLst>
                  <a:ext uri="{FF2B5EF4-FFF2-40B4-BE49-F238E27FC236}">
                    <a16:creationId xmlns:a16="http://schemas.microsoft.com/office/drawing/2014/main" id="{585821D6-0BBF-44C8-B0DB-6DBE5320FA21}"/>
                  </a:ext>
                </a:extLst>
              </p:cNvPr>
              <p:cNvSpPr/>
              <p:nvPr/>
            </p:nvSpPr>
            <p:spPr>
              <a:xfrm>
                <a:off x="10597188" y="740631"/>
                <a:ext cx="117058" cy="165383"/>
              </a:xfrm>
              <a:prstGeom prst="chevron">
                <a:avLst>
                  <a:gd name="adj" fmla="val 8072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84B49E7D-3BAD-479B-8256-2BD7BD744D6B}"/>
                  </a:ext>
                </a:extLst>
              </p:cNvPr>
              <p:cNvSpPr/>
              <p:nvPr/>
            </p:nvSpPr>
            <p:spPr>
              <a:xfrm>
                <a:off x="10447060" y="816123"/>
                <a:ext cx="252000" cy="144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31" name="원형: 비어 있음 23">
            <a:extLst>
              <a:ext uri="{FF2B5EF4-FFF2-40B4-BE49-F238E27FC236}">
                <a16:creationId xmlns:a16="http://schemas.microsoft.com/office/drawing/2014/main" id="{21361AAE-CE89-4CE0-B257-CBD5047A72E5}"/>
              </a:ext>
            </a:extLst>
          </p:cNvPr>
          <p:cNvSpPr/>
          <p:nvPr/>
        </p:nvSpPr>
        <p:spPr>
          <a:xfrm>
            <a:off x="8835740" y="1027549"/>
            <a:ext cx="209550" cy="209550"/>
          </a:xfrm>
          <a:prstGeom prst="donut">
            <a:avLst>
              <a:gd name="adj" fmla="val 1476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2" name="사각형: 둥근 모서리 24">
            <a:extLst>
              <a:ext uri="{FF2B5EF4-FFF2-40B4-BE49-F238E27FC236}">
                <a16:creationId xmlns:a16="http://schemas.microsoft.com/office/drawing/2014/main" id="{E5B5BFB2-C137-4CC1-9627-B4A154A8ED04}"/>
              </a:ext>
            </a:extLst>
          </p:cNvPr>
          <p:cNvSpPr/>
          <p:nvPr/>
        </p:nvSpPr>
        <p:spPr>
          <a:xfrm rot="18900000">
            <a:off x="9034433" y="1378869"/>
            <a:ext cx="36000" cy="144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22217D9E-8F96-45A9-BF07-205F55625DDC}"/>
              </a:ext>
            </a:extLst>
          </p:cNvPr>
          <p:cNvCxnSpPr>
            <a:cxnSpLocks/>
          </p:cNvCxnSpPr>
          <p:nvPr/>
        </p:nvCxnSpPr>
        <p:spPr>
          <a:xfrm flipV="1">
            <a:off x="2073285" y="2129173"/>
            <a:ext cx="7607610" cy="1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2EE0E2EC-5CF4-4901-931E-C81784A9A1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5085" y="2258065"/>
            <a:ext cx="6739469" cy="382960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4DAA022-1579-44BB-B5C2-42702D82713F}"/>
              </a:ext>
            </a:extLst>
          </p:cNvPr>
          <p:cNvSpPr txBox="1"/>
          <p:nvPr/>
        </p:nvSpPr>
        <p:spPr>
          <a:xfrm>
            <a:off x="1321632" y="1244888"/>
            <a:ext cx="9021993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i="0">
                <a:solidFill>
                  <a:srgbClr val="4D5156"/>
                </a:solidFill>
                <a:effectLst/>
                <a:latin typeface="Apple SD Gothic Neo"/>
              </a:rPr>
              <a:t>개념 </a:t>
            </a:r>
            <a:r>
              <a:rPr lang="en-US" altLang="ko-KR" b="1" i="0">
                <a:solidFill>
                  <a:srgbClr val="4D5156"/>
                </a:solidFill>
                <a:effectLst/>
                <a:latin typeface="Apple SD Gothic Neo"/>
              </a:rPr>
              <a:t>: </a:t>
            </a:r>
            <a:r>
              <a:rPr lang="en-US" altLang="ko-KR" b="0" i="0">
                <a:solidFill>
                  <a:srgbClr val="4D5156"/>
                </a:solidFill>
                <a:effectLst/>
                <a:latin typeface="Apple SD Gothic Neo"/>
              </a:rPr>
              <a:t>RNN</a:t>
            </a:r>
            <a:r>
              <a:rPr lang="ko-KR" altLang="en-US" sz="1400" b="0" i="0">
                <a:solidFill>
                  <a:srgbClr val="4D5156"/>
                </a:solidFill>
                <a:effectLst/>
                <a:latin typeface="Apple SD Gothic Neo"/>
              </a:rPr>
              <a:t>의 </a:t>
            </a:r>
            <a:r>
              <a:rPr lang="ko-KR" altLang="en-US" sz="1400">
                <a:solidFill>
                  <a:srgbClr val="4D5156"/>
                </a:solidFill>
                <a:latin typeface="Apple SD Gothic Neo"/>
              </a:rPr>
              <a:t>한 종류</a:t>
            </a:r>
            <a:r>
              <a:rPr lang="ko-KR" altLang="en-US" sz="1400" b="0" i="0">
                <a:solidFill>
                  <a:srgbClr val="4D5156"/>
                </a:solidFill>
                <a:effectLst/>
                <a:latin typeface="Apple SD Gothic Neo"/>
              </a:rPr>
              <a:t>로 셀</a:t>
            </a:r>
            <a:r>
              <a:rPr lang="en-US" altLang="ko-KR" sz="1400" b="0" i="0">
                <a:solidFill>
                  <a:srgbClr val="4D5156"/>
                </a:solidFill>
                <a:effectLst/>
                <a:latin typeface="Apple SD Gothic Neo"/>
              </a:rPr>
              <a:t>, </a:t>
            </a:r>
            <a:r>
              <a:rPr lang="ko-KR" altLang="en-US" sz="1400" b="0" i="0">
                <a:solidFill>
                  <a:srgbClr val="4D5156"/>
                </a:solidFill>
                <a:effectLst/>
                <a:latin typeface="Apple SD Gothic Neo"/>
              </a:rPr>
              <a:t>입력 게이트</a:t>
            </a:r>
            <a:r>
              <a:rPr lang="en-US" altLang="ko-KR" sz="1400" b="0" i="0">
                <a:solidFill>
                  <a:srgbClr val="4D5156"/>
                </a:solidFill>
                <a:effectLst/>
                <a:latin typeface="Apple SD Gothic Neo"/>
              </a:rPr>
              <a:t>, </a:t>
            </a:r>
            <a:r>
              <a:rPr lang="ko-KR" altLang="en-US" sz="1400" b="0" i="0">
                <a:solidFill>
                  <a:srgbClr val="4D5156"/>
                </a:solidFill>
                <a:effectLst/>
                <a:latin typeface="Apple SD Gothic Neo"/>
              </a:rPr>
              <a:t>출력 게이트</a:t>
            </a:r>
            <a:r>
              <a:rPr lang="en-US" altLang="ko-KR" sz="1400" b="0" i="0">
                <a:solidFill>
                  <a:srgbClr val="4D5156"/>
                </a:solidFill>
                <a:effectLst/>
                <a:latin typeface="Apple SD Gothic Neo"/>
              </a:rPr>
              <a:t>, </a:t>
            </a:r>
            <a:r>
              <a:rPr lang="ko-KR" altLang="en-US" sz="1400" b="0" i="0">
                <a:solidFill>
                  <a:srgbClr val="4D5156"/>
                </a:solidFill>
                <a:effectLst/>
                <a:latin typeface="Apple SD Gothic Neo"/>
              </a:rPr>
              <a:t>망각 게이트를 이용해 기존 </a:t>
            </a:r>
            <a:r>
              <a:rPr lang="en-US" altLang="ko-KR" sz="1400">
                <a:solidFill>
                  <a:srgbClr val="4D5156"/>
                </a:solidFill>
                <a:latin typeface="Apple SD Gothic Neo"/>
              </a:rPr>
              <a:t>Rnn</a:t>
            </a:r>
            <a:r>
              <a:rPr lang="ko-KR" altLang="en-US" sz="1400">
                <a:solidFill>
                  <a:srgbClr val="4D5156"/>
                </a:solidFill>
                <a:latin typeface="Apple SD Gothic Neo"/>
              </a:rPr>
              <a:t>의 </a:t>
            </a:r>
            <a:r>
              <a:rPr lang="ko-KR" altLang="en-US" sz="1400" b="0" i="0">
                <a:solidFill>
                  <a:srgbClr val="4D5156"/>
                </a:solidFill>
                <a:effectLst/>
                <a:latin typeface="Apple SD Gothic Neo"/>
              </a:rPr>
              <a:t>문제인 출력과 먼 위치의 정보를 기억 못하는 기울기 소멸 문제를 방지하도록 개발되어 긴 의존 기간을 필요로 하는 학습에 적합한 신경망입니다</a:t>
            </a:r>
            <a:r>
              <a:rPr lang="en-US" altLang="ko-KR" sz="1400" b="0" i="0">
                <a:solidFill>
                  <a:srgbClr val="4D5156"/>
                </a:solidFill>
                <a:effectLst/>
                <a:latin typeface="Apple SD Gothic Neo"/>
              </a:rPr>
              <a:t>.</a:t>
            </a:r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4114264798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09626" y="249279"/>
            <a:ext cx="11572748" cy="6359441"/>
            <a:chOff x="309626" y="245385"/>
            <a:chExt cx="11572748" cy="6359441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1DE2A7CB-9018-4640-AB43-BCC19C805324}"/>
                </a:ext>
              </a:extLst>
            </p:cNvPr>
            <p:cNvSpPr/>
            <p:nvPr/>
          </p:nvSpPr>
          <p:spPr>
            <a:xfrm>
              <a:off x="309626" y="253174"/>
              <a:ext cx="11572748" cy="63516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431800" dist="25400" dir="5400000" algn="t" rotWithShape="0">
                <a:prstClr val="black">
                  <a:alpha val="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41FADB85-E686-462D-A485-3251109C5436}"/>
                </a:ext>
              </a:extLst>
            </p:cNvPr>
            <p:cNvSpPr/>
            <p:nvPr/>
          </p:nvSpPr>
          <p:spPr>
            <a:xfrm>
              <a:off x="11217893" y="253174"/>
              <a:ext cx="664481" cy="647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431800" dist="25400" dir="5400000" algn="t" rotWithShape="0">
                <a:prstClr val="black">
                  <a:alpha val="1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A6EE2FFB-3CA7-453A-9016-7D5286183A63}"/>
                </a:ext>
              </a:extLst>
            </p:cNvPr>
            <p:cNvSpPr/>
            <p:nvPr/>
          </p:nvSpPr>
          <p:spPr>
            <a:xfrm>
              <a:off x="1058925" y="245385"/>
              <a:ext cx="10157083" cy="647700"/>
            </a:xfrm>
            <a:prstGeom prst="rect">
              <a:avLst/>
            </a:prstGeom>
            <a:solidFill>
              <a:srgbClr val="30396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 latinLnBrk="0">
                <a:defRPr/>
              </a:pPr>
              <a:r>
                <a:rPr lang="en-US" altLang="ko-KR" sz="2400" b="1" i="1" kern="0">
                  <a:solidFill>
                    <a:prstClr val="white"/>
                  </a:solidFill>
                </a:rPr>
                <a:t>RNN</a:t>
              </a:r>
              <a:r>
                <a:rPr lang="ko-KR" altLang="en-US" sz="2400" b="1" i="1" kern="0">
                  <a:solidFill>
                    <a:prstClr val="white"/>
                  </a:solidFill>
                </a:rPr>
                <a:t>의 역사</a:t>
              </a:r>
              <a:endParaRPr lang="ko-KR" altLang="en-US" sz="1200" dirty="0">
                <a:solidFill>
                  <a:prstClr val="white"/>
                </a:solidFill>
              </a:endParaRP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487BA28D-33C5-43AF-970E-26999AE17915}"/>
                </a:ext>
              </a:extLst>
            </p:cNvPr>
            <p:cNvGrpSpPr/>
            <p:nvPr/>
          </p:nvGrpSpPr>
          <p:grpSpPr>
            <a:xfrm>
              <a:off x="11434660" y="462783"/>
              <a:ext cx="230946" cy="228482"/>
              <a:chOff x="11242636" y="735673"/>
              <a:chExt cx="230946" cy="228482"/>
            </a:xfrm>
          </p:grpSpPr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B970DAD8-A6E3-48BF-8D1C-673AB141B080}"/>
                  </a:ext>
                </a:extLst>
              </p:cNvPr>
              <p:cNvSpPr/>
              <p:nvPr/>
            </p:nvSpPr>
            <p:spPr>
              <a:xfrm>
                <a:off x="11302773" y="800483"/>
                <a:ext cx="108789" cy="108789"/>
              </a:xfrm>
              <a:prstGeom prst="ellipse">
                <a:avLst/>
              </a:prstGeom>
              <a:solidFill>
                <a:srgbClr val="FFC000"/>
              </a:solidFill>
              <a:ln w="158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사각형: 둥근 위쪽 모서리 16">
                <a:extLst>
                  <a:ext uri="{FF2B5EF4-FFF2-40B4-BE49-F238E27FC236}">
                    <a16:creationId xmlns:a16="http://schemas.microsoft.com/office/drawing/2014/main" id="{91BF2FC8-071D-4609-83EB-B8AB51FD9950}"/>
                  </a:ext>
                </a:extLst>
              </p:cNvPr>
              <p:cNvSpPr/>
              <p:nvPr/>
            </p:nvSpPr>
            <p:spPr>
              <a:xfrm>
                <a:off x="11333147" y="910155"/>
                <a:ext cx="48043" cy="54000"/>
              </a:xfrm>
              <a:prstGeom prst="round2SameRect">
                <a:avLst>
                  <a:gd name="adj1" fmla="val 0"/>
                  <a:gd name="adj2" fmla="val 50000"/>
                </a:avLst>
              </a:prstGeom>
              <a:noFill/>
              <a:ln w="158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E3179C3A-7FB3-4AED-81F6-31C07000E3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59549" y="735673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D9DF4843-1541-4000-A861-6FA3EE6D3519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1459354" y="83820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>
                <a:extLst>
                  <a:ext uri="{FF2B5EF4-FFF2-40B4-BE49-F238E27FC236}">
                    <a16:creationId xmlns:a16="http://schemas.microsoft.com/office/drawing/2014/main" id="{E5214D7D-E792-4EAE-8927-F0C29E79BBD5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1256864" y="83542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876E0D67-EB1F-4DE7-9F1D-FCF86AEECCA2}"/>
                  </a:ext>
                </a:extLst>
              </p:cNvPr>
              <p:cNvCxnSpPr>
                <a:cxnSpLocks/>
              </p:cNvCxnSpPr>
              <p:nvPr/>
            </p:nvCxnSpPr>
            <p:spPr>
              <a:xfrm rot="8100000">
                <a:off x="11282498" y="767378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id="{E60A00B5-8E54-49D9-9864-50BE611E781B}"/>
                  </a:ext>
                </a:extLst>
              </p:cNvPr>
              <p:cNvCxnSpPr>
                <a:cxnSpLocks/>
              </p:cNvCxnSpPr>
              <p:nvPr/>
            </p:nvCxnSpPr>
            <p:spPr>
              <a:xfrm rot="13500000">
                <a:off x="11433473" y="77214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55BA2AA-F16D-4E85-8715-E9F4F9C65EE8}"/>
                </a:ext>
              </a:extLst>
            </p:cNvPr>
            <p:cNvSpPr/>
            <p:nvPr/>
          </p:nvSpPr>
          <p:spPr>
            <a:xfrm>
              <a:off x="309626" y="245385"/>
              <a:ext cx="749300" cy="6477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>
              <a:outerShdw dist="25400" algn="l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b="1">
                  <a:solidFill>
                    <a:srgbClr val="303962"/>
                  </a:solidFill>
                </a:rPr>
                <a:t>01</a:t>
              </a:r>
              <a:endParaRPr lang="ko-KR" altLang="en-US" b="1" dirty="0">
                <a:solidFill>
                  <a:srgbClr val="303962"/>
                </a:solidFill>
              </a:endParaRPr>
            </a:p>
          </p:txBody>
        </p: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700BEA06-447F-4E64-9A24-AC92AF81A4E7}"/>
                </a:ext>
              </a:extLst>
            </p:cNvPr>
            <p:cNvGrpSpPr/>
            <p:nvPr/>
          </p:nvGrpSpPr>
          <p:grpSpPr>
            <a:xfrm>
              <a:off x="10703092" y="493743"/>
              <a:ext cx="267186" cy="165383"/>
              <a:chOff x="10447060" y="740631"/>
              <a:chExt cx="267186" cy="165383"/>
            </a:xfrm>
          </p:grpSpPr>
          <p:sp>
            <p:nvSpPr>
              <p:cNvPr id="25" name="화살표: 갈매기형 수장 24">
                <a:extLst>
                  <a:ext uri="{FF2B5EF4-FFF2-40B4-BE49-F238E27FC236}">
                    <a16:creationId xmlns:a16="http://schemas.microsoft.com/office/drawing/2014/main" id="{585821D6-0BBF-44C8-B0DB-6DBE5320FA21}"/>
                  </a:ext>
                </a:extLst>
              </p:cNvPr>
              <p:cNvSpPr/>
              <p:nvPr/>
            </p:nvSpPr>
            <p:spPr>
              <a:xfrm>
                <a:off x="10597188" y="740631"/>
                <a:ext cx="117058" cy="165383"/>
              </a:xfrm>
              <a:prstGeom prst="chevron">
                <a:avLst>
                  <a:gd name="adj" fmla="val 8072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84B49E7D-3BAD-479B-8256-2BD7BD744D6B}"/>
                  </a:ext>
                </a:extLst>
              </p:cNvPr>
              <p:cNvSpPr/>
              <p:nvPr/>
            </p:nvSpPr>
            <p:spPr>
              <a:xfrm>
                <a:off x="10447060" y="816123"/>
                <a:ext cx="252000" cy="144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31" name="원형: 비어 있음 23">
            <a:extLst>
              <a:ext uri="{FF2B5EF4-FFF2-40B4-BE49-F238E27FC236}">
                <a16:creationId xmlns:a16="http://schemas.microsoft.com/office/drawing/2014/main" id="{21361AAE-CE89-4CE0-B257-CBD5047A72E5}"/>
              </a:ext>
            </a:extLst>
          </p:cNvPr>
          <p:cNvSpPr/>
          <p:nvPr/>
        </p:nvSpPr>
        <p:spPr>
          <a:xfrm>
            <a:off x="8835740" y="1027549"/>
            <a:ext cx="209550" cy="209550"/>
          </a:xfrm>
          <a:prstGeom prst="donut">
            <a:avLst>
              <a:gd name="adj" fmla="val 1476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2" name="사각형: 둥근 모서리 24">
            <a:extLst>
              <a:ext uri="{FF2B5EF4-FFF2-40B4-BE49-F238E27FC236}">
                <a16:creationId xmlns:a16="http://schemas.microsoft.com/office/drawing/2014/main" id="{E5B5BFB2-C137-4CC1-9627-B4A154A8ED04}"/>
              </a:ext>
            </a:extLst>
          </p:cNvPr>
          <p:cNvSpPr/>
          <p:nvPr/>
        </p:nvSpPr>
        <p:spPr>
          <a:xfrm rot="18900000">
            <a:off x="9034433" y="1378869"/>
            <a:ext cx="36000" cy="144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DAA022-1579-44BB-B5C2-42702D82713F}"/>
              </a:ext>
            </a:extLst>
          </p:cNvPr>
          <p:cNvSpPr txBox="1"/>
          <p:nvPr/>
        </p:nvSpPr>
        <p:spPr>
          <a:xfrm>
            <a:off x="1831227" y="2521059"/>
            <a:ext cx="902199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1400">
                <a:latin typeface="+mj-lt"/>
              </a:rPr>
              <a:t>1997</a:t>
            </a:r>
            <a:r>
              <a:rPr lang="ko-KR" altLang="en-US" sz="1400">
                <a:latin typeface="+mj-lt"/>
              </a:rPr>
              <a:t>년 개발 후 알고리즘은 초기에 글자를 하나씩 생성하는데 사용</a:t>
            </a:r>
            <a:endParaRPr lang="en-US" altLang="ko-KR" sz="1400">
              <a:latin typeface="+mj-lt"/>
            </a:endParaRPr>
          </a:p>
          <a:p>
            <a:pPr marL="342900" indent="-342900">
              <a:buAutoNum type="arabicPeriod"/>
            </a:pPr>
            <a:endParaRPr lang="en-US" altLang="ko-KR" sz="1400">
              <a:latin typeface="+mj-lt"/>
            </a:endParaRPr>
          </a:p>
          <a:p>
            <a:pPr marL="342900" indent="-342900">
              <a:buAutoNum type="arabicPeriod"/>
            </a:pPr>
            <a:r>
              <a:rPr lang="en-US" altLang="ko-KR" sz="1400">
                <a:latin typeface="+mj-lt"/>
              </a:rPr>
              <a:t>2002</a:t>
            </a:r>
            <a:r>
              <a:rPr lang="ko-KR" altLang="en-US" sz="1400">
                <a:latin typeface="+mj-lt"/>
              </a:rPr>
              <a:t>년 더글러스 에크는 </a:t>
            </a:r>
            <a:r>
              <a:rPr lang="en-US" altLang="ko-KR" sz="1400">
                <a:latin typeface="+mj-lt"/>
              </a:rPr>
              <a:t>lstm</a:t>
            </a:r>
            <a:r>
              <a:rPr lang="ko-KR" altLang="en-US" sz="1400">
                <a:latin typeface="+mj-lt"/>
              </a:rPr>
              <a:t>을 통해 음악 생성에 처음 적용</a:t>
            </a:r>
            <a:endParaRPr lang="en-US" altLang="ko-KR" sz="1400">
              <a:latin typeface="+mj-lt"/>
            </a:endParaRPr>
          </a:p>
          <a:p>
            <a:pPr marL="342900" indent="-342900">
              <a:buAutoNum type="arabicPeriod"/>
            </a:pPr>
            <a:endParaRPr lang="en-US" altLang="ko-KR" sz="1400">
              <a:latin typeface="+mj-lt"/>
            </a:endParaRPr>
          </a:p>
          <a:p>
            <a:pPr marL="342900" indent="-342900">
              <a:buAutoNum type="arabicPeriod"/>
            </a:pPr>
            <a:r>
              <a:rPr lang="en-US" altLang="ko-KR" sz="1400">
                <a:latin typeface="+mj-lt"/>
              </a:rPr>
              <a:t>2013</a:t>
            </a:r>
            <a:r>
              <a:rPr lang="ko-KR" altLang="en-US" sz="1400">
                <a:latin typeface="+mj-lt"/>
              </a:rPr>
              <a:t>년 알렉스 그레이브스는 순환 네트워크와 완전 연결 네트워크를 혼합한 네트워크를 통해 사람이 쓴 것 같은 손글씨를 생성했으며</a:t>
            </a:r>
            <a:r>
              <a:rPr lang="en-US" altLang="ko-KR" sz="1400">
                <a:latin typeface="+mj-lt"/>
              </a:rPr>
              <a:t>, </a:t>
            </a:r>
            <a:r>
              <a:rPr lang="ko-KR" altLang="en-US" sz="1400">
                <a:latin typeface="+mj-lt"/>
              </a:rPr>
              <a:t>이 작업이 </a:t>
            </a:r>
            <a:r>
              <a:rPr lang="en-US" altLang="ko-KR" sz="1400">
                <a:latin typeface="+mj-lt"/>
              </a:rPr>
              <a:t>rnn</a:t>
            </a:r>
            <a:r>
              <a:rPr lang="ko-KR" altLang="en-US" sz="1400">
                <a:latin typeface="+mj-lt"/>
              </a:rPr>
              <a:t>의 전환점이 됬음</a:t>
            </a:r>
            <a:endParaRPr lang="en-US" altLang="ko-KR" sz="1400">
              <a:latin typeface="+mj-lt"/>
            </a:endParaRPr>
          </a:p>
          <a:p>
            <a:pPr marL="342900" indent="-342900">
              <a:buAutoNum type="arabicPeriod"/>
            </a:pPr>
            <a:endParaRPr lang="en-US" altLang="ko-KR" sz="1400">
              <a:latin typeface="+mj-lt"/>
            </a:endParaRPr>
          </a:p>
          <a:p>
            <a:pPr marL="342900" indent="-342900">
              <a:buAutoNum type="arabicPeriod"/>
            </a:pPr>
            <a:r>
              <a:rPr lang="ko-KR" altLang="en-US" sz="1400">
                <a:latin typeface="+mj-lt"/>
              </a:rPr>
              <a:t>순환 신경망을 통해 음악</a:t>
            </a:r>
            <a:r>
              <a:rPr lang="en-US" altLang="ko-KR" sz="1400">
                <a:latin typeface="+mj-lt"/>
              </a:rPr>
              <a:t>,</a:t>
            </a:r>
            <a:r>
              <a:rPr lang="ko-KR" altLang="en-US" sz="1400">
                <a:latin typeface="+mj-lt"/>
              </a:rPr>
              <a:t>대화</a:t>
            </a:r>
            <a:r>
              <a:rPr lang="en-US" altLang="ko-KR" sz="1400">
                <a:latin typeface="+mj-lt"/>
              </a:rPr>
              <a:t>,</a:t>
            </a:r>
            <a:r>
              <a:rPr lang="ko-KR" altLang="en-US" sz="1400">
                <a:latin typeface="+mj-lt"/>
              </a:rPr>
              <a:t>이미지 생성등 다양한 분야에 성공적으로 사용</a:t>
            </a:r>
            <a:r>
              <a:rPr lang="en-US" altLang="ko-KR" sz="1400">
                <a:latin typeface="+mj-lt"/>
              </a:rPr>
              <a:t>.</a:t>
            </a:r>
            <a:endParaRPr lang="ko-KR" altLang="en-US" sz="14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89760185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09626" y="249279"/>
            <a:ext cx="11572748" cy="6359441"/>
            <a:chOff x="309626" y="245385"/>
            <a:chExt cx="11572748" cy="6359441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1DE2A7CB-9018-4640-AB43-BCC19C805324}"/>
                </a:ext>
              </a:extLst>
            </p:cNvPr>
            <p:cNvSpPr/>
            <p:nvPr/>
          </p:nvSpPr>
          <p:spPr>
            <a:xfrm>
              <a:off x="309626" y="253174"/>
              <a:ext cx="11572748" cy="63516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431800" dist="25400" dir="5400000" algn="t" rotWithShape="0">
                <a:prstClr val="black">
                  <a:alpha val="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41FADB85-E686-462D-A485-3251109C5436}"/>
                </a:ext>
              </a:extLst>
            </p:cNvPr>
            <p:cNvSpPr/>
            <p:nvPr/>
          </p:nvSpPr>
          <p:spPr>
            <a:xfrm>
              <a:off x="11217893" y="253174"/>
              <a:ext cx="664481" cy="647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431800" dist="25400" dir="5400000" algn="t" rotWithShape="0">
                <a:prstClr val="black">
                  <a:alpha val="1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A6EE2FFB-3CA7-453A-9016-7D5286183A63}"/>
                </a:ext>
              </a:extLst>
            </p:cNvPr>
            <p:cNvSpPr/>
            <p:nvPr/>
          </p:nvSpPr>
          <p:spPr>
            <a:xfrm>
              <a:off x="1058925" y="245385"/>
              <a:ext cx="10157083" cy="647700"/>
            </a:xfrm>
            <a:prstGeom prst="rect">
              <a:avLst/>
            </a:prstGeom>
            <a:solidFill>
              <a:srgbClr val="30396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 latinLnBrk="0">
                <a:defRPr/>
              </a:pPr>
              <a:r>
                <a:rPr lang="ko-KR" altLang="en-US" sz="2400" b="1" i="1" kern="0">
                  <a:solidFill>
                    <a:prstClr val="white"/>
                  </a:solidFill>
                </a:rPr>
                <a:t>시퀀스 데이터 생성</a:t>
              </a:r>
              <a:endParaRPr lang="ko-KR" altLang="en-US" sz="1200" dirty="0">
                <a:solidFill>
                  <a:prstClr val="white"/>
                </a:solidFill>
              </a:endParaRP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487BA28D-33C5-43AF-970E-26999AE17915}"/>
                </a:ext>
              </a:extLst>
            </p:cNvPr>
            <p:cNvGrpSpPr/>
            <p:nvPr/>
          </p:nvGrpSpPr>
          <p:grpSpPr>
            <a:xfrm>
              <a:off x="11434660" y="462783"/>
              <a:ext cx="230946" cy="228482"/>
              <a:chOff x="11242636" y="735673"/>
              <a:chExt cx="230946" cy="228482"/>
            </a:xfrm>
          </p:grpSpPr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B970DAD8-A6E3-48BF-8D1C-673AB141B080}"/>
                  </a:ext>
                </a:extLst>
              </p:cNvPr>
              <p:cNvSpPr/>
              <p:nvPr/>
            </p:nvSpPr>
            <p:spPr>
              <a:xfrm>
                <a:off x="11302773" y="800483"/>
                <a:ext cx="108789" cy="108789"/>
              </a:xfrm>
              <a:prstGeom prst="ellipse">
                <a:avLst/>
              </a:prstGeom>
              <a:solidFill>
                <a:srgbClr val="FFC000"/>
              </a:solidFill>
              <a:ln w="158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사각형: 둥근 위쪽 모서리 16">
                <a:extLst>
                  <a:ext uri="{FF2B5EF4-FFF2-40B4-BE49-F238E27FC236}">
                    <a16:creationId xmlns:a16="http://schemas.microsoft.com/office/drawing/2014/main" id="{91BF2FC8-071D-4609-83EB-B8AB51FD9950}"/>
                  </a:ext>
                </a:extLst>
              </p:cNvPr>
              <p:cNvSpPr/>
              <p:nvPr/>
            </p:nvSpPr>
            <p:spPr>
              <a:xfrm>
                <a:off x="11333147" y="910155"/>
                <a:ext cx="48043" cy="54000"/>
              </a:xfrm>
              <a:prstGeom prst="round2SameRect">
                <a:avLst>
                  <a:gd name="adj1" fmla="val 0"/>
                  <a:gd name="adj2" fmla="val 50000"/>
                </a:avLst>
              </a:prstGeom>
              <a:noFill/>
              <a:ln w="158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E3179C3A-7FB3-4AED-81F6-31C07000E3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59549" y="735673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D9DF4843-1541-4000-A861-6FA3EE6D3519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1459354" y="83820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>
                <a:extLst>
                  <a:ext uri="{FF2B5EF4-FFF2-40B4-BE49-F238E27FC236}">
                    <a16:creationId xmlns:a16="http://schemas.microsoft.com/office/drawing/2014/main" id="{E5214D7D-E792-4EAE-8927-F0C29E79BBD5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1256864" y="83542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876E0D67-EB1F-4DE7-9F1D-FCF86AEECCA2}"/>
                  </a:ext>
                </a:extLst>
              </p:cNvPr>
              <p:cNvCxnSpPr>
                <a:cxnSpLocks/>
              </p:cNvCxnSpPr>
              <p:nvPr/>
            </p:nvCxnSpPr>
            <p:spPr>
              <a:xfrm rot="8100000">
                <a:off x="11282498" y="767378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id="{E60A00B5-8E54-49D9-9864-50BE611E781B}"/>
                  </a:ext>
                </a:extLst>
              </p:cNvPr>
              <p:cNvCxnSpPr>
                <a:cxnSpLocks/>
              </p:cNvCxnSpPr>
              <p:nvPr/>
            </p:nvCxnSpPr>
            <p:spPr>
              <a:xfrm rot="13500000">
                <a:off x="11433473" y="77214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55BA2AA-F16D-4E85-8715-E9F4F9C65EE8}"/>
                </a:ext>
              </a:extLst>
            </p:cNvPr>
            <p:cNvSpPr/>
            <p:nvPr/>
          </p:nvSpPr>
          <p:spPr>
            <a:xfrm>
              <a:off x="309626" y="245385"/>
              <a:ext cx="749300" cy="6477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>
              <a:outerShdw dist="25400" algn="l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b="1">
                  <a:solidFill>
                    <a:srgbClr val="303962"/>
                  </a:solidFill>
                </a:rPr>
                <a:t>02</a:t>
              </a:r>
              <a:endParaRPr lang="ko-KR" altLang="en-US" b="1" dirty="0">
                <a:solidFill>
                  <a:srgbClr val="303962"/>
                </a:solidFill>
              </a:endParaRPr>
            </a:p>
          </p:txBody>
        </p: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700BEA06-447F-4E64-9A24-AC92AF81A4E7}"/>
                </a:ext>
              </a:extLst>
            </p:cNvPr>
            <p:cNvGrpSpPr/>
            <p:nvPr/>
          </p:nvGrpSpPr>
          <p:grpSpPr>
            <a:xfrm>
              <a:off x="10703092" y="493743"/>
              <a:ext cx="267186" cy="165383"/>
              <a:chOff x="10447060" y="740631"/>
              <a:chExt cx="267186" cy="165383"/>
            </a:xfrm>
          </p:grpSpPr>
          <p:sp>
            <p:nvSpPr>
              <p:cNvPr id="25" name="화살표: 갈매기형 수장 24">
                <a:extLst>
                  <a:ext uri="{FF2B5EF4-FFF2-40B4-BE49-F238E27FC236}">
                    <a16:creationId xmlns:a16="http://schemas.microsoft.com/office/drawing/2014/main" id="{585821D6-0BBF-44C8-B0DB-6DBE5320FA21}"/>
                  </a:ext>
                </a:extLst>
              </p:cNvPr>
              <p:cNvSpPr/>
              <p:nvPr/>
            </p:nvSpPr>
            <p:spPr>
              <a:xfrm>
                <a:off x="10597188" y="740631"/>
                <a:ext cx="117058" cy="165383"/>
              </a:xfrm>
              <a:prstGeom prst="chevron">
                <a:avLst>
                  <a:gd name="adj" fmla="val 8072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84B49E7D-3BAD-479B-8256-2BD7BD744D6B}"/>
                  </a:ext>
                </a:extLst>
              </p:cNvPr>
              <p:cNvSpPr/>
              <p:nvPr/>
            </p:nvSpPr>
            <p:spPr>
              <a:xfrm>
                <a:off x="10447060" y="816123"/>
                <a:ext cx="252000" cy="144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31" name="원형: 비어 있음 23">
            <a:extLst>
              <a:ext uri="{FF2B5EF4-FFF2-40B4-BE49-F238E27FC236}">
                <a16:creationId xmlns:a16="http://schemas.microsoft.com/office/drawing/2014/main" id="{21361AAE-CE89-4CE0-B257-CBD5047A72E5}"/>
              </a:ext>
            </a:extLst>
          </p:cNvPr>
          <p:cNvSpPr/>
          <p:nvPr/>
        </p:nvSpPr>
        <p:spPr>
          <a:xfrm>
            <a:off x="8835740" y="1027549"/>
            <a:ext cx="209550" cy="209550"/>
          </a:xfrm>
          <a:prstGeom prst="donut">
            <a:avLst>
              <a:gd name="adj" fmla="val 1476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2" name="사각형: 둥근 모서리 24">
            <a:extLst>
              <a:ext uri="{FF2B5EF4-FFF2-40B4-BE49-F238E27FC236}">
                <a16:creationId xmlns:a16="http://schemas.microsoft.com/office/drawing/2014/main" id="{E5B5BFB2-C137-4CC1-9627-B4A154A8ED04}"/>
              </a:ext>
            </a:extLst>
          </p:cNvPr>
          <p:cNvSpPr/>
          <p:nvPr/>
        </p:nvSpPr>
        <p:spPr>
          <a:xfrm rot="18900000">
            <a:off x="9034433" y="1378869"/>
            <a:ext cx="36000" cy="144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DAA022-1579-44BB-B5C2-42702D82713F}"/>
              </a:ext>
            </a:extLst>
          </p:cNvPr>
          <p:cNvSpPr txBox="1"/>
          <p:nvPr/>
        </p:nvSpPr>
        <p:spPr>
          <a:xfrm>
            <a:off x="1463150" y="1244888"/>
            <a:ext cx="902199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b="1">
                <a:latin typeface="+mj-lt"/>
              </a:rPr>
              <a:t>토큰이란</a:t>
            </a:r>
            <a:r>
              <a:rPr lang="en-US" altLang="ko-KR" sz="1400" b="1">
                <a:latin typeface="+mj-lt"/>
              </a:rPr>
              <a:t>? </a:t>
            </a:r>
            <a:r>
              <a:rPr lang="ko-KR" altLang="en-US" sz="1400" b="1">
                <a:latin typeface="+mj-lt"/>
              </a:rPr>
              <a:t>텍스트 데이터를 다룰때 토큰은 보통 단어를 칭함</a:t>
            </a:r>
            <a:endParaRPr lang="en-US" altLang="ko-KR" sz="1400" b="1">
              <a:latin typeface="+mj-lt"/>
            </a:endParaRPr>
          </a:p>
          <a:p>
            <a:pPr marL="285750" indent="-285750">
              <a:buFontTx/>
              <a:buChar char="-"/>
            </a:pPr>
            <a:r>
              <a:rPr lang="ko-KR" altLang="en-US" sz="1400" b="1">
                <a:latin typeface="+mj-lt"/>
              </a:rPr>
              <a:t>언어모델이란</a:t>
            </a:r>
            <a:r>
              <a:rPr lang="en-US" altLang="ko-KR" sz="1400" b="1">
                <a:latin typeface="+mj-lt"/>
              </a:rPr>
              <a:t>? </a:t>
            </a:r>
            <a:r>
              <a:rPr lang="ko-KR" altLang="en-US" sz="1400" b="1">
                <a:latin typeface="+mj-lt"/>
              </a:rPr>
              <a:t>토큰이 주어졌을 때 다음 토큰의 확률을 모델링할 수 있는 네트워크</a:t>
            </a:r>
            <a:endParaRPr lang="en-US" altLang="ko-KR" sz="1400" b="1">
              <a:latin typeface="+mj-lt"/>
            </a:endParaRPr>
          </a:p>
          <a:p>
            <a:pPr marL="285750" indent="-285750">
              <a:buFontTx/>
              <a:buChar char="-"/>
            </a:pPr>
            <a:r>
              <a:rPr lang="ko-KR" altLang="en-US" sz="1400" b="1">
                <a:latin typeface="+mj-lt"/>
              </a:rPr>
              <a:t>조건 데이터란</a:t>
            </a:r>
            <a:r>
              <a:rPr lang="en-US" altLang="ko-KR" sz="1400" b="1">
                <a:latin typeface="+mj-lt"/>
              </a:rPr>
              <a:t>? </a:t>
            </a:r>
            <a:r>
              <a:rPr lang="ko-KR" altLang="en-US" sz="1400" b="1">
                <a:latin typeface="+mj-lt"/>
              </a:rPr>
              <a:t>초기 주입되는 텍스트 문자열</a:t>
            </a:r>
            <a:endParaRPr lang="en-US" altLang="ko-KR" sz="1400" b="1">
              <a:latin typeface="+mj-lt"/>
            </a:endParaRPr>
          </a:p>
          <a:p>
            <a:endParaRPr lang="ko-KR" altLang="en-US" sz="1400">
              <a:latin typeface="+mj-lt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C87531FF-6AAD-4480-A8F8-73A845CE8250}"/>
              </a:ext>
            </a:extLst>
          </p:cNvPr>
          <p:cNvCxnSpPr/>
          <p:nvPr/>
        </p:nvCxnSpPr>
        <p:spPr>
          <a:xfrm>
            <a:off x="2508309" y="3011645"/>
            <a:ext cx="52850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7082F417-93EF-4CDD-818F-E13B92ED553D}"/>
              </a:ext>
            </a:extLst>
          </p:cNvPr>
          <p:cNvSpPr/>
          <p:nvPr/>
        </p:nvSpPr>
        <p:spPr>
          <a:xfrm>
            <a:off x="3336093" y="2751588"/>
            <a:ext cx="1073791" cy="5201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/>
              <a:t>언어 모델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F0C9BA-E725-49B9-B810-197A6ADBB7DF}"/>
              </a:ext>
            </a:extLst>
          </p:cNvPr>
          <p:cNvSpPr txBox="1"/>
          <p:nvPr/>
        </p:nvSpPr>
        <p:spPr>
          <a:xfrm>
            <a:off x="1156642" y="2850765"/>
            <a:ext cx="11555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조건 데이터</a:t>
            </a: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460993BE-2E15-42C5-84BE-FA3342A2788D}"/>
              </a:ext>
            </a:extLst>
          </p:cNvPr>
          <p:cNvCxnSpPr/>
          <p:nvPr/>
        </p:nvCxnSpPr>
        <p:spPr>
          <a:xfrm>
            <a:off x="4846352" y="3034648"/>
            <a:ext cx="52850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BC32AEA1-8D78-4E6D-9DC8-B92404124D9D}"/>
              </a:ext>
            </a:extLst>
          </p:cNvPr>
          <p:cNvSpPr/>
          <p:nvPr/>
        </p:nvSpPr>
        <p:spPr>
          <a:xfrm>
            <a:off x="5845923" y="2774590"/>
            <a:ext cx="1073791" cy="5201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/>
              <a:t>다음 토큰</a:t>
            </a:r>
            <a:endParaRPr lang="en-US" altLang="ko-KR" sz="1400"/>
          </a:p>
          <a:p>
            <a:pPr algn="ctr"/>
            <a:r>
              <a:rPr lang="ko-KR" altLang="en-US" sz="1400"/>
              <a:t>확률 분포</a:t>
            </a: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A9EFED1E-D75B-425C-95CF-FCC996012960}"/>
              </a:ext>
            </a:extLst>
          </p:cNvPr>
          <p:cNvCxnSpPr/>
          <p:nvPr/>
        </p:nvCxnSpPr>
        <p:spPr>
          <a:xfrm>
            <a:off x="7429370" y="3004654"/>
            <a:ext cx="52850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267CF03D-FD6C-43DE-AA01-18EB93FE15C7}"/>
              </a:ext>
            </a:extLst>
          </p:cNvPr>
          <p:cNvSpPr txBox="1"/>
          <p:nvPr/>
        </p:nvSpPr>
        <p:spPr>
          <a:xfrm>
            <a:off x="8467532" y="2817212"/>
            <a:ext cx="11555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생성된 토큰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700B5939-57FF-472F-A5B3-9571D9CF87F1}"/>
              </a:ext>
            </a:extLst>
          </p:cNvPr>
          <p:cNvCxnSpPr>
            <a:cxnSpLocks/>
          </p:cNvCxnSpPr>
          <p:nvPr/>
        </p:nvCxnSpPr>
        <p:spPr>
          <a:xfrm>
            <a:off x="9074751" y="3158542"/>
            <a:ext cx="0" cy="5735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1CC5D1EC-2F7D-4F92-8AFF-92C1D0163B9A}"/>
              </a:ext>
            </a:extLst>
          </p:cNvPr>
          <p:cNvCxnSpPr>
            <a:cxnSpLocks/>
          </p:cNvCxnSpPr>
          <p:nvPr/>
        </p:nvCxnSpPr>
        <p:spPr>
          <a:xfrm flipH="1">
            <a:off x="3872988" y="3732052"/>
            <a:ext cx="520176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79B644D0-686D-4AE7-A156-4F254AEE6DB5}"/>
              </a:ext>
            </a:extLst>
          </p:cNvPr>
          <p:cNvCxnSpPr>
            <a:cxnSpLocks/>
          </p:cNvCxnSpPr>
          <p:nvPr/>
        </p:nvCxnSpPr>
        <p:spPr>
          <a:xfrm flipV="1">
            <a:off x="3872988" y="3294708"/>
            <a:ext cx="0" cy="4373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CA240BB3-572E-4D03-92C1-D7B54D9C8216}"/>
              </a:ext>
            </a:extLst>
          </p:cNvPr>
          <p:cNvSpPr txBox="1"/>
          <p:nvPr/>
        </p:nvSpPr>
        <p:spPr>
          <a:xfrm>
            <a:off x="6137466" y="3838221"/>
            <a:ext cx="11555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순환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5470C86-666A-4F27-8064-2B45EA053F98}"/>
              </a:ext>
            </a:extLst>
          </p:cNvPr>
          <p:cNvSpPr txBox="1"/>
          <p:nvPr/>
        </p:nvSpPr>
        <p:spPr>
          <a:xfrm>
            <a:off x="1354175" y="4715639"/>
            <a:ext cx="923994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>
                <a:latin typeface="+mj-lt"/>
              </a:rPr>
              <a:t>이전 토큰의 입력을 사용하여 시퀀스의 다음 토큰을 예측</a:t>
            </a:r>
            <a:endParaRPr lang="en-US" altLang="ko-KR" sz="1600">
              <a:latin typeface="+mj-lt"/>
            </a:endParaRPr>
          </a:p>
          <a:p>
            <a:pPr marL="285750" indent="-285750">
              <a:buFontTx/>
              <a:buChar char="-"/>
            </a:pPr>
            <a:r>
              <a:rPr lang="ko-KR" altLang="en-US" sz="1600">
                <a:latin typeface="+mj-lt"/>
              </a:rPr>
              <a:t>모델이 훈련하고 나면 조건 데이터를 주입하여 새로운 글자를 생성</a:t>
            </a:r>
            <a:endParaRPr lang="en-US" altLang="ko-KR" sz="1600">
              <a:latin typeface="+mj-lt"/>
            </a:endParaRPr>
          </a:p>
          <a:p>
            <a:pPr marL="285750" indent="-285750">
              <a:buFontTx/>
              <a:buChar char="-"/>
            </a:pPr>
            <a:r>
              <a:rPr lang="ko-KR" altLang="en-US" sz="1600">
                <a:latin typeface="+mj-lt"/>
              </a:rPr>
              <a:t>생성된 출력을 다시 입력 데이터로 추가해 반복</a:t>
            </a:r>
            <a:endParaRPr lang="en-US" altLang="ko-KR" sz="1600">
              <a:latin typeface="+mj-lt"/>
            </a:endParaRPr>
          </a:p>
          <a:p>
            <a:pPr marL="285750" indent="-285750">
              <a:buFontTx/>
              <a:buChar char="-"/>
            </a:pPr>
            <a:r>
              <a:rPr lang="ko-KR" altLang="en-US" sz="1600">
                <a:latin typeface="+mj-lt"/>
              </a:rPr>
              <a:t>이번 장에서는 글자 수준의 신경망 언어 모델을 통해</a:t>
            </a:r>
            <a:r>
              <a:rPr lang="en-US" altLang="ko-KR" sz="1600">
                <a:latin typeface="+mj-lt"/>
              </a:rPr>
              <a:t>N</a:t>
            </a:r>
            <a:r>
              <a:rPr lang="ko-KR" altLang="en-US" sz="1600">
                <a:latin typeface="+mj-lt"/>
              </a:rPr>
              <a:t>개의 글자로 이루어진 문자열을 통해 </a:t>
            </a:r>
            <a:r>
              <a:rPr lang="en-US" altLang="ko-KR" sz="1600">
                <a:latin typeface="+mj-lt"/>
              </a:rPr>
              <a:t>n + 1</a:t>
            </a:r>
            <a:r>
              <a:rPr lang="ko-KR" altLang="en-US" sz="1600">
                <a:latin typeface="+mj-lt"/>
              </a:rPr>
              <a:t>번째 글자의 소프트맥스 값을 출력</a:t>
            </a:r>
          </a:p>
        </p:txBody>
      </p:sp>
    </p:spTree>
    <p:extLst>
      <p:ext uri="{BB962C8B-B14F-4D97-AF65-F5344CB8AC3E}">
        <p14:creationId xmlns:p14="http://schemas.microsoft.com/office/powerpoint/2010/main" val="1210219703"/>
      </p:ext>
    </p:extLst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09626" y="249279"/>
            <a:ext cx="11572748" cy="6359441"/>
            <a:chOff x="309626" y="245385"/>
            <a:chExt cx="11572748" cy="6359441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1DE2A7CB-9018-4640-AB43-BCC19C805324}"/>
                </a:ext>
              </a:extLst>
            </p:cNvPr>
            <p:cNvSpPr/>
            <p:nvPr/>
          </p:nvSpPr>
          <p:spPr>
            <a:xfrm>
              <a:off x="309626" y="253174"/>
              <a:ext cx="11572748" cy="63516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431800" dist="25400" dir="5400000" algn="t" rotWithShape="0">
                <a:prstClr val="black">
                  <a:alpha val="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41FADB85-E686-462D-A485-3251109C5436}"/>
                </a:ext>
              </a:extLst>
            </p:cNvPr>
            <p:cNvSpPr/>
            <p:nvPr/>
          </p:nvSpPr>
          <p:spPr>
            <a:xfrm>
              <a:off x="11217893" y="253174"/>
              <a:ext cx="664481" cy="647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431800" dist="25400" dir="5400000" algn="t" rotWithShape="0">
                <a:prstClr val="black">
                  <a:alpha val="1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A6EE2FFB-3CA7-453A-9016-7D5286183A63}"/>
                </a:ext>
              </a:extLst>
            </p:cNvPr>
            <p:cNvSpPr/>
            <p:nvPr/>
          </p:nvSpPr>
          <p:spPr>
            <a:xfrm>
              <a:off x="1058925" y="245385"/>
              <a:ext cx="10157083" cy="647700"/>
            </a:xfrm>
            <a:prstGeom prst="rect">
              <a:avLst/>
            </a:prstGeom>
            <a:solidFill>
              <a:srgbClr val="30396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 latinLnBrk="0">
                <a:defRPr/>
              </a:pPr>
              <a:r>
                <a:rPr lang="ko-KR" altLang="en-US" sz="2400" b="1" i="1" kern="0">
                  <a:solidFill>
                    <a:prstClr val="white"/>
                  </a:solidFill>
                </a:rPr>
                <a:t>샘플링 전략</a:t>
              </a:r>
              <a:endParaRPr lang="ko-KR" altLang="en-US" sz="1200" dirty="0">
                <a:solidFill>
                  <a:prstClr val="white"/>
                </a:solidFill>
              </a:endParaRP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487BA28D-33C5-43AF-970E-26999AE17915}"/>
                </a:ext>
              </a:extLst>
            </p:cNvPr>
            <p:cNvGrpSpPr/>
            <p:nvPr/>
          </p:nvGrpSpPr>
          <p:grpSpPr>
            <a:xfrm>
              <a:off x="11434660" y="462783"/>
              <a:ext cx="230946" cy="228482"/>
              <a:chOff x="11242636" y="735673"/>
              <a:chExt cx="230946" cy="228482"/>
            </a:xfrm>
          </p:grpSpPr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B970DAD8-A6E3-48BF-8D1C-673AB141B080}"/>
                  </a:ext>
                </a:extLst>
              </p:cNvPr>
              <p:cNvSpPr/>
              <p:nvPr/>
            </p:nvSpPr>
            <p:spPr>
              <a:xfrm>
                <a:off x="11302773" y="800483"/>
                <a:ext cx="108789" cy="108789"/>
              </a:xfrm>
              <a:prstGeom prst="ellipse">
                <a:avLst/>
              </a:prstGeom>
              <a:solidFill>
                <a:srgbClr val="FFC000"/>
              </a:solidFill>
              <a:ln w="158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사각형: 둥근 위쪽 모서리 16">
                <a:extLst>
                  <a:ext uri="{FF2B5EF4-FFF2-40B4-BE49-F238E27FC236}">
                    <a16:creationId xmlns:a16="http://schemas.microsoft.com/office/drawing/2014/main" id="{91BF2FC8-071D-4609-83EB-B8AB51FD9950}"/>
                  </a:ext>
                </a:extLst>
              </p:cNvPr>
              <p:cNvSpPr/>
              <p:nvPr/>
            </p:nvSpPr>
            <p:spPr>
              <a:xfrm>
                <a:off x="11333147" y="910155"/>
                <a:ext cx="48043" cy="54000"/>
              </a:xfrm>
              <a:prstGeom prst="round2SameRect">
                <a:avLst>
                  <a:gd name="adj1" fmla="val 0"/>
                  <a:gd name="adj2" fmla="val 50000"/>
                </a:avLst>
              </a:prstGeom>
              <a:noFill/>
              <a:ln w="158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E3179C3A-7FB3-4AED-81F6-31C07000E3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59549" y="735673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D9DF4843-1541-4000-A861-6FA3EE6D3519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1459354" y="83820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>
                <a:extLst>
                  <a:ext uri="{FF2B5EF4-FFF2-40B4-BE49-F238E27FC236}">
                    <a16:creationId xmlns:a16="http://schemas.microsoft.com/office/drawing/2014/main" id="{E5214D7D-E792-4EAE-8927-F0C29E79BBD5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1256864" y="83542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876E0D67-EB1F-4DE7-9F1D-FCF86AEECCA2}"/>
                  </a:ext>
                </a:extLst>
              </p:cNvPr>
              <p:cNvCxnSpPr>
                <a:cxnSpLocks/>
              </p:cNvCxnSpPr>
              <p:nvPr/>
            </p:nvCxnSpPr>
            <p:spPr>
              <a:xfrm rot="8100000">
                <a:off x="11282498" y="767378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id="{E60A00B5-8E54-49D9-9864-50BE611E781B}"/>
                  </a:ext>
                </a:extLst>
              </p:cNvPr>
              <p:cNvCxnSpPr>
                <a:cxnSpLocks/>
              </p:cNvCxnSpPr>
              <p:nvPr/>
            </p:nvCxnSpPr>
            <p:spPr>
              <a:xfrm rot="13500000">
                <a:off x="11433473" y="77214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55BA2AA-F16D-4E85-8715-E9F4F9C65EE8}"/>
                </a:ext>
              </a:extLst>
            </p:cNvPr>
            <p:cNvSpPr/>
            <p:nvPr/>
          </p:nvSpPr>
          <p:spPr>
            <a:xfrm>
              <a:off x="309626" y="245385"/>
              <a:ext cx="749300" cy="6477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>
              <a:outerShdw dist="25400" algn="l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b="1">
                  <a:solidFill>
                    <a:srgbClr val="303962"/>
                  </a:solidFill>
                </a:rPr>
                <a:t>03</a:t>
              </a:r>
              <a:endParaRPr lang="ko-KR" altLang="en-US" b="1" dirty="0">
                <a:solidFill>
                  <a:srgbClr val="303962"/>
                </a:solidFill>
              </a:endParaRPr>
            </a:p>
          </p:txBody>
        </p: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700BEA06-447F-4E64-9A24-AC92AF81A4E7}"/>
                </a:ext>
              </a:extLst>
            </p:cNvPr>
            <p:cNvGrpSpPr/>
            <p:nvPr/>
          </p:nvGrpSpPr>
          <p:grpSpPr>
            <a:xfrm>
              <a:off x="10703092" y="493743"/>
              <a:ext cx="267186" cy="165383"/>
              <a:chOff x="10447060" y="740631"/>
              <a:chExt cx="267186" cy="165383"/>
            </a:xfrm>
          </p:grpSpPr>
          <p:sp>
            <p:nvSpPr>
              <p:cNvPr id="25" name="화살표: 갈매기형 수장 24">
                <a:extLst>
                  <a:ext uri="{FF2B5EF4-FFF2-40B4-BE49-F238E27FC236}">
                    <a16:creationId xmlns:a16="http://schemas.microsoft.com/office/drawing/2014/main" id="{585821D6-0BBF-44C8-B0DB-6DBE5320FA21}"/>
                  </a:ext>
                </a:extLst>
              </p:cNvPr>
              <p:cNvSpPr/>
              <p:nvPr/>
            </p:nvSpPr>
            <p:spPr>
              <a:xfrm>
                <a:off x="10597188" y="740631"/>
                <a:ext cx="117058" cy="165383"/>
              </a:xfrm>
              <a:prstGeom prst="chevron">
                <a:avLst>
                  <a:gd name="adj" fmla="val 8072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84B49E7D-3BAD-479B-8256-2BD7BD744D6B}"/>
                  </a:ext>
                </a:extLst>
              </p:cNvPr>
              <p:cNvSpPr/>
              <p:nvPr/>
            </p:nvSpPr>
            <p:spPr>
              <a:xfrm>
                <a:off x="10447060" y="816123"/>
                <a:ext cx="252000" cy="144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31" name="원형: 비어 있음 23">
            <a:extLst>
              <a:ext uri="{FF2B5EF4-FFF2-40B4-BE49-F238E27FC236}">
                <a16:creationId xmlns:a16="http://schemas.microsoft.com/office/drawing/2014/main" id="{21361AAE-CE89-4CE0-B257-CBD5047A72E5}"/>
              </a:ext>
            </a:extLst>
          </p:cNvPr>
          <p:cNvSpPr/>
          <p:nvPr/>
        </p:nvSpPr>
        <p:spPr>
          <a:xfrm>
            <a:off x="8835740" y="1027549"/>
            <a:ext cx="209550" cy="209550"/>
          </a:xfrm>
          <a:prstGeom prst="donut">
            <a:avLst>
              <a:gd name="adj" fmla="val 1476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2" name="사각형: 둥근 모서리 24">
            <a:extLst>
              <a:ext uri="{FF2B5EF4-FFF2-40B4-BE49-F238E27FC236}">
                <a16:creationId xmlns:a16="http://schemas.microsoft.com/office/drawing/2014/main" id="{E5B5BFB2-C137-4CC1-9627-B4A154A8ED04}"/>
              </a:ext>
            </a:extLst>
          </p:cNvPr>
          <p:cNvSpPr/>
          <p:nvPr/>
        </p:nvSpPr>
        <p:spPr>
          <a:xfrm rot="18900000">
            <a:off x="9034433" y="1378869"/>
            <a:ext cx="36000" cy="144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DAA022-1579-44BB-B5C2-42702D82713F}"/>
              </a:ext>
            </a:extLst>
          </p:cNvPr>
          <p:cNvSpPr txBox="1"/>
          <p:nvPr/>
        </p:nvSpPr>
        <p:spPr>
          <a:xfrm>
            <a:off x="1484336" y="1814126"/>
            <a:ext cx="8959958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>
                <a:latin typeface="+mj-lt"/>
              </a:rPr>
              <a:t>탐욕적 샘플링 </a:t>
            </a:r>
            <a:r>
              <a:rPr lang="en-US" altLang="ko-KR" sz="1400">
                <a:latin typeface="+mj-lt"/>
              </a:rPr>
              <a:t> </a:t>
            </a:r>
          </a:p>
          <a:p>
            <a:pPr marL="285750" indent="-285750">
              <a:buFontTx/>
              <a:buChar char="-"/>
            </a:pPr>
            <a:endParaRPr lang="en-US" altLang="ko-KR" sz="1400">
              <a:latin typeface="+mj-lt"/>
            </a:endParaRPr>
          </a:p>
          <a:p>
            <a:r>
              <a:rPr lang="en-US" altLang="ko-KR" sz="1400">
                <a:latin typeface="+mj-lt"/>
              </a:rPr>
              <a:t>	</a:t>
            </a:r>
            <a:r>
              <a:rPr lang="ko-KR" altLang="en-US" sz="1400">
                <a:latin typeface="+mj-lt"/>
              </a:rPr>
              <a:t>항상 가장 높은 확률을 가진 글자를 선택하는 방식으로</a:t>
            </a:r>
            <a:r>
              <a:rPr lang="en-US" altLang="ko-KR" sz="1400">
                <a:latin typeface="+mj-lt"/>
              </a:rPr>
              <a:t>, </a:t>
            </a:r>
            <a:r>
              <a:rPr lang="ko-KR" altLang="en-US" sz="1400">
                <a:latin typeface="+mj-lt"/>
              </a:rPr>
              <a:t>반복적이고 예상 가능한 문자열을 만들기 </a:t>
            </a:r>
            <a:r>
              <a:rPr lang="en-US" altLang="ko-KR" sz="1400">
                <a:latin typeface="+mj-lt"/>
              </a:rPr>
              <a:t>	</a:t>
            </a:r>
            <a:r>
              <a:rPr lang="ko-KR" altLang="en-US" sz="1400">
                <a:latin typeface="+mj-lt"/>
              </a:rPr>
              <a:t>때문에 논리적인 언어처럼 보이지 않음</a:t>
            </a:r>
            <a:endParaRPr lang="en-US" altLang="ko-KR" sz="1400">
              <a:latin typeface="+mj-lt"/>
            </a:endParaRPr>
          </a:p>
          <a:p>
            <a:pPr marL="285750" indent="-285750">
              <a:buFontTx/>
              <a:buChar char="-"/>
            </a:pPr>
            <a:endParaRPr lang="en-US" altLang="ko-KR" sz="1400">
              <a:latin typeface="+mj-lt"/>
            </a:endParaRPr>
          </a:p>
          <a:p>
            <a:pPr marL="285750" indent="-285750">
              <a:buFontTx/>
              <a:buChar char="-"/>
            </a:pPr>
            <a:r>
              <a:rPr lang="ko-KR" altLang="en-US" sz="1400">
                <a:latin typeface="+mj-lt"/>
              </a:rPr>
              <a:t>확률적 샘플링 </a:t>
            </a:r>
            <a:r>
              <a:rPr lang="en-US" altLang="ko-KR" sz="1400">
                <a:latin typeface="+mj-lt"/>
              </a:rPr>
              <a:t> </a:t>
            </a:r>
          </a:p>
          <a:p>
            <a:pPr marL="285750" indent="-285750">
              <a:buFontTx/>
              <a:buChar char="-"/>
            </a:pPr>
            <a:endParaRPr lang="en-US" altLang="ko-KR" sz="1400">
              <a:latin typeface="+mj-lt"/>
            </a:endParaRPr>
          </a:p>
          <a:p>
            <a:r>
              <a:rPr lang="en-US" altLang="ko-KR" sz="1400">
                <a:latin typeface="+mj-lt"/>
              </a:rPr>
              <a:t>	</a:t>
            </a:r>
            <a:r>
              <a:rPr lang="ko-KR" altLang="en-US" sz="1400">
                <a:latin typeface="+mj-lt"/>
              </a:rPr>
              <a:t>확률 분포에서 샘플링하는 과정에 무작위성을 주입하는 방법</a:t>
            </a:r>
            <a:r>
              <a:rPr lang="en-US" altLang="ko-KR" sz="1400">
                <a:latin typeface="+mj-lt"/>
              </a:rPr>
              <a:t>. </a:t>
            </a:r>
            <a:r>
              <a:rPr lang="ko-KR" altLang="en-US" sz="1400">
                <a:latin typeface="+mj-lt"/>
              </a:rPr>
              <a:t>모델의 소프트맥스 출력을 통해 데이</a:t>
            </a:r>
            <a:r>
              <a:rPr lang="en-US" altLang="ko-KR" sz="1400">
                <a:latin typeface="+mj-lt"/>
              </a:rPr>
              <a:t>	</a:t>
            </a:r>
            <a:r>
              <a:rPr lang="ko-KR" altLang="en-US" sz="1400">
                <a:latin typeface="+mj-lt"/>
              </a:rPr>
              <a:t>터에 존재하지 않는 새로운 단어를 생성할 수 있지만</a:t>
            </a:r>
            <a:r>
              <a:rPr lang="en-US" altLang="ko-KR" sz="1400">
                <a:latin typeface="+mj-lt"/>
              </a:rPr>
              <a:t>, </a:t>
            </a:r>
            <a:r>
              <a:rPr lang="ko-KR" altLang="en-US" sz="1400">
                <a:latin typeface="+mj-lt"/>
              </a:rPr>
              <a:t>샘플링 과정에서 무작위성의 양을 조절 할 수 </a:t>
            </a:r>
            <a:r>
              <a:rPr lang="en-US" altLang="ko-KR" sz="1400">
                <a:latin typeface="+mj-lt"/>
              </a:rPr>
              <a:t>	</a:t>
            </a:r>
            <a:r>
              <a:rPr lang="ko-KR" altLang="en-US" sz="1400">
                <a:latin typeface="+mj-lt"/>
              </a:rPr>
              <a:t>없음</a:t>
            </a:r>
            <a:r>
              <a:rPr lang="en-US" altLang="ko-KR" sz="1400">
                <a:latin typeface="+mj-lt"/>
              </a:rPr>
              <a:t>.</a:t>
            </a:r>
          </a:p>
          <a:p>
            <a:pPr marL="285750" indent="-285750">
              <a:buFontTx/>
              <a:buChar char="-"/>
            </a:pPr>
            <a:endParaRPr lang="en-US" altLang="ko-KR" sz="1400">
              <a:latin typeface="+mj-lt"/>
            </a:endParaRPr>
          </a:p>
          <a:p>
            <a:pPr marL="285750" indent="-285750">
              <a:buFontTx/>
              <a:buChar char="-"/>
            </a:pPr>
            <a:r>
              <a:rPr lang="ko-KR" altLang="en-US" sz="1400">
                <a:latin typeface="+mj-lt"/>
              </a:rPr>
              <a:t>소프트맥스 온도 </a:t>
            </a:r>
            <a:endParaRPr lang="en-US" altLang="ko-KR" sz="1400">
              <a:latin typeface="+mj-lt"/>
            </a:endParaRPr>
          </a:p>
          <a:p>
            <a:pPr marL="285750" indent="-285750">
              <a:buFontTx/>
              <a:buChar char="-"/>
            </a:pPr>
            <a:endParaRPr lang="en-US" altLang="ko-KR" sz="1400">
              <a:latin typeface="+mj-lt"/>
            </a:endParaRPr>
          </a:p>
          <a:p>
            <a:r>
              <a:rPr lang="en-US" altLang="ko-KR" sz="1400">
                <a:latin typeface="+mj-lt"/>
              </a:rPr>
              <a:t>	</a:t>
            </a:r>
            <a:r>
              <a:rPr lang="ko-KR" altLang="en-US" sz="1400">
                <a:latin typeface="+mj-lt"/>
              </a:rPr>
              <a:t>샘플링 과정에서 확률의 양을 조절하기 위한 파라미터로</a:t>
            </a:r>
            <a:r>
              <a:rPr lang="en-US" altLang="ko-KR" sz="1400">
                <a:latin typeface="+mj-lt"/>
              </a:rPr>
              <a:t>, </a:t>
            </a:r>
            <a:r>
              <a:rPr lang="ko-KR" altLang="en-US" sz="1400">
                <a:latin typeface="+mj-lt"/>
              </a:rPr>
              <a:t>샘플링에 사용되는 확률 분포의 엔트로피</a:t>
            </a:r>
            <a:r>
              <a:rPr lang="en-US" altLang="ko-KR" sz="1400">
                <a:latin typeface="+mj-lt"/>
              </a:rPr>
              <a:t>	</a:t>
            </a:r>
            <a:r>
              <a:rPr lang="ko-KR" altLang="en-US" sz="1400">
                <a:latin typeface="+mj-lt"/>
              </a:rPr>
              <a:t>를 나타낸다</a:t>
            </a:r>
            <a:r>
              <a:rPr lang="en-US" altLang="ko-KR" sz="1400">
                <a:latin typeface="+mj-lt"/>
              </a:rPr>
              <a:t>. </a:t>
            </a:r>
            <a:r>
              <a:rPr lang="ko-KR" altLang="en-US" sz="1400">
                <a:latin typeface="+mj-lt"/>
              </a:rPr>
              <a:t>작은 엔트로피는 예상 가능한 구조를 가진 시퀸스를 생성하지만 높은 엔트로피는 놀</a:t>
            </a:r>
            <a:r>
              <a:rPr lang="en-US" altLang="ko-KR" sz="1400">
                <a:latin typeface="+mj-lt"/>
              </a:rPr>
              <a:t>	</a:t>
            </a:r>
            <a:r>
              <a:rPr lang="ko-KR" altLang="en-US" sz="1400">
                <a:latin typeface="+mj-lt"/>
              </a:rPr>
              <a:t>랍고 창의적인 시퀸스를 생성</a:t>
            </a:r>
          </a:p>
        </p:txBody>
      </p:sp>
    </p:spTree>
    <p:extLst>
      <p:ext uri="{BB962C8B-B14F-4D97-AF65-F5344CB8AC3E}">
        <p14:creationId xmlns:p14="http://schemas.microsoft.com/office/powerpoint/2010/main" val="2056011894"/>
      </p:ext>
    </p:extLst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09626" y="140433"/>
            <a:ext cx="11572748" cy="6369273"/>
            <a:chOff x="309626" y="245385"/>
            <a:chExt cx="11572748" cy="6369273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1DE2A7CB-9018-4640-AB43-BCC19C805324}"/>
                </a:ext>
              </a:extLst>
            </p:cNvPr>
            <p:cNvSpPr/>
            <p:nvPr/>
          </p:nvSpPr>
          <p:spPr>
            <a:xfrm>
              <a:off x="309626" y="263006"/>
              <a:ext cx="11572748" cy="63516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431800" dist="25400" dir="5400000" algn="t" rotWithShape="0">
                <a:prstClr val="black">
                  <a:alpha val="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41FADB85-E686-462D-A485-3251109C5436}"/>
                </a:ext>
              </a:extLst>
            </p:cNvPr>
            <p:cNvSpPr/>
            <p:nvPr/>
          </p:nvSpPr>
          <p:spPr>
            <a:xfrm>
              <a:off x="11217893" y="253174"/>
              <a:ext cx="664481" cy="647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431800" dist="25400" dir="5400000" algn="t" rotWithShape="0">
                <a:prstClr val="black">
                  <a:alpha val="1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A6EE2FFB-3CA7-453A-9016-7D5286183A63}"/>
                </a:ext>
              </a:extLst>
            </p:cNvPr>
            <p:cNvSpPr/>
            <p:nvPr/>
          </p:nvSpPr>
          <p:spPr>
            <a:xfrm>
              <a:off x="1058925" y="245385"/>
              <a:ext cx="10157083" cy="647700"/>
            </a:xfrm>
            <a:prstGeom prst="rect">
              <a:avLst/>
            </a:prstGeom>
            <a:solidFill>
              <a:srgbClr val="30396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 latinLnBrk="0">
                <a:defRPr/>
              </a:pPr>
              <a:r>
                <a:rPr lang="ko-KR" altLang="en-US" sz="2400" b="1" i="1" kern="0">
                  <a:solidFill>
                    <a:prstClr val="white"/>
                  </a:solidFill>
                </a:rPr>
                <a:t>온도 값을 이용해 확률 분포의 가중치 바꾸기</a:t>
              </a:r>
              <a:endParaRPr lang="ko-KR" altLang="en-US" sz="1200" dirty="0">
                <a:solidFill>
                  <a:prstClr val="white"/>
                </a:solidFill>
              </a:endParaRP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487BA28D-33C5-43AF-970E-26999AE17915}"/>
                </a:ext>
              </a:extLst>
            </p:cNvPr>
            <p:cNvGrpSpPr/>
            <p:nvPr/>
          </p:nvGrpSpPr>
          <p:grpSpPr>
            <a:xfrm>
              <a:off x="11434660" y="462783"/>
              <a:ext cx="230946" cy="228482"/>
              <a:chOff x="11242636" y="735673"/>
              <a:chExt cx="230946" cy="228482"/>
            </a:xfrm>
          </p:grpSpPr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B970DAD8-A6E3-48BF-8D1C-673AB141B080}"/>
                  </a:ext>
                </a:extLst>
              </p:cNvPr>
              <p:cNvSpPr/>
              <p:nvPr/>
            </p:nvSpPr>
            <p:spPr>
              <a:xfrm>
                <a:off x="11302773" y="800483"/>
                <a:ext cx="108789" cy="108789"/>
              </a:xfrm>
              <a:prstGeom prst="ellipse">
                <a:avLst/>
              </a:prstGeom>
              <a:solidFill>
                <a:srgbClr val="FFC000"/>
              </a:solidFill>
              <a:ln w="158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사각형: 둥근 위쪽 모서리 16">
                <a:extLst>
                  <a:ext uri="{FF2B5EF4-FFF2-40B4-BE49-F238E27FC236}">
                    <a16:creationId xmlns:a16="http://schemas.microsoft.com/office/drawing/2014/main" id="{91BF2FC8-071D-4609-83EB-B8AB51FD9950}"/>
                  </a:ext>
                </a:extLst>
              </p:cNvPr>
              <p:cNvSpPr/>
              <p:nvPr/>
            </p:nvSpPr>
            <p:spPr>
              <a:xfrm>
                <a:off x="11333147" y="910155"/>
                <a:ext cx="48043" cy="54000"/>
              </a:xfrm>
              <a:prstGeom prst="round2SameRect">
                <a:avLst>
                  <a:gd name="adj1" fmla="val 0"/>
                  <a:gd name="adj2" fmla="val 50000"/>
                </a:avLst>
              </a:prstGeom>
              <a:noFill/>
              <a:ln w="158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E3179C3A-7FB3-4AED-81F6-31C07000E3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59549" y="735673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D9DF4843-1541-4000-A861-6FA3EE6D3519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1459354" y="83820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>
                <a:extLst>
                  <a:ext uri="{FF2B5EF4-FFF2-40B4-BE49-F238E27FC236}">
                    <a16:creationId xmlns:a16="http://schemas.microsoft.com/office/drawing/2014/main" id="{E5214D7D-E792-4EAE-8927-F0C29E79BBD5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1256864" y="83542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876E0D67-EB1F-4DE7-9F1D-FCF86AEECCA2}"/>
                  </a:ext>
                </a:extLst>
              </p:cNvPr>
              <p:cNvCxnSpPr>
                <a:cxnSpLocks/>
              </p:cNvCxnSpPr>
              <p:nvPr/>
            </p:nvCxnSpPr>
            <p:spPr>
              <a:xfrm rot="8100000">
                <a:off x="11282498" y="767378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id="{E60A00B5-8E54-49D9-9864-50BE611E781B}"/>
                  </a:ext>
                </a:extLst>
              </p:cNvPr>
              <p:cNvCxnSpPr>
                <a:cxnSpLocks/>
              </p:cNvCxnSpPr>
              <p:nvPr/>
            </p:nvCxnSpPr>
            <p:spPr>
              <a:xfrm rot="13500000">
                <a:off x="11433473" y="77214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55BA2AA-F16D-4E85-8715-E9F4F9C65EE8}"/>
                </a:ext>
              </a:extLst>
            </p:cNvPr>
            <p:cNvSpPr/>
            <p:nvPr/>
          </p:nvSpPr>
          <p:spPr>
            <a:xfrm>
              <a:off x="309626" y="245385"/>
              <a:ext cx="749300" cy="6477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>
              <a:outerShdw dist="25400" algn="l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b="1">
                  <a:solidFill>
                    <a:srgbClr val="303962"/>
                  </a:solidFill>
                </a:rPr>
                <a:t>04</a:t>
              </a:r>
              <a:endParaRPr lang="ko-KR" altLang="en-US" b="1" dirty="0">
                <a:solidFill>
                  <a:srgbClr val="303962"/>
                </a:solidFill>
              </a:endParaRPr>
            </a:p>
          </p:txBody>
        </p: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700BEA06-447F-4E64-9A24-AC92AF81A4E7}"/>
                </a:ext>
              </a:extLst>
            </p:cNvPr>
            <p:cNvGrpSpPr/>
            <p:nvPr/>
          </p:nvGrpSpPr>
          <p:grpSpPr>
            <a:xfrm>
              <a:off x="10703092" y="493743"/>
              <a:ext cx="267186" cy="165383"/>
              <a:chOff x="10447060" y="740631"/>
              <a:chExt cx="267186" cy="165383"/>
            </a:xfrm>
          </p:grpSpPr>
          <p:sp>
            <p:nvSpPr>
              <p:cNvPr id="25" name="화살표: 갈매기형 수장 24">
                <a:extLst>
                  <a:ext uri="{FF2B5EF4-FFF2-40B4-BE49-F238E27FC236}">
                    <a16:creationId xmlns:a16="http://schemas.microsoft.com/office/drawing/2014/main" id="{585821D6-0BBF-44C8-B0DB-6DBE5320FA21}"/>
                  </a:ext>
                </a:extLst>
              </p:cNvPr>
              <p:cNvSpPr/>
              <p:nvPr/>
            </p:nvSpPr>
            <p:spPr>
              <a:xfrm>
                <a:off x="10597188" y="740631"/>
                <a:ext cx="117058" cy="165383"/>
              </a:xfrm>
              <a:prstGeom prst="chevron">
                <a:avLst>
                  <a:gd name="adj" fmla="val 8072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84B49E7D-3BAD-479B-8256-2BD7BD744D6B}"/>
                  </a:ext>
                </a:extLst>
              </p:cNvPr>
              <p:cNvSpPr/>
              <p:nvPr/>
            </p:nvSpPr>
            <p:spPr>
              <a:xfrm>
                <a:off x="10447060" y="816123"/>
                <a:ext cx="252000" cy="144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31" name="원형: 비어 있음 23">
            <a:extLst>
              <a:ext uri="{FF2B5EF4-FFF2-40B4-BE49-F238E27FC236}">
                <a16:creationId xmlns:a16="http://schemas.microsoft.com/office/drawing/2014/main" id="{21361AAE-CE89-4CE0-B257-CBD5047A72E5}"/>
              </a:ext>
            </a:extLst>
          </p:cNvPr>
          <p:cNvSpPr/>
          <p:nvPr/>
        </p:nvSpPr>
        <p:spPr>
          <a:xfrm>
            <a:off x="8835740" y="1027549"/>
            <a:ext cx="209550" cy="209550"/>
          </a:xfrm>
          <a:prstGeom prst="donut">
            <a:avLst>
              <a:gd name="adj" fmla="val 1476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2" name="사각형: 둥근 모서리 24">
            <a:extLst>
              <a:ext uri="{FF2B5EF4-FFF2-40B4-BE49-F238E27FC236}">
                <a16:creationId xmlns:a16="http://schemas.microsoft.com/office/drawing/2014/main" id="{E5B5BFB2-C137-4CC1-9627-B4A154A8ED04}"/>
              </a:ext>
            </a:extLst>
          </p:cNvPr>
          <p:cNvSpPr/>
          <p:nvPr/>
        </p:nvSpPr>
        <p:spPr>
          <a:xfrm rot="18900000">
            <a:off x="9034433" y="1378869"/>
            <a:ext cx="36000" cy="144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83723CF-4E44-4785-8B50-E322D2B704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698" y="1599904"/>
            <a:ext cx="4781550" cy="11811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E7AAF7F-856A-4238-B8E1-C2B7FC9B6D08}"/>
              </a:ext>
            </a:extLst>
          </p:cNvPr>
          <p:cNvSpPr txBox="1"/>
          <p:nvPr/>
        </p:nvSpPr>
        <p:spPr>
          <a:xfrm>
            <a:off x="5469620" y="1608712"/>
            <a:ext cx="796115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/>
              <a:t>original_distribution : </a:t>
            </a:r>
            <a:r>
              <a:rPr lang="ko-KR" altLang="en-US"/>
              <a:t>전체 합이 </a:t>
            </a:r>
            <a:r>
              <a:rPr lang="en-US" altLang="ko-KR"/>
              <a:t>1</a:t>
            </a:r>
            <a:r>
              <a:rPr lang="ko-KR" altLang="en-US"/>
              <a:t>인 </a:t>
            </a:r>
            <a:r>
              <a:rPr lang="en-US" altLang="ko-KR"/>
              <a:t>1D </a:t>
            </a:r>
            <a:r>
              <a:rPr lang="ko-KR" altLang="en-US"/>
              <a:t>넘파이 배열</a:t>
            </a:r>
            <a:endParaRPr lang="en-US" altLang="ko-KR"/>
          </a:p>
          <a:p>
            <a:pPr marL="285750" indent="-285750">
              <a:buFontTx/>
              <a:buChar char="-"/>
            </a:pPr>
            <a:r>
              <a:rPr lang="en-US" altLang="ko-KR"/>
              <a:t>Temparture : </a:t>
            </a:r>
            <a:r>
              <a:rPr lang="ko-KR" altLang="en-US"/>
              <a:t>소프트맥스 온도</a:t>
            </a:r>
            <a:endParaRPr lang="en-US" altLang="ko-KR"/>
          </a:p>
          <a:p>
            <a:pPr marL="285750" indent="-285750">
              <a:buFontTx/>
              <a:buChar char="-"/>
            </a:pPr>
            <a:r>
              <a:rPr lang="ko-KR" altLang="en-US"/>
              <a:t>위 함수는 원본 분포의 가중치를 변경하여 반환</a:t>
            </a:r>
            <a:endParaRPr lang="en-US" altLang="ko-KR"/>
          </a:p>
          <a:p>
            <a:pPr marL="285750" indent="-285750">
              <a:buFontTx/>
              <a:buChar char="-"/>
            </a:pPr>
            <a:endParaRPr lang="en-US" altLang="ko-KR"/>
          </a:p>
          <a:p>
            <a:pPr marL="285750" indent="-285750">
              <a:buFontTx/>
              <a:buChar char="-"/>
            </a:pPr>
            <a:endParaRPr lang="en-US" altLang="ko-KR"/>
          </a:p>
          <a:p>
            <a:pPr marL="285750" indent="-285750">
              <a:buFontTx/>
              <a:buChar char="-"/>
            </a:pPr>
            <a:endParaRPr lang="en-US" altLang="ko-KR"/>
          </a:p>
          <a:p>
            <a:pPr marL="285750" indent="-285750">
              <a:buFontTx/>
              <a:buChar char="-"/>
            </a:pPr>
            <a:endParaRPr lang="en-US" altLang="ko-KR"/>
          </a:p>
          <a:p>
            <a:pPr marL="285750" indent="-285750">
              <a:buFontTx/>
              <a:buChar char="-"/>
            </a:pPr>
            <a:endParaRPr lang="en-US" altLang="ko-KR"/>
          </a:p>
          <a:p>
            <a:pPr marL="285750" indent="-285750">
              <a:buFontTx/>
              <a:buChar char="-"/>
            </a:pPr>
            <a:endParaRPr lang="en-US" altLang="ko-KR"/>
          </a:p>
          <a:p>
            <a:pPr marL="285750" indent="-285750">
              <a:buFontTx/>
              <a:buChar char="-"/>
            </a:pPr>
            <a:endParaRPr lang="en-US" altLang="ko-KR"/>
          </a:p>
          <a:p>
            <a:pPr marL="285750" indent="-285750">
              <a:buFontTx/>
              <a:buChar char="-"/>
            </a:pPr>
            <a:r>
              <a:rPr lang="ko-KR" altLang="en-US"/>
              <a:t>온도가 낮을 수록 결정적이며</a:t>
            </a:r>
            <a:r>
              <a:rPr lang="en-US" altLang="ko-KR"/>
              <a:t>, </a:t>
            </a:r>
            <a:r>
              <a:rPr lang="ko-KR" altLang="en-US"/>
              <a:t>높을 수록 무작위성이 많다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C1172F1F-13D9-4F09-B1CD-ECCECAE87A4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224" y="3310322"/>
            <a:ext cx="3982497" cy="2769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434681"/>
      </p:ext>
    </p:extLst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09626" y="249279"/>
            <a:ext cx="11572748" cy="6359441"/>
            <a:chOff x="309626" y="245385"/>
            <a:chExt cx="11572748" cy="6359441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1DE2A7CB-9018-4640-AB43-BCC19C805324}"/>
                </a:ext>
              </a:extLst>
            </p:cNvPr>
            <p:cNvSpPr/>
            <p:nvPr/>
          </p:nvSpPr>
          <p:spPr>
            <a:xfrm>
              <a:off x="309626" y="253174"/>
              <a:ext cx="11572748" cy="63516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431800" dist="25400" dir="5400000" algn="t" rotWithShape="0">
                <a:prstClr val="black">
                  <a:alpha val="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41FADB85-E686-462D-A485-3251109C5436}"/>
                </a:ext>
              </a:extLst>
            </p:cNvPr>
            <p:cNvSpPr/>
            <p:nvPr/>
          </p:nvSpPr>
          <p:spPr>
            <a:xfrm>
              <a:off x="11217893" y="253174"/>
              <a:ext cx="664481" cy="647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431800" dist="25400" dir="5400000" algn="t" rotWithShape="0">
                <a:prstClr val="black">
                  <a:alpha val="1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A6EE2FFB-3CA7-453A-9016-7D5286183A63}"/>
                </a:ext>
              </a:extLst>
            </p:cNvPr>
            <p:cNvSpPr/>
            <p:nvPr/>
          </p:nvSpPr>
          <p:spPr>
            <a:xfrm>
              <a:off x="1058925" y="245385"/>
              <a:ext cx="10157083" cy="647700"/>
            </a:xfrm>
            <a:prstGeom prst="rect">
              <a:avLst/>
            </a:prstGeom>
            <a:solidFill>
              <a:srgbClr val="30396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 latinLnBrk="0">
                <a:defRPr/>
              </a:pPr>
              <a:r>
                <a:rPr lang="en-US" altLang="ko-KR" sz="2400" b="1" i="1" kern="0">
                  <a:solidFill>
                    <a:prstClr val="white"/>
                  </a:solidFill>
                </a:rPr>
                <a:t>LSTM </a:t>
              </a:r>
              <a:r>
                <a:rPr lang="ko-KR" altLang="en-US" sz="2400" b="1" i="1" kern="0">
                  <a:solidFill>
                    <a:prstClr val="white"/>
                  </a:solidFill>
                </a:rPr>
                <a:t>구현 </a:t>
              </a:r>
              <a:r>
                <a:rPr lang="ko-KR" altLang="en-US" sz="1400" b="1" i="1" kern="0">
                  <a:solidFill>
                    <a:prstClr val="white"/>
                  </a:solidFill>
                </a:rPr>
                <a:t>데이터 전처리</a:t>
              </a:r>
              <a:endParaRPr lang="ko-KR" altLang="en-US" sz="1400" dirty="0">
                <a:solidFill>
                  <a:prstClr val="white"/>
                </a:solidFill>
              </a:endParaRP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487BA28D-33C5-43AF-970E-26999AE17915}"/>
                </a:ext>
              </a:extLst>
            </p:cNvPr>
            <p:cNvGrpSpPr/>
            <p:nvPr/>
          </p:nvGrpSpPr>
          <p:grpSpPr>
            <a:xfrm>
              <a:off x="11434660" y="462783"/>
              <a:ext cx="230946" cy="228482"/>
              <a:chOff x="11242636" y="735673"/>
              <a:chExt cx="230946" cy="228482"/>
            </a:xfrm>
          </p:grpSpPr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B970DAD8-A6E3-48BF-8D1C-673AB141B080}"/>
                  </a:ext>
                </a:extLst>
              </p:cNvPr>
              <p:cNvSpPr/>
              <p:nvPr/>
            </p:nvSpPr>
            <p:spPr>
              <a:xfrm>
                <a:off x="11302773" y="800483"/>
                <a:ext cx="108789" cy="108789"/>
              </a:xfrm>
              <a:prstGeom prst="ellipse">
                <a:avLst/>
              </a:prstGeom>
              <a:solidFill>
                <a:srgbClr val="FFC000"/>
              </a:solidFill>
              <a:ln w="158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사각형: 둥근 위쪽 모서리 16">
                <a:extLst>
                  <a:ext uri="{FF2B5EF4-FFF2-40B4-BE49-F238E27FC236}">
                    <a16:creationId xmlns:a16="http://schemas.microsoft.com/office/drawing/2014/main" id="{91BF2FC8-071D-4609-83EB-B8AB51FD9950}"/>
                  </a:ext>
                </a:extLst>
              </p:cNvPr>
              <p:cNvSpPr/>
              <p:nvPr/>
            </p:nvSpPr>
            <p:spPr>
              <a:xfrm>
                <a:off x="11333147" y="910155"/>
                <a:ext cx="48043" cy="54000"/>
              </a:xfrm>
              <a:prstGeom prst="round2SameRect">
                <a:avLst>
                  <a:gd name="adj1" fmla="val 0"/>
                  <a:gd name="adj2" fmla="val 50000"/>
                </a:avLst>
              </a:prstGeom>
              <a:noFill/>
              <a:ln w="158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E3179C3A-7FB3-4AED-81F6-31C07000E3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59549" y="735673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D9DF4843-1541-4000-A861-6FA3EE6D3519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1459354" y="83820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>
                <a:extLst>
                  <a:ext uri="{FF2B5EF4-FFF2-40B4-BE49-F238E27FC236}">
                    <a16:creationId xmlns:a16="http://schemas.microsoft.com/office/drawing/2014/main" id="{E5214D7D-E792-4EAE-8927-F0C29E79BBD5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1256864" y="83542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876E0D67-EB1F-4DE7-9F1D-FCF86AEECCA2}"/>
                  </a:ext>
                </a:extLst>
              </p:cNvPr>
              <p:cNvCxnSpPr>
                <a:cxnSpLocks/>
              </p:cNvCxnSpPr>
              <p:nvPr/>
            </p:nvCxnSpPr>
            <p:spPr>
              <a:xfrm rot="8100000">
                <a:off x="11282498" y="767378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id="{E60A00B5-8E54-49D9-9864-50BE611E781B}"/>
                  </a:ext>
                </a:extLst>
              </p:cNvPr>
              <p:cNvCxnSpPr>
                <a:cxnSpLocks/>
              </p:cNvCxnSpPr>
              <p:nvPr/>
            </p:nvCxnSpPr>
            <p:spPr>
              <a:xfrm rot="13500000">
                <a:off x="11433473" y="77214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55BA2AA-F16D-4E85-8715-E9F4F9C65EE8}"/>
                </a:ext>
              </a:extLst>
            </p:cNvPr>
            <p:cNvSpPr/>
            <p:nvPr/>
          </p:nvSpPr>
          <p:spPr>
            <a:xfrm>
              <a:off x="309626" y="245385"/>
              <a:ext cx="749300" cy="6477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>
              <a:outerShdw dist="25400" algn="l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b="1">
                  <a:solidFill>
                    <a:srgbClr val="303962"/>
                  </a:solidFill>
                </a:rPr>
                <a:t>05</a:t>
              </a:r>
              <a:endParaRPr lang="ko-KR" altLang="en-US" b="1" dirty="0">
                <a:solidFill>
                  <a:srgbClr val="303962"/>
                </a:solidFill>
              </a:endParaRPr>
            </a:p>
          </p:txBody>
        </p: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700BEA06-447F-4E64-9A24-AC92AF81A4E7}"/>
                </a:ext>
              </a:extLst>
            </p:cNvPr>
            <p:cNvGrpSpPr/>
            <p:nvPr/>
          </p:nvGrpSpPr>
          <p:grpSpPr>
            <a:xfrm>
              <a:off x="10703092" y="493743"/>
              <a:ext cx="267186" cy="165383"/>
              <a:chOff x="10447060" y="740631"/>
              <a:chExt cx="267186" cy="165383"/>
            </a:xfrm>
          </p:grpSpPr>
          <p:sp>
            <p:nvSpPr>
              <p:cNvPr id="25" name="화살표: 갈매기형 수장 24">
                <a:extLst>
                  <a:ext uri="{FF2B5EF4-FFF2-40B4-BE49-F238E27FC236}">
                    <a16:creationId xmlns:a16="http://schemas.microsoft.com/office/drawing/2014/main" id="{585821D6-0BBF-44C8-B0DB-6DBE5320FA21}"/>
                  </a:ext>
                </a:extLst>
              </p:cNvPr>
              <p:cNvSpPr/>
              <p:nvPr/>
            </p:nvSpPr>
            <p:spPr>
              <a:xfrm>
                <a:off x="10597188" y="740631"/>
                <a:ext cx="117058" cy="165383"/>
              </a:xfrm>
              <a:prstGeom prst="chevron">
                <a:avLst>
                  <a:gd name="adj" fmla="val 8072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84B49E7D-3BAD-479B-8256-2BD7BD744D6B}"/>
                  </a:ext>
                </a:extLst>
              </p:cNvPr>
              <p:cNvSpPr/>
              <p:nvPr/>
            </p:nvSpPr>
            <p:spPr>
              <a:xfrm>
                <a:off x="10447060" y="816123"/>
                <a:ext cx="252000" cy="144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31" name="원형: 비어 있음 23">
            <a:extLst>
              <a:ext uri="{FF2B5EF4-FFF2-40B4-BE49-F238E27FC236}">
                <a16:creationId xmlns:a16="http://schemas.microsoft.com/office/drawing/2014/main" id="{21361AAE-CE89-4CE0-B257-CBD5047A72E5}"/>
              </a:ext>
            </a:extLst>
          </p:cNvPr>
          <p:cNvSpPr/>
          <p:nvPr/>
        </p:nvSpPr>
        <p:spPr>
          <a:xfrm>
            <a:off x="8835740" y="1027549"/>
            <a:ext cx="209550" cy="209550"/>
          </a:xfrm>
          <a:prstGeom prst="donut">
            <a:avLst>
              <a:gd name="adj" fmla="val 1476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2" name="사각형: 둥근 모서리 24">
            <a:extLst>
              <a:ext uri="{FF2B5EF4-FFF2-40B4-BE49-F238E27FC236}">
                <a16:creationId xmlns:a16="http://schemas.microsoft.com/office/drawing/2014/main" id="{E5B5BFB2-C137-4CC1-9627-B4A154A8ED04}"/>
              </a:ext>
            </a:extLst>
          </p:cNvPr>
          <p:cNvSpPr/>
          <p:nvPr/>
        </p:nvSpPr>
        <p:spPr>
          <a:xfrm rot="18900000">
            <a:off x="9034433" y="1378869"/>
            <a:ext cx="36000" cy="144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60CB04B-A546-47AD-9AEC-04351A37EC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8230" y="2166859"/>
            <a:ext cx="6766802" cy="20136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7585EC5-A12F-4253-AF7D-CA018FFF7825}"/>
              </a:ext>
            </a:extLst>
          </p:cNvPr>
          <p:cNvSpPr txBox="1"/>
          <p:nvPr/>
        </p:nvSpPr>
        <p:spPr>
          <a:xfrm>
            <a:off x="676959" y="1259958"/>
            <a:ext cx="109266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>
                <a:latin typeface="+mj-lt"/>
              </a:rPr>
              <a:t>데이터 전처리란</a:t>
            </a:r>
            <a:r>
              <a:rPr lang="en-US" altLang="ko-KR" sz="1600">
                <a:latin typeface="+mj-lt"/>
              </a:rPr>
              <a:t>? </a:t>
            </a:r>
            <a:r>
              <a:rPr lang="ko-KR" altLang="en-US" sz="1400" b="0" i="0">
                <a:solidFill>
                  <a:srgbClr val="222222"/>
                </a:solidFill>
                <a:effectLst/>
                <a:latin typeface="+mj-lt"/>
              </a:rPr>
              <a:t>머신러닝 프로젝트에 사용하기 위해</a:t>
            </a:r>
            <a:r>
              <a:rPr lang="en-US" altLang="ko-KR" sz="1400" b="0" i="0">
                <a:solidFill>
                  <a:srgbClr val="222222"/>
                </a:solidFill>
                <a:effectLst/>
                <a:latin typeface="+mj-lt"/>
              </a:rPr>
              <a:t>, </a:t>
            </a:r>
            <a:r>
              <a:rPr lang="ko-KR" altLang="en-US" sz="1400" b="0" i="0">
                <a:solidFill>
                  <a:srgbClr val="222222"/>
                </a:solidFill>
                <a:effectLst/>
                <a:latin typeface="+mj-lt"/>
              </a:rPr>
              <a:t>데이터를 모델이 이해할 수 있는 형태로 변환하거나 품질을 올리는 과정</a:t>
            </a:r>
            <a:endParaRPr lang="ko-KR" altLang="en-US" sz="1400"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CD2DB1-33CF-4C27-B928-6980F439A5B8}"/>
              </a:ext>
            </a:extLst>
          </p:cNvPr>
          <p:cNvSpPr txBox="1"/>
          <p:nvPr/>
        </p:nvSpPr>
        <p:spPr>
          <a:xfrm>
            <a:off x="1058925" y="4541875"/>
            <a:ext cx="5849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- text : </a:t>
            </a:r>
            <a:r>
              <a:rPr lang="ko-KR" altLang="en-US" sz="1600"/>
              <a:t>니체의 말충치를 내려 받아 소문자로 전환하여 저장</a:t>
            </a:r>
          </a:p>
        </p:txBody>
      </p:sp>
    </p:spTree>
    <p:extLst>
      <p:ext uri="{BB962C8B-B14F-4D97-AF65-F5344CB8AC3E}">
        <p14:creationId xmlns:p14="http://schemas.microsoft.com/office/powerpoint/2010/main" val="3909499079"/>
      </p:ext>
    </p:extLst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09626" y="249279"/>
            <a:ext cx="11572748" cy="6359441"/>
            <a:chOff x="309626" y="245385"/>
            <a:chExt cx="11572748" cy="6359441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1DE2A7CB-9018-4640-AB43-BCC19C805324}"/>
                </a:ext>
              </a:extLst>
            </p:cNvPr>
            <p:cNvSpPr/>
            <p:nvPr/>
          </p:nvSpPr>
          <p:spPr>
            <a:xfrm>
              <a:off x="309626" y="253174"/>
              <a:ext cx="11572748" cy="63516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431800" dist="25400" dir="5400000" algn="t" rotWithShape="0">
                <a:prstClr val="black">
                  <a:alpha val="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41FADB85-E686-462D-A485-3251109C5436}"/>
                </a:ext>
              </a:extLst>
            </p:cNvPr>
            <p:cNvSpPr/>
            <p:nvPr/>
          </p:nvSpPr>
          <p:spPr>
            <a:xfrm>
              <a:off x="11217893" y="253174"/>
              <a:ext cx="664481" cy="647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431800" dist="25400" dir="5400000" algn="t" rotWithShape="0">
                <a:prstClr val="black">
                  <a:alpha val="1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A6EE2FFB-3CA7-453A-9016-7D5286183A63}"/>
                </a:ext>
              </a:extLst>
            </p:cNvPr>
            <p:cNvSpPr/>
            <p:nvPr/>
          </p:nvSpPr>
          <p:spPr>
            <a:xfrm>
              <a:off x="1058925" y="245385"/>
              <a:ext cx="10157083" cy="647700"/>
            </a:xfrm>
            <a:prstGeom prst="rect">
              <a:avLst/>
            </a:prstGeom>
            <a:solidFill>
              <a:srgbClr val="30396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 latinLnBrk="0">
                <a:defRPr/>
              </a:pPr>
              <a:r>
                <a:rPr lang="en-US" altLang="ko-KR" sz="2400" b="1" i="1" kern="0">
                  <a:solidFill>
                    <a:prstClr val="white"/>
                  </a:solidFill>
                </a:rPr>
                <a:t>LSTM </a:t>
              </a:r>
              <a:r>
                <a:rPr lang="ko-KR" altLang="en-US" sz="2400" b="1" i="1" kern="0">
                  <a:solidFill>
                    <a:prstClr val="white"/>
                  </a:solidFill>
                </a:rPr>
                <a:t>구현 </a:t>
              </a:r>
              <a:r>
                <a:rPr lang="ko-KR" altLang="en-US" sz="1400" b="1" i="1" kern="0">
                  <a:solidFill>
                    <a:prstClr val="white"/>
                  </a:solidFill>
                </a:rPr>
                <a:t>글자 시퀀스 벡터화하기</a:t>
              </a:r>
              <a:endParaRPr lang="ko-KR" altLang="en-US" sz="1400" dirty="0">
                <a:solidFill>
                  <a:prstClr val="white"/>
                </a:solidFill>
              </a:endParaRP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487BA28D-33C5-43AF-970E-26999AE17915}"/>
                </a:ext>
              </a:extLst>
            </p:cNvPr>
            <p:cNvGrpSpPr/>
            <p:nvPr/>
          </p:nvGrpSpPr>
          <p:grpSpPr>
            <a:xfrm>
              <a:off x="11434660" y="462783"/>
              <a:ext cx="230946" cy="228482"/>
              <a:chOff x="11242636" y="735673"/>
              <a:chExt cx="230946" cy="228482"/>
            </a:xfrm>
          </p:grpSpPr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B970DAD8-A6E3-48BF-8D1C-673AB141B080}"/>
                  </a:ext>
                </a:extLst>
              </p:cNvPr>
              <p:cNvSpPr/>
              <p:nvPr/>
            </p:nvSpPr>
            <p:spPr>
              <a:xfrm>
                <a:off x="11302773" y="800483"/>
                <a:ext cx="108789" cy="108789"/>
              </a:xfrm>
              <a:prstGeom prst="ellipse">
                <a:avLst/>
              </a:prstGeom>
              <a:solidFill>
                <a:srgbClr val="FFC000"/>
              </a:solidFill>
              <a:ln w="158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사각형: 둥근 위쪽 모서리 16">
                <a:extLst>
                  <a:ext uri="{FF2B5EF4-FFF2-40B4-BE49-F238E27FC236}">
                    <a16:creationId xmlns:a16="http://schemas.microsoft.com/office/drawing/2014/main" id="{91BF2FC8-071D-4609-83EB-B8AB51FD9950}"/>
                  </a:ext>
                </a:extLst>
              </p:cNvPr>
              <p:cNvSpPr/>
              <p:nvPr/>
            </p:nvSpPr>
            <p:spPr>
              <a:xfrm>
                <a:off x="11333147" y="910155"/>
                <a:ext cx="48043" cy="54000"/>
              </a:xfrm>
              <a:prstGeom prst="round2SameRect">
                <a:avLst>
                  <a:gd name="adj1" fmla="val 0"/>
                  <a:gd name="adj2" fmla="val 50000"/>
                </a:avLst>
              </a:prstGeom>
              <a:noFill/>
              <a:ln w="158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E3179C3A-7FB3-4AED-81F6-31C07000E3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59549" y="735673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D9DF4843-1541-4000-A861-6FA3EE6D3519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1459354" y="83820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>
                <a:extLst>
                  <a:ext uri="{FF2B5EF4-FFF2-40B4-BE49-F238E27FC236}">
                    <a16:creationId xmlns:a16="http://schemas.microsoft.com/office/drawing/2014/main" id="{E5214D7D-E792-4EAE-8927-F0C29E79BBD5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1256864" y="83542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876E0D67-EB1F-4DE7-9F1D-FCF86AEECCA2}"/>
                  </a:ext>
                </a:extLst>
              </p:cNvPr>
              <p:cNvCxnSpPr>
                <a:cxnSpLocks/>
              </p:cNvCxnSpPr>
              <p:nvPr/>
            </p:nvCxnSpPr>
            <p:spPr>
              <a:xfrm rot="8100000">
                <a:off x="11282498" y="767378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id="{E60A00B5-8E54-49D9-9864-50BE611E781B}"/>
                  </a:ext>
                </a:extLst>
              </p:cNvPr>
              <p:cNvCxnSpPr>
                <a:cxnSpLocks/>
              </p:cNvCxnSpPr>
              <p:nvPr/>
            </p:nvCxnSpPr>
            <p:spPr>
              <a:xfrm rot="13500000">
                <a:off x="11433473" y="77214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55BA2AA-F16D-4E85-8715-E9F4F9C65EE8}"/>
                </a:ext>
              </a:extLst>
            </p:cNvPr>
            <p:cNvSpPr/>
            <p:nvPr/>
          </p:nvSpPr>
          <p:spPr>
            <a:xfrm>
              <a:off x="309626" y="245385"/>
              <a:ext cx="749300" cy="6477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>
              <a:outerShdw dist="25400" algn="l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b="1">
                  <a:solidFill>
                    <a:srgbClr val="303962"/>
                  </a:solidFill>
                </a:rPr>
                <a:t>06</a:t>
              </a:r>
              <a:endParaRPr lang="ko-KR" altLang="en-US" b="1" dirty="0">
                <a:solidFill>
                  <a:srgbClr val="303962"/>
                </a:solidFill>
              </a:endParaRPr>
            </a:p>
          </p:txBody>
        </p: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700BEA06-447F-4E64-9A24-AC92AF81A4E7}"/>
                </a:ext>
              </a:extLst>
            </p:cNvPr>
            <p:cNvGrpSpPr/>
            <p:nvPr/>
          </p:nvGrpSpPr>
          <p:grpSpPr>
            <a:xfrm>
              <a:off x="10703092" y="493743"/>
              <a:ext cx="267186" cy="165383"/>
              <a:chOff x="10447060" y="740631"/>
              <a:chExt cx="267186" cy="165383"/>
            </a:xfrm>
          </p:grpSpPr>
          <p:sp>
            <p:nvSpPr>
              <p:cNvPr id="25" name="화살표: 갈매기형 수장 24">
                <a:extLst>
                  <a:ext uri="{FF2B5EF4-FFF2-40B4-BE49-F238E27FC236}">
                    <a16:creationId xmlns:a16="http://schemas.microsoft.com/office/drawing/2014/main" id="{585821D6-0BBF-44C8-B0DB-6DBE5320FA21}"/>
                  </a:ext>
                </a:extLst>
              </p:cNvPr>
              <p:cNvSpPr/>
              <p:nvPr/>
            </p:nvSpPr>
            <p:spPr>
              <a:xfrm>
                <a:off x="10597188" y="740631"/>
                <a:ext cx="117058" cy="165383"/>
              </a:xfrm>
              <a:prstGeom prst="chevron">
                <a:avLst>
                  <a:gd name="adj" fmla="val 8072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84B49E7D-3BAD-479B-8256-2BD7BD744D6B}"/>
                  </a:ext>
                </a:extLst>
              </p:cNvPr>
              <p:cNvSpPr/>
              <p:nvPr/>
            </p:nvSpPr>
            <p:spPr>
              <a:xfrm>
                <a:off x="10447060" y="816123"/>
                <a:ext cx="252000" cy="144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31" name="원형: 비어 있음 23">
            <a:extLst>
              <a:ext uri="{FF2B5EF4-FFF2-40B4-BE49-F238E27FC236}">
                <a16:creationId xmlns:a16="http://schemas.microsoft.com/office/drawing/2014/main" id="{21361AAE-CE89-4CE0-B257-CBD5047A72E5}"/>
              </a:ext>
            </a:extLst>
          </p:cNvPr>
          <p:cNvSpPr/>
          <p:nvPr/>
        </p:nvSpPr>
        <p:spPr>
          <a:xfrm>
            <a:off x="8835740" y="1027549"/>
            <a:ext cx="209550" cy="209550"/>
          </a:xfrm>
          <a:prstGeom prst="donut">
            <a:avLst>
              <a:gd name="adj" fmla="val 1476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2" name="사각형: 둥근 모서리 24">
            <a:extLst>
              <a:ext uri="{FF2B5EF4-FFF2-40B4-BE49-F238E27FC236}">
                <a16:creationId xmlns:a16="http://schemas.microsoft.com/office/drawing/2014/main" id="{E5B5BFB2-C137-4CC1-9627-B4A154A8ED04}"/>
              </a:ext>
            </a:extLst>
          </p:cNvPr>
          <p:cNvSpPr/>
          <p:nvPr/>
        </p:nvSpPr>
        <p:spPr>
          <a:xfrm rot="18900000">
            <a:off x="9034433" y="1378869"/>
            <a:ext cx="36000" cy="144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CE4AB0F-D45D-48FA-B6A6-1A01D8426E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2494" y="1450869"/>
            <a:ext cx="3654108" cy="429625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7BCFFC6-7AB1-417B-A3DD-102046BAF4E6}"/>
              </a:ext>
            </a:extLst>
          </p:cNvPr>
          <p:cNvSpPr txBox="1"/>
          <p:nvPr/>
        </p:nvSpPr>
        <p:spPr>
          <a:xfrm>
            <a:off x="5434912" y="1501622"/>
            <a:ext cx="6028204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600"/>
              <a:t>maxlen</a:t>
            </a:r>
            <a:r>
              <a:rPr lang="ko-KR" altLang="en-US" sz="1600"/>
              <a:t> 길이를 가진 시퀀스를 중복하여 추출</a:t>
            </a:r>
            <a:r>
              <a:rPr lang="en-US" altLang="ko-KR" sz="1600"/>
              <a:t>.</a:t>
            </a:r>
          </a:p>
          <a:p>
            <a:pPr marL="285750" indent="-285750">
              <a:buFontTx/>
              <a:buChar char="-"/>
            </a:pPr>
            <a:endParaRPr lang="en-US" altLang="ko-KR" sz="1600"/>
          </a:p>
          <a:p>
            <a:pPr marL="285750" indent="-285750">
              <a:buFontTx/>
              <a:buChar char="-"/>
            </a:pPr>
            <a:r>
              <a:rPr lang="ko-KR" altLang="en-US" sz="1600"/>
              <a:t>배열 </a:t>
            </a:r>
            <a:r>
              <a:rPr lang="en-US" altLang="ko-KR" sz="1600"/>
              <a:t>x : 3d </a:t>
            </a:r>
            <a:r>
              <a:rPr lang="ko-KR" altLang="en-US" sz="1600"/>
              <a:t>넘파이</a:t>
            </a:r>
            <a:r>
              <a:rPr lang="en-US" altLang="ko-KR" sz="1600"/>
              <a:t> </a:t>
            </a:r>
            <a:r>
              <a:rPr lang="ko-KR" altLang="en-US" sz="1600"/>
              <a:t>배열로 추출된 시퀀스를 원</a:t>
            </a:r>
            <a:r>
              <a:rPr lang="en-US" altLang="ko-KR" sz="1600"/>
              <a:t>-</a:t>
            </a:r>
            <a:r>
              <a:rPr lang="ko-KR" altLang="en-US" sz="1600"/>
              <a:t>핫 인코딩으로 변환한 것을 저장</a:t>
            </a:r>
            <a:endParaRPr lang="en-US" altLang="ko-KR" sz="1600"/>
          </a:p>
          <a:p>
            <a:pPr marL="285750" indent="-285750">
              <a:buFontTx/>
              <a:buChar char="-"/>
            </a:pPr>
            <a:endParaRPr lang="en-US" altLang="ko-KR" sz="1600"/>
          </a:p>
          <a:p>
            <a:pPr marL="285750" indent="-285750">
              <a:buFontTx/>
              <a:buChar char="-"/>
            </a:pPr>
            <a:r>
              <a:rPr lang="ko-KR" altLang="en-US" sz="1600"/>
              <a:t>배열 </a:t>
            </a:r>
            <a:r>
              <a:rPr lang="en-US" altLang="ko-KR" sz="1600"/>
              <a:t>y : </a:t>
            </a:r>
            <a:r>
              <a:rPr lang="ko-KR" altLang="en-US" sz="1600"/>
              <a:t>훈련 샘플에 상응하는 추출된 시퀀스 다음에 오는 글자를 저장</a:t>
            </a:r>
            <a:endParaRPr lang="en-US" altLang="ko-KR" sz="1600"/>
          </a:p>
          <a:p>
            <a:pPr marL="285750" indent="-285750">
              <a:buFontTx/>
              <a:buChar char="-"/>
            </a:pPr>
            <a:endParaRPr lang="en-US" altLang="ko-KR" sz="1600"/>
          </a:p>
          <a:p>
            <a:pPr marL="285750" indent="-285750">
              <a:buFontTx/>
              <a:buChar char="-"/>
            </a:pPr>
            <a:endParaRPr lang="en-US" altLang="ko-KR" sz="1600"/>
          </a:p>
          <a:p>
            <a:pPr marL="285750" indent="-285750">
              <a:buFontTx/>
              <a:buChar char="-"/>
            </a:pPr>
            <a:endParaRPr lang="en-US" altLang="ko-KR" sz="1600"/>
          </a:p>
          <a:p>
            <a:pPr marL="285750" indent="-285750">
              <a:buFontTx/>
              <a:buChar char="-"/>
            </a:pPr>
            <a:endParaRPr lang="en-US" altLang="ko-KR" sz="1600"/>
          </a:p>
          <a:p>
            <a:pPr marL="285750" indent="-285750">
              <a:buFontTx/>
              <a:buChar char="-"/>
            </a:pPr>
            <a:endParaRPr lang="en-US" altLang="ko-KR" sz="1600"/>
          </a:p>
          <a:p>
            <a:pPr marL="285750" indent="-285750">
              <a:buFontTx/>
              <a:buChar char="-"/>
            </a:pPr>
            <a:endParaRPr lang="en-US" altLang="ko-KR" sz="1600"/>
          </a:p>
          <a:p>
            <a:r>
              <a:rPr lang="ko-KR" altLang="en-US" sz="1600"/>
              <a:t>원</a:t>
            </a:r>
            <a:r>
              <a:rPr lang="en-US" altLang="ko-KR" sz="1600"/>
              <a:t>-</a:t>
            </a:r>
            <a:r>
              <a:rPr lang="ko-KR" altLang="en-US" sz="1600"/>
              <a:t>핫 인코딩이란</a:t>
            </a:r>
            <a:r>
              <a:rPr lang="en-US" altLang="ko-KR" sz="1600"/>
              <a:t>?</a:t>
            </a:r>
          </a:p>
          <a:p>
            <a:r>
              <a:rPr lang="en-US" altLang="ko-KR" sz="1400" i="0">
                <a:solidFill>
                  <a:srgbClr val="000000"/>
                </a:solidFill>
                <a:effectLst/>
                <a:latin typeface="-apple-system"/>
              </a:rPr>
              <a:t>	</a:t>
            </a:r>
            <a:r>
              <a:rPr lang="ko-KR" altLang="en-US" sz="1400" i="0">
                <a:solidFill>
                  <a:srgbClr val="000000"/>
                </a:solidFill>
                <a:effectLst/>
                <a:latin typeface="-apple-system"/>
              </a:rPr>
              <a:t>원</a:t>
            </a:r>
            <a:r>
              <a:rPr lang="en-US" altLang="ko-KR" sz="1400" i="0">
                <a:solidFill>
                  <a:srgbClr val="000000"/>
                </a:solidFill>
                <a:effectLst/>
                <a:latin typeface="-apple-system"/>
              </a:rPr>
              <a:t>-</a:t>
            </a:r>
            <a:r>
              <a:rPr lang="ko-KR" altLang="en-US" sz="1400" i="0">
                <a:solidFill>
                  <a:srgbClr val="000000"/>
                </a:solidFill>
                <a:effectLst/>
                <a:latin typeface="-apple-system"/>
              </a:rPr>
              <a:t>핫 인코딩은 단어 집합의 크기를 벡터의 차원으로 하고</a:t>
            </a:r>
            <a:r>
              <a:rPr lang="en-US" altLang="ko-KR" sz="1400" i="0">
                <a:solidFill>
                  <a:srgbClr val="000000"/>
                </a:solidFill>
                <a:effectLst/>
                <a:latin typeface="-apple-system"/>
              </a:rPr>
              <a:t>, </a:t>
            </a:r>
            <a:r>
              <a:rPr lang="ko-KR" altLang="en-US" sz="1400" i="0">
                <a:solidFill>
                  <a:srgbClr val="000000"/>
                </a:solidFill>
                <a:effectLst/>
                <a:latin typeface="-apple-system"/>
              </a:rPr>
              <a:t>표현</a:t>
            </a:r>
            <a:r>
              <a:rPr lang="en-US" altLang="ko-KR" sz="1400" i="0">
                <a:solidFill>
                  <a:srgbClr val="000000"/>
                </a:solidFill>
                <a:effectLst/>
                <a:latin typeface="-apple-system"/>
              </a:rPr>
              <a:t>	</a:t>
            </a:r>
            <a:r>
              <a:rPr lang="ko-KR" altLang="en-US" sz="1400" i="0">
                <a:solidFill>
                  <a:srgbClr val="000000"/>
                </a:solidFill>
                <a:effectLst/>
                <a:latin typeface="-apple-system"/>
              </a:rPr>
              <a:t>하고 싶은 단어의 인덱스에 </a:t>
            </a:r>
            <a:r>
              <a:rPr lang="en-US" altLang="ko-KR" sz="1400" i="0">
                <a:solidFill>
                  <a:srgbClr val="000000"/>
                </a:solidFill>
                <a:effectLst/>
                <a:latin typeface="-apple-system"/>
              </a:rPr>
              <a:t>1</a:t>
            </a:r>
            <a:r>
              <a:rPr lang="ko-KR" altLang="en-US" sz="1400" i="0">
                <a:solidFill>
                  <a:srgbClr val="000000"/>
                </a:solidFill>
                <a:effectLst/>
                <a:latin typeface="-apple-system"/>
              </a:rPr>
              <a:t>의 값을 부여하고</a:t>
            </a:r>
            <a:r>
              <a:rPr lang="en-US" altLang="ko-KR" sz="1400" i="0">
                <a:solidFill>
                  <a:srgbClr val="000000"/>
                </a:solidFill>
                <a:effectLst/>
                <a:latin typeface="-apple-system"/>
              </a:rPr>
              <a:t>, </a:t>
            </a:r>
            <a:r>
              <a:rPr lang="ko-KR" altLang="en-US" sz="1400" i="0">
                <a:solidFill>
                  <a:srgbClr val="000000"/>
                </a:solidFill>
                <a:effectLst/>
                <a:latin typeface="-apple-system"/>
              </a:rPr>
              <a:t>다른 인덱스에는 </a:t>
            </a:r>
            <a:r>
              <a:rPr lang="en-US" altLang="ko-KR" sz="1400" i="0">
                <a:solidFill>
                  <a:srgbClr val="000000"/>
                </a:solidFill>
                <a:effectLst/>
                <a:latin typeface="-apple-system"/>
              </a:rPr>
              <a:t>	0</a:t>
            </a:r>
            <a:r>
              <a:rPr lang="ko-KR" altLang="en-US" sz="1400" i="0">
                <a:solidFill>
                  <a:srgbClr val="000000"/>
                </a:solidFill>
                <a:effectLst/>
                <a:latin typeface="-apple-system"/>
              </a:rPr>
              <a:t>을 부여하는 단어의 벡터 표현 방식</a:t>
            </a:r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2218842474"/>
      </p:ext>
    </p:extLst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09626" y="249279"/>
            <a:ext cx="11572748" cy="6359441"/>
            <a:chOff x="309626" y="245385"/>
            <a:chExt cx="11572748" cy="6359441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1DE2A7CB-9018-4640-AB43-BCC19C805324}"/>
                </a:ext>
              </a:extLst>
            </p:cNvPr>
            <p:cNvSpPr/>
            <p:nvPr/>
          </p:nvSpPr>
          <p:spPr>
            <a:xfrm>
              <a:off x="309626" y="253174"/>
              <a:ext cx="11572748" cy="63516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431800" dist="25400" dir="5400000" algn="t" rotWithShape="0">
                <a:prstClr val="black">
                  <a:alpha val="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41FADB85-E686-462D-A485-3251109C5436}"/>
                </a:ext>
              </a:extLst>
            </p:cNvPr>
            <p:cNvSpPr/>
            <p:nvPr/>
          </p:nvSpPr>
          <p:spPr>
            <a:xfrm>
              <a:off x="11217893" y="253174"/>
              <a:ext cx="664481" cy="647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431800" dist="25400" dir="5400000" algn="t" rotWithShape="0">
                <a:prstClr val="black">
                  <a:alpha val="1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A6EE2FFB-3CA7-453A-9016-7D5286183A63}"/>
                </a:ext>
              </a:extLst>
            </p:cNvPr>
            <p:cNvSpPr/>
            <p:nvPr/>
          </p:nvSpPr>
          <p:spPr>
            <a:xfrm>
              <a:off x="1058925" y="245385"/>
              <a:ext cx="10157083" cy="647700"/>
            </a:xfrm>
            <a:prstGeom prst="rect">
              <a:avLst/>
            </a:prstGeom>
            <a:solidFill>
              <a:srgbClr val="30396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 latinLnBrk="0">
                <a:defRPr/>
              </a:pPr>
              <a:r>
                <a:rPr lang="en-US" altLang="ko-KR" sz="2400" b="1" i="1" kern="0">
                  <a:solidFill>
                    <a:prstClr val="white"/>
                  </a:solidFill>
                </a:rPr>
                <a:t>LSTM </a:t>
              </a:r>
              <a:r>
                <a:rPr lang="ko-KR" altLang="en-US" sz="2400" b="1" i="1" kern="0">
                  <a:solidFill>
                    <a:prstClr val="white"/>
                  </a:solidFill>
                </a:rPr>
                <a:t>구현 </a:t>
              </a:r>
              <a:r>
                <a:rPr lang="ko-KR" altLang="en-US" sz="1400" b="1" i="1" kern="0">
                  <a:solidFill>
                    <a:prstClr val="white"/>
                  </a:solidFill>
                </a:rPr>
                <a:t>네트워크 구성</a:t>
              </a:r>
              <a:endParaRPr lang="ko-KR" altLang="en-US" sz="1400" dirty="0">
                <a:solidFill>
                  <a:prstClr val="white"/>
                </a:solidFill>
              </a:endParaRP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487BA28D-33C5-43AF-970E-26999AE17915}"/>
                </a:ext>
              </a:extLst>
            </p:cNvPr>
            <p:cNvGrpSpPr/>
            <p:nvPr/>
          </p:nvGrpSpPr>
          <p:grpSpPr>
            <a:xfrm>
              <a:off x="11434660" y="462783"/>
              <a:ext cx="230946" cy="228482"/>
              <a:chOff x="11242636" y="735673"/>
              <a:chExt cx="230946" cy="228482"/>
            </a:xfrm>
          </p:grpSpPr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B970DAD8-A6E3-48BF-8D1C-673AB141B080}"/>
                  </a:ext>
                </a:extLst>
              </p:cNvPr>
              <p:cNvSpPr/>
              <p:nvPr/>
            </p:nvSpPr>
            <p:spPr>
              <a:xfrm>
                <a:off x="11302773" y="800483"/>
                <a:ext cx="108789" cy="108789"/>
              </a:xfrm>
              <a:prstGeom prst="ellipse">
                <a:avLst/>
              </a:prstGeom>
              <a:solidFill>
                <a:srgbClr val="FFC000"/>
              </a:solidFill>
              <a:ln w="158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사각형: 둥근 위쪽 모서리 16">
                <a:extLst>
                  <a:ext uri="{FF2B5EF4-FFF2-40B4-BE49-F238E27FC236}">
                    <a16:creationId xmlns:a16="http://schemas.microsoft.com/office/drawing/2014/main" id="{91BF2FC8-071D-4609-83EB-B8AB51FD9950}"/>
                  </a:ext>
                </a:extLst>
              </p:cNvPr>
              <p:cNvSpPr/>
              <p:nvPr/>
            </p:nvSpPr>
            <p:spPr>
              <a:xfrm>
                <a:off x="11333147" y="910155"/>
                <a:ext cx="48043" cy="54000"/>
              </a:xfrm>
              <a:prstGeom prst="round2SameRect">
                <a:avLst>
                  <a:gd name="adj1" fmla="val 0"/>
                  <a:gd name="adj2" fmla="val 50000"/>
                </a:avLst>
              </a:prstGeom>
              <a:noFill/>
              <a:ln w="158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E3179C3A-7FB3-4AED-81F6-31C07000E3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59549" y="735673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D9DF4843-1541-4000-A861-6FA3EE6D3519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1459354" y="83820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>
                <a:extLst>
                  <a:ext uri="{FF2B5EF4-FFF2-40B4-BE49-F238E27FC236}">
                    <a16:creationId xmlns:a16="http://schemas.microsoft.com/office/drawing/2014/main" id="{E5214D7D-E792-4EAE-8927-F0C29E79BBD5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1256864" y="83542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876E0D67-EB1F-4DE7-9F1D-FCF86AEECCA2}"/>
                  </a:ext>
                </a:extLst>
              </p:cNvPr>
              <p:cNvCxnSpPr>
                <a:cxnSpLocks/>
              </p:cNvCxnSpPr>
              <p:nvPr/>
            </p:nvCxnSpPr>
            <p:spPr>
              <a:xfrm rot="8100000">
                <a:off x="11282498" y="767378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id="{E60A00B5-8E54-49D9-9864-50BE611E781B}"/>
                  </a:ext>
                </a:extLst>
              </p:cNvPr>
              <p:cNvCxnSpPr>
                <a:cxnSpLocks/>
              </p:cNvCxnSpPr>
              <p:nvPr/>
            </p:nvCxnSpPr>
            <p:spPr>
              <a:xfrm rot="13500000">
                <a:off x="11433473" y="77214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55BA2AA-F16D-4E85-8715-E9F4F9C65EE8}"/>
                </a:ext>
              </a:extLst>
            </p:cNvPr>
            <p:cNvSpPr/>
            <p:nvPr/>
          </p:nvSpPr>
          <p:spPr>
            <a:xfrm>
              <a:off x="309626" y="245385"/>
              <a:ext cx="749300" cy="6477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>
              <a:outerShdw dist="25400" algn="l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b="1">
                  <a:solidFill>
                    <a:srgbClr val="303962"/>
                  </a:solidFill>
                </a:rPr>
                <a:t>07</a:t>
              </a:r>
              <a:endParaRPr lang="ko-KR" altLang="en-US" b="1" dirty="0">
                <a:solidFill>
                  <a:srgbClr val="303962"/>
                </a:solidFill>
              </a:endParaRPr>
            </a:p>
          </p:txBody>
        </p: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700BEA06-447F-4E64-9A24-AC92AF81A4E7}"/>
                </a:ext>
              </a:extLst>
            </p:cNvPr>
            <p:cNvGrpSpPr/>
            <p:nvPr/>
          </p:nvGrpSpPr>
          <p:grpSpPr>
            <a:xfrm>
              <a:off x="10703092" y="493743"/>
              <a:ext cx="267186" cy="165383"/>
              <a:chOff x="10447060" y="740631"/>
              <a:chExt cx="267186" cy="165383"/>
            </a:xfrm>
          </p:grpSpPr>
          <p:sp>
            <p:nvSpPr>
              <p:cNvPr id="25" name="화살표: 갈매기형 수장 24">
                <a:extLst>
                  <a:ext uri="{FF2B5EF4-FFF2-40B4-BE49-F238E27FC236}">
                    <a16:creationId xmlns:a16="http://schemas.microsoft.com/office/drawing/2014/main" id="{585821D6-0BBF-44C8-B0DB-6DBE5320FA21}"/>
                  </a:ext>
                </a:extLst>
              </p:cNvPr>
              <p:cNvSpPr/>
              <p:nvPr/>
            </p:nvSpPr>
            <p:spPr>
              <a:xfrm>
                <a:off x="10597188" y="740631"/>
                <a:ext cx="117058" cy="165383"/>
              </a:xfrm>
              <a:prstGeom prst="chevron">
                <a:avLst>
                  <a:gd name="adj" fmla="val 8072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84B49E7D-3BAD-479B-8256-2BD7BD744D6B}"/>
                  </a:ext>
                </a:extLst>
              </p:cNvPr>
              <p:cNvSpPr/>
              <p:nvPr/>
            </p:nvSpPr>
            <p:spPr>
              <a:xfrm>
                <a:off x="10447060" y="816123"/>
                <a:ext cx="252000" cy="144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31" name="원형: 비어 있음 23">
            <a:extLst>
              <a:ext uri="{FF2B5EF4-FFF2-40B4-BE49-F238E27FC236}">
                <a16:creationId xmlns:a16="http://schemas.microsoft.com/office/drawing/2014/main" id="{21361AAE-CE89-4CE0-B257-CBD5047A72E5}"/>
              </a:ext>
            </a:extLst>
          </p:cNvPr>
          <p:cNvSpPr/>
          <p:nvPr/>
        </p:nvSpPr>
        <p:spPr>
          <a:xfrm>
            <a:off x="8835740" y="1027549"/>
            <a:ext cx="209550" cy="209550"/>
          </a:xfrm>
          <a:prstGeom prst="donut">
            <a:avLst>
              <a:gd name="adj" fmla="val 1476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2" name="사각형: 둥근 모서리 24">
            <a:extLst>
              <a:ext uri="{FF2B5EF4-FFF2-40B4-BE49-F238E27FC236}">
                <a16:creationId xmlns:a16="http://schemas.microsoft.com/office/drawing/2014/main" id="{E5B5BFB2-C137-4CC1-9627-B4A154A8ED04}"/>
              </a:ext>
            </a:extLst>
          </p:cNvPr>
          <p:cNvSpPr/>
          <p:nvPr/>
        </p:nvSpPr>
        <p:spPr>
          <a:xfrm rot="18900000">
            <a:off x="9034433" y="1378869"/>
            <a:ext cx="36000" cy="144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C80497F-3AD5-4E62-BC7C-3199193B7D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8256" y="1450869"/>
            <a:ext cx="4573875" cy="118734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12C82A27-9A00-444F-8144-FCD57A1CE7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8256" y="3991114"/>
            <a:ext cx="4648200" cy="47625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D48706B-1FC7-4090-B8A4-154A5999F33C}"/>
              </a:ext>
            </a:extLst>
          </p:cNvPr>
          <p:cNvSpPr txBox="1"/>
          <p:nvPr/>
        </p:nvSpPr>
        <p:spPr>
          <a:xfrm>
            <a:off x="1593908" y="3105530"/>
            <a:ext cx="88503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>
                <a:latin typeface="+mj-lt"/>
              </a:rPr>
              <a:t>LSTM </a:t>
            </a:r>
            <a:r>
              <a:rPr lang="ko-KR" altLang="en-US" sz="1600">
                <a:latin typeface="+mj-lt"/>
              </a:rPr>
              <a:t>층과 가능한 모든 글자에 대한 소프트맥스 출력을 만드는 </a:t>
            </a:r>
            <a:r>
              <a:rPr lang="en-US" altLang="ko-KR" sz="1600">
                <a:latin typeface="+mj-lt"/>
              </a:rPr>
              <a:t>Dense </a:t>
            </a:r>
            <a:r>
              <a:rPr lang="ko-KR" altLang="en-US" sz="1600">
                <a:latin typeface="+mj-lt"/>
              </a:rPr>
              <a:t>분류기를 모델에 추가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098884C-95F7-42B1-9E9B-2630A706675D}"/>
              </a:ext>
            </a:extLst>
          </p:cNvPr>
          <p:cNvSpPr txBox="1"/>
          <p:nvPr/>
        </p:nvSpPr>
        <p:spPr>
          <a:xfrm>
            <a:off x="1570874" y="4991632"/>
            <a:ext cx="88503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>
                <a:latin typeface="+mj-lt"/>
              </a:rPr>
              <a:t>타깃이 원</a:t>
            </a:r>
            <a:r>
              <a:rPr lang="en-US" altLang="ko-KR" sz="1600">
                <a:latin typeface="+mj-lt"/>
              </a:rPr>
              <a:t>-</a:t>
            </a:r>
            <a:r>
              <a:rPr lang="ko-KR" altLang="en-US" sz="1600">
                <a:latin typeface="+mj-lt"/>
              </a:rPr>
              <a:t>핫 인코딩 되어 있기 때문에 </a:t>
            </a:r>
            <a:r>
              <a:rPr lang="en-US" altLang="ko-KR" sz="1600">
                <a:latin typeface="+mj-lt"/>
              </a:rPr>
              <a:t>categorical_crossentropy </a:t>
            </a:r>
            <a:r>
              <a:rPr lang="ko-KR" altLang="en-US" sz="1600">
                <a:latin typeface="+mj-lt"/>
              </a:rPr>
              <a:t>손실을 사용</a:t>
            </a:r>
            <a:endParaRPr lang="en-US" altLang="ko-KR" sz="1600">
              <a:latin typeface="+mj-lt"/>
            </a:endParaRPr>
          </a:p>
          <a:p>
            <a:endParaRPr lang="en-US" altLang="ko-KR" sz="1600">
              <a:latin typeface="+mj-lt"/>
            </a:endParaRPr>
          </a:p>
          <a:p>
            <a:r>
              <a:rPr lang="en-US" altLang="ko-KR" sz="1400">
                <a:latin typeface="+mj-lt"/>
              </a:rPr>
              <a:t>categorical_crossentropy</a:t>
            </a:r>
            <a:r>
              <a:rPr lang="ko-KR" altLang="en-US" sz="1400">
                <a:latin typeface="+mj-lt"/>
              </a:rPr>
              <a:t>란</a:t>
            </a:r>
            <a:r>
              <a:rPr lang="en-US" altLang="ko-KR" sz="1400">
                <a:latin typeface="+mj-lt"/>
              </a:rPr>
              <a:t>? </a:t>
            </a:r>
            <a:r>
              <a:rPr lang="ko-KR" altLang="en-US" sz="1400">
                <a:latin typeface="+mj-lt"/>
              </a:rPr>
              <a:t>다중 분류 손실 함수로 원</a:t>
            </a:r>
            <a:r>
              <a:rPr lang="en-US" altLang="ko-KR" sz="1400">
                <a:latin typeface="+mj-lt"/>
              </a:rPr>
              <a:t>-</a:t>
            </a:r>
            <a:r>
              <a:rPr lang="ko-KR" altLang="en-US" sz="1400">
                <a:latin typeface="+mj-lt"/>
              </a:rPr>
              <a:t>핫 인코딩 클래스이다</a:t>
            </a:r>
            <a:r>
              <a:rPr lang="en-US" altLang="ko-KR" sz="1400">
                <a:latin typeface="+mj-lt"/>
              </a:rPr>
              <a:t>.</a:t>
            </a:r>
            <a:endParaRPr lang="ko-KR" altLang="en-US" sz="14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09041202"/>
      </p:ext>
    </p:extLst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09626" y="249279"/>
            <a:ext cx="11572748" cy="6359441"/>
            <a:chOff x="309626" y="245385"/>
            <a:chExt cx="11572748" cy="6359441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1DE2A7CB-9018-4640-AB43-BCC19C805324}"/>
                </a:ext>
              </a:extLst>
            </p:cNvPr>
            <p:cNvSpPr/>
            <p:nvPr/>
          </p:nvSpPr>
          <p:spPr>
            <a:xfrm>
              <a:off x="309626" y="253174"/>
              <a:ext cx="11572748" cy="63516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431800" dist="25400" dir="5400000" algn="t" rotWithShape="0">
                <a:prstClr val="black">
                  <a:alpha val="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41FADB85-E686-462D-A485-3251109C5436}"/>
                </a:ext>
              </a:extLst>
            </p:cNvPr>
            <p:cNvSpPr/>
            <p:nvPr/>
          </p:nvSpPr>
          <p:spPr>
            <a:xfrm>
              <a:off x="11217893" y="253174"/>
              <a:ext cx="664481" cy="647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431800" dist="25400" dir="5400000" algn="t" rotWithShape="0">
                <a:prstClr val="black">
                  <a:alpha val="1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A6EE2FFB-3CA7-453A-9016-7D5286183A63}"/>
                </a:ext>
              </a:extLst>
            </p:cNvPr>
            <p:cNvSpPr/>
            <p:nvPr/>
          </p:nvSpPr>
          <p:spPr>
            <a:xfrm>
              <a:off x="1058925" y="245385"/>
              <a:ext cx="10157083" cy="647700"/>
            </a:xfrm>
            <a:prstGeom prst="rect">
              <a:avLst/>
            </a:prstGeom>
            <a:solidFill>
              <a:srgbClr val="30396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 latinLnBrk="0">
                <a:defRPr/>
              </a:pPr>
              <a:r>
                <a:rPr lang="en-US" altLang="ko-KR" sz="2400" b="1" i="1" kern="0">
                  <a:solidFill>
                    <a:prstClr val="white"/>
                  </a:solidFill>
                </a:rPr>
                <a:t>LSTM </a:t>
              </a:r>
              <a:r>
                <a:rPr lang="ko-KR" altLang="en-US" sz="2400" b="1" i="1" kern="0">
                  <a:solidFill>
                    <a:prstClr val="white"/>
                  </a:solidFill>
                </a:rPr>
                <a:t>구현 </a:t>
              </a:r>
              <a:r>
                <a:rPr lang="ko-KR" altLang="en-US" sz="1400" b="1" i="1" kern="0">
                  <a:solidFill>
                    <a:prstClr val="white"/>
                  </a:solidFill>
                </a:rPr>
                <a:t>언어 모델 훈련과 모델링 과정</a:t>
              </a:r>
              <a:endParaRPr lang="ko-KR" altLang="en-US" sz="1400" dirty="0">
                <a:solidFill>
                  <a:prstClr val="white"/>
                </a:solidFill>
              </a:endParaRP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487BA28D-33C5-43AF-970E-26999AE17915}"/>
                </a:ext>
              </a:extLst>
            </p:cNvPr>
            <p:cNvGrpSpPr/>
            <p:nvPr/>
          </p:nvGrpSpPr>
          <p:grpSpPr>
            <a:xfrm>
              <a:off x="11434660" y="462783"/>
              <a:ext cx="230946" cy="228482"/>
              <a:chOff x="11242636" y="735673"/>
              <a:chExt cx="230946" cy="228482"/>
            </a:xfrm>
          </p:grpSpPr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B970DAD8-A6E3-48BF-8D1C-673AB141B080}"/>
                  </a:ext>
                </a:extLst>
              </p:cNvPr>
              <p:cNvSpPr/>
              <p:nvPr/>
            </p:nvSpPr>
            <p:spPr>
              <a:xfrm>
                <a:off x="11302773" y="800483"/>
                <a:ext cx="108789" cy="108789"/>
              </a:xfrm>
              <a:prstGeom prst="ellipse">
                <a:avLst/>
              </a:prstGeom>
              <a:solidFill>
                <a:srgbClr val="FFC000"/>
              </a:solidFill>
              <a:ln w="158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사각형: 둥근 위쪽 모서리 16">
                <a:extLst>
                  <a:ext uri="{FF2B5EF4-FFF2-40B4-BE49-F238E27FC236}">
                    <a16:creationId xmlns:a16="http://schemas.microsoft.com/office/drawing/2014/main" id="{91BF2FC8-071D-4609-83EB-B8AB51FD9950}"/>
                  </a:ext>
                </a:extLst>
              </p:cNvPr>
              <p:cNvSpPr/>
              <p:nvPr/>
            </p:nvSpPr>
            <p:spPr>
              <a:xfrm>
                <a:off x="11333147" y="910155"/>
                <a:ext cx="48043" cy="54000"/>
              </a:xfrm>
              <a:prstGeom prst="round2SameRect">
                <a:avLst>
                  <a:gd name="adj1" fmla="val 0"/>
                  <a:gd name="adj2" fmla="val 50000"/>
                </a:avLst>
              </a:prstGeom>
              <a:noFill/>
              <a:ln w="158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E3179C3A-7FB3-4AED-81F6-31C07000E3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59549" y="735673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D9DF4843-1541-4000-A861-6FA3EE6D3519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1459354" y="83820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>
                <a:extLst>
                  <a:ext uri="{FF2B5EF4-FFF2-40B4-BE49-F238E27FC236}">
                    <a16:creationId xmlns:a16="http://schemas.microsoft.com/office/drawing/2014/main" id="{E5214D7D-E792-4EAE-8927-F0C29E79BBD5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1256864" y="83542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876E0D67-EB1F-4DE7-9F1D-FCF86AEECCA2}"/>
                  </a:ext>
                </a:extLst>
              </p:cNvPr>
              <p:cNvCxnSpPr>
                <a:cxnSpLocks/>
              </p:cNvCxnSpPr>
              <p:nvPr/>
            </p:nvCxnSpPr>
            <p:spPr>
              <a:xfrm rot="8100000">
                <a:off x="11282498" y="767378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id="{E60A00B5-8E54-49D9-9864-50BE611E781B}"/>
                  </a:ext>
                </a:extLst>
              </p:cNvPr>
              <p:cNvCxnSpPr>
                <a:cxnSpLocks/>
              </p:cNvCxnSpPr>
              <p:nvPr/>
            </p:nvCxnSpPr>
            <p:spPr>
              <a:xfrm rot="13500000">
                <a:off x="11433473" y="77214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55BA2AA-F16D-4E85-8715-E9F4F9C65EE8}"/>
                </a:ext>
              </a:extLst>
            </p:cNvPr>
            <p:cNvSpPr/>
            <p:nvPr/>
          </p:nvSpPr>
          <p:spPr>
            <a:xfrm>
              <a:off x="309626" y="245385"/>
              <a:ext cx="749300" cy="6477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>
              <a:outerShdw dist="25400" algn="l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b="1">
                  <a:solidFill>
                    <a:srgbClr val="303962"/>
                  </a:solidFill>
                </a:rPr>
                <a:t>08</a:t>
              </a:r>
              <a:endParaRPr lang="ko-KR" altLang="en-US" b="1" dirty="0">
                <a:solidFill>
                  <a:srgbClr val="303962"/>
                </a:solidFill>
              </a:endParaRPr>
            </a:p>
          </p:txBody>
        </p: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700BEA06-447F-4E64-9A24-AC92AF81A4E7}"/>
                </a:ext>
              </a:extLst>
            </p:cNvPr>
            <p:cNvGrpSpPr/>
            <p:nvPr/>
          </p:nvGrpSpPr>
          <p:grpSpPr>
            <a:xfrm>
              <a:off x="10703092" y="493743"/>
              <a:ext cx="267186" cy="165383"/>
              <a:chOff x="10447060" y="740631"/>
              <a:chExt cx="267186" cy="165383"/>
            </a:xfrm>
          </p:grpSpPr>
          <p:sp>
            <p:nvSpPr>
              <p:cNvPr id="25" name="화살표: 갈매기형 수장 24">
                <a:extLst>
                  <a:ext uri="{FF2B5EF4-FFF2-40B4-BE49-F238E27FC236}">
                    <a16:creationId xmlns:a16="http://schemas.microsoft.com/office/drawing/2014/main" id="{585821D6-0BBF-44C8-B0DB-6DBE5320FA21}"/>
                  </a:ext>
                </a:extLst>
              </p:cNvPr>
              <p:cNvSpPr/>
              <p:nvPr/>
            </p:nvSpPr>
            <p:spPr>
              <a:xfrm>
                <a:off x="10597188" y="740631"/>
                <a:ext cx="117058" cy="165383"/>
              </a:xfrm>
              <a:prstGeom prst="chevron">
                <a:avLst>
                  <a:gd name="adj" fmla="val 8072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84B49E7D-3BAD-479B-8256-2BD7BD744D6B}"/>
                  </a:ext>
                </a:extLst>
              </p:cNvPr>
              <p:cNvSpPr/>
              <p:nvPr/>
            </p:nvSpPr>
            <p:spPr>
              <a:xfrm>
                <a:off x="10447060" y="816123"/>
                <a:ext cx="252000" cy="144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31" name="원형: 비어 있음 23">
            <a:extLst>
              <a:ext uri="{FF2B5EF4-FFF2-40B4-BE49-F238E27FC236}">
                <a16:creationId xmlns:a16="http://schemas.microsoft.com/office/drawing/2014/main" id="{21361AAE-CE89-4CE0-B257-CBD5047A72E5}"/>
              </a:ext>
            </a:extLst>
          </p:cNvPr>
          <p:cNvSpPr/>
          <p:nvPr/>
        </p:nvSpPr>
        <p:spPr>
          <a:xfrm>
            <a:off x="8835740" y="1027549"/>
            <a:ext cx="209550" cy="209550"/>
          </a:xfrm>
          <a:prstGeom prst="donut">
            <a:avLst>
              <a:gd name="adj" fmla="val 1476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2" name="사각형: 둥근 모서리 24">
            <a:extLst>
              <a:ext uri="{FF2B5EF4-FFF2-40B4-BE49-F238E27FC236}">
                <a16:creationId xmlns:a16="http://schemas.microsoft.com/office/drawing/2014/main" id="{E5B5BFB2-C137-4CC1-9627-B4A154A8ED04}"/>
              </a:ext>
            </a:extLst>
          </p:cNvPr>
          <p:cNvSpPr/>
          <p:nvPr/>
        </p:nvSpPr>
        <p:spPr>
          <a:xfrm rot="18900000">
            <a:off x="9034433" y="1378869"/>
            <a:ext cx="36000" cy="144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8AC395-1ED6-4E27-BEAF-C23B8176421B}"/>
              </a:ext>
            </a:extLst>
          </p:cNvPr>
          <p:cNvSpPr txBox="1"/>
          <p:nvPr/>
        </p:nvSpPr>
        <p:spPr>
          <a:xfrm>
            <a:off x="2842522" y="2505366"/>
            <a:ext cx="9167033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ko-KR" altLang="en-US" sz="1400" b="0" i="0">
                <a:effectLst/>
                <a:latin typeface="-apple-system"/>
              </a:rPr>
              <a:t>지금까지 생성된 텍스트를 주입하여 모델에서 다음 글자에 대한 확률 분포를 뽑습니다</a:t>
            </a:r>
            <a:r>
              <a:rPr lang="en-US" altLang="ko-KR" sz="1400" b="0" i="0">
                <a:effectLst/>
                <a:latin typeface="-apple-system"/>
              </a:rPr>
              <a:t>.</a:t>
            </a:r>
          </a:p>
          <a:p>
            <a:pPr algn="l">
              <a:buFont typeface="+mj-lt"/>
              <a:buAutoNum type="arabicPeriod"/>
            </a:pPr>
            <a:endParaRPr lang="en-US" altLang="ko-KR" sz="1400" b="0" i="0">
              <a:effectLst/>
              <a:latin typeface="-apple-system"/>
            </a:endParaRPr>
          </a:p>
          <a:p>
            <a:pPr algn="l">
              <a:buFont typeface="+mj-lt"/>
              <a:buAutoNum type="arabicPeriod"/>
            </a:pPr>
            <a:r>
              <a:rPr lang="ko-KR" altLang="en-US" sz="1400" b="0" i="0">
                <a:effectLst/>
                <a:latin typeface="-apple-system"/>
              </a:rPr>
              <a:t>특정 온도로 이 확률 분포의 가중치를 조정합니다</a:t>
            </a:r>
            <a:r>
              <a:rPr lang="en-US" altLang="ko-KR" sz="1400" b="0" i="0">
                <a:effectLst/>
                <a:latin typeface="-apple-system"/>
              </a:rPr>
              <a:t>.</a:t>
            </a:r>
          </a:p>
          <a:p>
            <a:pPr algn="l">
              <a:buFont typeface="+mj-lt"/>
              <a:buAutoNum type="arabicPeriod"/>
            </a:pPr>
            <a:endParaRPr lang="en-US" altLang="ko-KR" sz="1400" b="0" i="0">
              <a:effectLst/>
              <a:latin typeface="-apple-system"/>
            </a:endParaRPr>
          </a:p>
          <a:p>
            <a:pPr algn="l">
              <a:buFont typeface="+mj-lt"/>
              <a:buAutoNum type="arabicPeriod"/>
            </a:pPr>
            <a:r>
              <a:rPr lang="ko-KR" altLang="en-US" sz="1400" b="0" i="0">
                <a:effectLst/>
                <a:latin typeface="-apple-system"/>
              </a:rPr>
              <a:t>가중치가 조정된 분포에서 무작위로 새로운 글자를 샘플링합니다</a:t>
            </a:r>
            <a:r>
              <a:rPr lang="en-US" altLang="ko-KR" sz="1400" b="0" i="0">
                <a:effectLst/>
                <a:latin typeface="-apple-system"/>
              </a:rPr>
              <a:t>.</a:t>
            </a:r>
          </a:p>
          <a:p>
            <a:pPr algn="l">
              <a:buFont typeface="+mj-lt"/>
              <a:buAutoNum type="arabicPeriod"/>
            </a:pPr>
            <a:endParaRPr lang="en-US" altLang="ko-KR" sz="1400" b="0" i="0">
              <a:effectLst/>
              <a:latin typeface="-apple-system"/>
            </a:endParaRPr>
          </a:p>
          <a:p>
            <a:pPr algn="l">
              <a:buFont typeface="+mj-lt"/>
              <a:buAutoNum type="arabicPeriod"/>
            </a:pPr>
            <a:r>
              <a:rPr lang="ko-KR" altLang="en-US" sz="1400" b="0" i="0">
                <a:effectLst/>
                <a:latin typeface="-apple-system"/>
              </a:rPr>
              <a:t>새로운 글자를 생성된 텍스트의 끝에 추가합니다</a:t>
            </a:r>
            <a:r>
              <a:rPr lang="en-US" altLang="ko-KR" sz="1400" b="0" i="0">
                <a:effectLst/>
                <a:latin typeface="-apple-system"/>
              </a:rPr>
              <a:t>.</a:t>
            </a:r>
          </a:p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0069897"/>
      </p:ext>
    </p:extLst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09626" y="249279"/>
            <a:ext cx="11572748" cy="6359441"/>
            <a:chOff x="309626" y="245385"/>
            <a:chExt cx="11572748" cy="6359441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1DE2A7CB-9018-4640-AB43-BCC19C805324}"/>
                </a:ext>
              </a:extLst>
            </p:cNvPr>
            <p:cNvSpPr/>
            <p:nvPr/>
          </p:nvSpPr>
          <p:spPr>
            <a:xfrm>
              <a:off x="309626" y="253174"/>
              <a:ext cx="11572748" cy="63516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431800" dist="25400" dir="5400000" algn="t" rotWithShape="0">
                <a:prstClr val="black">
                  <a:alpha val="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41FADB85-E686-462D-A485-3251109C5436}"/>
                </a:ext>
              </a:extLst>
            </p:cNvPr>
            <p:cNvSpPr/>
            <p:nvPr/>
          </p:nvSpPr>
          <p:spPr>
            <a:xfrm>
              <a:off x="11217893" y="253174"/>
              <a:ext cx="664481" cy="647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431800" dist="25400" dir="5400000" algn="t" rotWithShape="0">
                <a:prstClr val="black">
                  <a:alpha val="1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A6EE2FFB-3CA7-453A-9016-7D5286183A63}"/>
                </a:ext>
              </a:extLst>
            </p:cNvPr>
            <p:cNvSpPr/>
            <p:nvPr/>
          </p:nvSpPr>
          <p:spPr>
            <a:xfrm>
              <a:off x="1058925" y="245385"/>
              <a:ext cx="10157083" cy="647700"/>
            </a:xfrm>
            <a:prstGeom prst="rect">
              <a:avLst/>
            </a:prstGeom>
            <a:solidFill>
              <a:srgbClr val="30396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 latinLnBrk="0">
                <a:defRPr/>
              </a:pPr>
              <a:r>
                <a:rPr lang="en-US" altLang="ko-KR" sz="2400" b="1" i="1" kern="0">
                  <a:solidFill>
                    <a:prstClr val="white"/>
                  </a:solidFill>
                </a:rPr>
                <a:t>LSTM </a:t>
              </a:r>
              <a:r>
                <a:rPr lang="ko-KR" altLang="en-US" sz="2400" b="1" i="1" kern="0">
                  <a:solidFill>
                    <a:prstClr val="white"/>
                  </a:solidFill>
                </a:rPr>
                <a:t>구현 </a:t>
              </a:r>
              <a:r>
                <a:rPr lang="ko-KR" altLang="en-US" sz="1400" b="1" i="1" kern="0">
                  <a:solidFill>
                    <a:prstClr val="white"/>
                  </a:solidFill>
                </a:rPr>
                <a:t>샘플링 함수</a:t>
              </a:r>
              <a:endParaRPr lang="ko-KR" altLang="en-US" sz="1400" dirty="0">
                <a:solidFill>
                  <a:prstClr val="white"/>
                </a:solidFill>
              </a:endParaRP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487BA28D-33C5-43AF-970E-26999AE17915}"/>
                </a:ext>
              </a:extLst>
            </p:cNvPr>
            <p:cNvGrpSpPr/>
            <p:nvPr/>
          </p:nvGrpSpPr>
          <p:grpSpPr>
            <a:xfrm>
              <a:off x="11434660" y="462783"/>
              <a:ext cx="230946" cy="228482"/>
              <a:chOff x="11242636" y="735673"/>
              <a:chExt cx="230946" cy="228482"/>
            </a:xfrm>
          </p:grpSpPr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B970DAD8-A6E3-48BF-8D1C-673AB141B080}"/>
                  </a:ext>
                </a:extLst>
              </p:cNvPr>
              <p:cNvSpPr/>
              <p:nvPr/>
            </p:nvSpPr>
            <p:spPr>
              <a:xfrm>
                <a:off x="11302773" y="800483"/>
                <a:ext cx="108789" cy="108789"/>
              </a:xfrm>
              <a:prstGeom prst="ellipse">
                <a:avLst/>
              </a:prstGeom>
              <a:solidFill>
                <a:srgbClr val="FFC000"/>
              </a:solidFill>
              <a:ln w="158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사각형: 둥근 위쪽 모서리 16">
                <a:extLst>
                  <a:ext uri="{FF2B5EF4-FFF2-40B4-BE49-F238E27FC236}">
                    <a16:creationId xmlns:a16="http://schemas.microsoft.com/office/drawing/2014/main" id="{91BF2FC8-071D-4609-83EB-B8AB51FD9950}"/>
                  </a:ext>
                </a:extLst>
              </p:cNvPr>
              <p:cNvSpPr/>
              <p:nvPr/>
            </p:nvSpPr>
            <p:spPr>
              <a:xfrm>
                <a:off x="11333147" y="910155"/>
                <a:ext cx="48043" cy="54000"/>
              </a:xfrm>
              <a:prstGeom prst="round2SameRect">
                <a:avLst>
                  <a:gd name="adj1" fmla="val 0"/>
                  <a:gd name="adj2" fmla="val 50000"/>
                </a:avLst>
              </a:prstGeom>
              <a:noFill/>
              <a:ln w="158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E3179C3A-7FB3-4AED-81F6-31C07000E3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59549" y="735673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D9DF4843-1541-4000-A861-6FA3EE6D3519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1459354" y="83820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>
                <a:extLst>
                  <a:ext uri="{FF2B5EF4-FFF2-40B4-BE49-F238E27FC236}">
                    <a16:creationId xmlns:a16="http://schemas.microsoft.com/office/drawing/2014/main" id="{E5214D7D-E792-4EAE-8927-F0C29E79BBD5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1256864" y="83542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876E0D67-EB1F-4DE7-9F1D-FCF86AEECCA2}"/>
                  </a:ext>
                </a:extLst>
              </p:cNvPr>
              <p:cNvCxnSpPr>
                <a:cxnSpLocks/>
              </p:cNvCxnSpPr>
              <p:nvPr/>
            </p:nvCxnSpPr>
            <p:spPr>
              <a:xfrm rot="8100000">
                <a:off x="11282498" y="767378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id="{E60A00B5-8E54-49D9-9864-50BE611E781B}"/>
                  </a:ext>
                </a:extLst>
              </p:cNvPr>
              <p:cNvCxnSpPr>
                <a:cxnSpLocks/>
              </p:cNvCxnSpPr>
              <p:nvPr/>
            </p:nvCxnSpPr>
            <p:spPr>
              <a:xfrm rot="13500000">
                <a:off x="11433473" y="77214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55BA2AA-F16D-4E85-8715-E9F4F9C65EE8}"/>
                </a:ext>
              </a:extLst>
            </p:cNvPr>
            <p:cNvSpPr/>
            <p:nvPr/>
          </p:nvSpPr>
          <p:spPr>
            <a:xfrm>
              <a:off x="309626" y="245385"/>
              <a:ext cx="749300" cy="6477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>
              <a:outerShdw dist="25400" algn="l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b="1">
                  <a:solidFill>
                    <a:srgbClr val="303962"/>
                  </a:solidFill>
                </a:rPr>
                <a:t>09</a:t>
              </a:r>
              <a:endParaRPr lang="ko-KR" altLang="en-US" b="1" dirty="0">
                <a:solidFill>
                  <a:srgbClr val="303962"/>
                </a:solidFill>
              </a:endParaRPr>
            </a:p>
          </p:txBody>
        </p: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700BEA06-447F-4E64-9A24-AC92AF81A4E7}"/>
                </a:ext>
              </a:extLst>
            </p:cNvPr>
            <p:cNvGrpSpPr/>
            <p:nvPr/>
          </p:nvGrpSpPr>
          <p:grpSpPr>
            <a:xfrm>
              <a:off x="10703092" y="493743"/>
              <a:ext cx="267186" cy="165383"/>
              <a:chOff x="10447060" y="740631"/>
              <a:chExt cx="267186" cy="165383"/>
            </a:xfrm>
          </p:grpSpPr>
          <p:sp>
            <p:nvSpPr>
              <p:cNvPr id="25" name="화살표: 갈매기형 수장 24">
                <a:extLst>
                  <a:ext uri="{FF2B5EF4-FFF2-40B4-BE49-F238E27FC236}">
                    <a16:creationId xmlns:a16="http://schemas.microsoft.com/office/drawing/2014/main" id="{585821D6-0BBF-44C8-B0DB-6DBE5320FA21}"/>
                  </a:ext>
                </a:extLst>
              </p:cNvPr>
              <p:cNvSpPr/>
              <p:nvPr/>
            </p:nvSpPr>
            <p:spPr>
              <a:xfrm>
                <a:off x="10597188" y="740631"/>
                <a:ext cx="117058" cy="165383"/>
              </a:xfrm>
              <a:prstGeom prst="chevron">
                <a:avLst>
                  <a:gd name="adj" fmla="val 8072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84B49E7D-3BAD-479B-8256-2BD7BD744D6B}"/>
                  </a:ext>
                </a:extLst>
              </p:cNvPr>
              <p:cNvSpPr/>
              <p:nvPr/>
            </p:nvSpPr>
            <p:spPr>
              <a:xfrm>
                <a:off x="10447060" y="816123"/>
                <a:ext cx="252000" cy="144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31" name="원형: 비어 있음 23">
            <a:extLst>
              <a:ext uri="{FF2B5EF4-FFF2-40B4-BE49-F238E27FC236}">
                <a16:creationId xmlns:a16="http://schemas.microsoft.com/office/drawing/2014/main" id="{21361AAE-CE89-4CE0-B257-CBD5047A72E5}"/>
              </a:ext>
            </a:extLst>
          </p:cNvPr>
          <p:cNvSpPr/>
          <p:nvPr/>
        </p:nvSpPr>
        <p:spPr>
          <a:xfrm>
            <a:off x="8835740" y="1027549"/>
            <a:ext cx="209550" cy="209550"/>
          </a:xfrm>
          <a:prstGeom prst="donut">
            <a:avLst>
              <a:gd name="adj" fmla="val 1476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2" name="사각형: 둥근 모서리 24">
            <a:extLst>
              <a:ext uri="{FF2B5EF4-FFF2-40B4-BE49-F238E27FC236}">
                <a16:creationId xmlns:a16="http://schemas.microsoft.com/office/drawing/2014/main" id="{E5B5BFB2-C137-4CC1-9627-B4A154A8ED04}"/>
              </a:ext>
            </a:extLst>
          </p:cNvPr>
          <p:cNvSpPr/>
          <p:nvPr/>
        </p:nvSpPr>
        <p:spPr>
          <a:xfrm rot="18900000">
            <a:off x="9034433" y="1378869"/>
            <a:ext cx="36000" cy="144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456DC9C-D83D-4722-9032-C7A66D1157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5229" y="1811986"/>
            <a:ext cx="4615807" cy="166983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E7EC695D-C1B7-4834-9808-672D1A5C0CE6}"/>
              </a:ext>
            </a:extLst>
          </p:cNvPr>
          <p:cNvSpPr txBox="1"/>
          <p:nvPr/>
        </p:nvSpPr>
        <p:spPr>
          <a:xfrm>
            <a:off x="1561209" y="4058275"/>
            <a:ext cx="95876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/>
              <a:t>샘플링 함수로 모델에서 나온 원본 확률 분포의 가중치를 조정하여 새로운 글자의 인덱스를 추출 </a:t>
            </a:r>
          </a:p>
        </p:txBody>
      </p:sp>
    </p:spTree>
    <p:extLst>
      <p:ext uri="{BB962C8B-B14F-4D97-AF65-F5344CB8AC3E}">
        <p14:creationId xmlns:p14="http://schemas.microsoft.com/office/powerpoint/2010/main" val="773439140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09626" y="245385"/>
            <a:ext cx="11572748" cy="6359441"/>
            <a:chOff x="309626" y="245385"/>
            <a:chExt cx="11572748" cy="6359441"/>
          </a:xfrm>
        </p:grpSpPr>
        <p:sp>
          <p:nvSpPr>
            <p:cNvPr id="6" name="직사각형 5"/>
            <p:cNvSpPr/>
            <p:nvPr/>
          </p:nvSpPr>
          <p:spPr>
            <a:xfrm>
              <a:off x="309626" y="253174"/>
              <a:ext cx="11572748" cy="63516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431800" dist="25400" dir="5400000" algn="t" rotWithShape="0">
                <a:prstClr val="black">
                  <a:alpha val="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11217893" y="253174"/>
              <a:ext cx="664481" cy="647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431800" dist="25400" dir="5400000" algn="t" rotWithShape="0">
                <a:prstClr val="black">
                  <a:alpha val="1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1058925" y="245385"/>
              <a:ext cx="10157083" cy="647700"/>
            </a:xfrm>
            <a:prstGeom prst="rect">
              <a:avLst/>
            </a:prstGeom>
            <a:solidFill>
              <a:srgbClr val="30396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1" latinLnBrk="0">
                <a:defRPr/>
              </a:pPr>
              <a:r>
                <a:rPr lang="en-US" altLang="ko-KR" sz="2400" b="1" i="1" kern="0">
                  <a:solidFill>
                    <a:prstClr val="white"/>
                  </a:solidFill>
                </a:rPr>
                <a:t>7.1.1</a:t>
              </a:r>
              <a:r>
                <a:rPr lang="ko-KR" altLang="en-US" sz="2400" b="1" i="1" kern="0">
                  <a:solidFill>
                    <a:prstClr val="white"/>
                  </a:solidFill>
                </a:rPr>
                <a:t> 함수형 </a:t>
              </a:r>
              <a:r>
                <a:rPr lang="en-US" altLang="ko-KR" sz="2400" b="1" i="1" kern="0">
                  <a:solidFill>
                    <a:prstClr val="white"/>
                  </a:solidFill>
                </a:rPr>
                <a:t>API</a:t>
              </a:r>
              <a:r>
                <a:rPr lang="ko-KR" altLang="en-US" sz="2400" b="1" i="1" kern="0">
                  <a:solidFill>
                    <a:prstClr val="white"/>
                  </a:solidFill>
                </a:rPr>
                <a:t> 소개</a:t>
              </a:r>
              <a:endParaRPr lang="en-US" altLang="ko-KR" sz="700" kern="0">
                <a:solidFill>
                  <a:prstClr val="white"/>
                </a:solidFill>
              </a:endParaRPr>
            </a:p>
          </p:txBody>
        </p:sp>
        <p:grpSp>
          <p:nvGrpSpPr>
            <p:cNvPr id="24" name="그룹 23"/>
            <p:cNvGrpSpPr/>
            <p:nvPr/>
          </p:nvGrpSpPr>
          <p:grpSpPr>
            <a:xfrm>
              <a:off x="11434660" y="462783"/>
              <a:ext cx="230946" cy="228482"/>
              <a:chOff x="11242636" y="735673"/>
              <a:chExt cx="230946" cy="228482"/>
            </a:xfrm>
          </p:grpSpPr>
          <p:sp>
            <p:nvSpPr>
              <p:cNvPr id="16" name="타원 15"/>
              <p:cNvSpPr/>
              <p:nvPr/>
            </p:nvSpPr>
            <p:spPr>
              <a:xfrm>
                <a:off x="11302773" y="800483"/>
                <a:ext cx="108789" cy="108789"/>
              </a:xfrm>
              <a:prstGeom prst="ellipse">
                <a:avLst/>
              </a:prstGeom>
              <a:solidFill>
                <a:srgbClr val="FFC000"/>
              </a:solidFill>
              <a:ln w="158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사각형: 둥근 위쪽 모서리 16"/>
              <p:cNvSpPr/>
              <p:nvPr/>
            </p:nvSpPr>
            <p:spPr>
              <a:xfrm>
                <a:off x="11333147" y="910155"/>
                <a:ext cx="48043" cy="54000"/>
              </a:xfrm>
              <a:prstGeom prst="round2SameRect">
                <a:avLst>
                  <a:gd name="adj1" fmla="val 0"/>
                  <a:gd name="adj2" fmla="val 50000"/>
                </a:avLst>
              </a:prstGeom>
              <a:noFill/>
              <a:ln w="158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18" name="직선 연결선 17"/>
              <p:cNvCxnSpPr/>
              <p:nvPr/>
            </p:nvCxnSpPr>
            <p:spPr>
              <a:xfrm>
                <a:off x="11359549" y="735673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/>
              <p:cNvCxnSpPr/>
              <p:nvPr/>
            </p:nvCxnSpPr>
            <p:spPr>
              <a:xfrm rot="5400000">
                <a:off x="11459354" y="83820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/>
              <p:cNvCxnSpPr/>
              <p:nvPr/>
            </p:nvCxnSpPr>
            <p:spPr>
              <a:xfrm rot="5400000">
                <a:off x="11256864" y="83542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/>
              <p:cNvCxnSpPr/>
              <p:nvPr/>
            </p:nvCxnSpPr>
            <p:spPr>
              <a:xfrm rot="8100000">
                <a:off x="11282498" y="767378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/>
              <p:cNvCxnSpPr/>
              <p:nvPr/>
            </p:nvCxnSpPr>
            <p:spPr>
              <a:xfrm rot="13500000">
                <a:off x="11433473" y="77214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" name="직사각형 7"/>
            <p:cNvSpPr/>
            <p:nvPr/>
          </p:nvSpPr>
          <p:spPr>
            <a:xfrm>
              <a:off x="309626" y="245385"/>
              <a:ext cx="749300" cy="6477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>
              <a:outerShdw dist="25400" algn="l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b="1">
                  <a:solidFill>
                    <a:srgbClr val="303962"/>
                  </a:solidFill>
                </a:rPr>
                <a:t>02</a:t>
              </a:r>
            </a:p>
          </p:txBody>
        </p:sp>
        <p:grpSp>
          <p:nvGrpSpPr>
            <p:cNvPr id="27" name="그룹 26"/>
            <p:cNvGrpSpPr/>
            <p:nvPr/>
          </p:nvGrpSpPr>
          <p:grpSpPr>
            <a:xfrm>
              <a:off x="10703092" y="493743"/>
              <a:ext cx="267186" cy="165383"/>
              <a:chOff x="10447060" y="740631"/>
              <a:chExt cx="267186" cy="165383"/>
            </a:xfrm>
          </p:grpSpPr>
          <p:sp>
            <p:nvSpPr>
              <p:cNvPr id="25" name="화살표: 갈매기형 수장 24"/>
              <p:cNvSpPr/>
              <p:nvPr/>
            </p:nvSpPr>
            <p:spPr>
              <a:xfrm>
                <a:off x="10597188" y="740631"/>
                <a:ext cx="117058" cy="165383"/>
              </a:xfrm>
              <a:prstGeom prst="chevron">
                <a:avLst>
                  <a:gd name="adj" fmla="val 8072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" name="직사각형 25"/>
              <p:cNvSpPr/>
              <p:nvPr/>
            </p:nvSpPr>
            <p:spPr>
              <a:xfrm>
                <a:off x="10447060" y="816123"/>
                <a:ext cx="252000" cy="144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50" name="직사각형 49"/>
          <p:cNvSpPr/>
          <p:nvPr/>
        </p:nvSpPr>
        <p:spPr>
          <a:xfrm>
            <a:off x="3250767" y="1772249"/>
            <a:ext cx="5665559" cy="12071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300" b="1">
                <a:solidFill>
                  <a:prstClr val="black">
                    <a:lumMod val="75000"/>
                    <a:lumOff val="25000"/>
                  </a:prstClr>
                </a:solidFill>
              </a:rPr>
              <a:t>함수형 </a:t>
            </a:r>
            <a:r>
              <a:rPr lang="en-US" altLang="ko-KR" sz="1300" b="1">
                <a:solidFill>
                  <a:prstClr val="black">
                    <a:lumMod val="75000"/>
                    <a:lumOff val="25000"/>
                  </a:prstClr>
                </a:solidFill>
              </a:rPr>
              <a:t>API</a:t>
            </a:r>
            <a:r>
              <a:rPr lang="en-US" altLang="ko-KR" sz="1200">
                <a:solidFill>
                  <a:prstClr val="black">
                    <a:lumMod val="75000"/>
                    <a:lumOff val="25000"/>
                  </a:prstClr>
                </a:solidFill>
              </a:rPr>
              <a:t> :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1200">
                <a:solidFill>
                  <a:prstClr val="black">
                    <a:lumMod val="75000"/>
                    <a:lumOff val="25000"/>
                  </a:prstClr>
                </a:solidFill>
              </a:rPr>
              <a:t>각 층을 일종의 함수</a:t>
            </a:r>
            <a:r>
              <a:rPr lang="en-US" altLang="ko-KR" sz="1200">
                <a:solidFill>
                  <a:prstClr val="black">
                    <a:lumMod val="75000"/>
                    <a:lumOff val="25000"/>
                  </a:prstClr>
                </a:solidFill>
              </a:rPr>
              <a:t>(function)</a:t>
            </a:r>
            <a:r>
              <a:rPr lang="ko-KR" altLang="en-US" sz="1200">
                <a:solidFill>
                  <a:prstClr val="black">
                    <a:lumMod val="75000"/>
                    <a:lumOff val="25000"/>
                  </a:prstClr>
                </a:solidFill>
              </a:rPr>
              <a:t>로 정의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1200">
                <a:solidFill>
                  <a:prstClr val="black">
                    <a:lumMod val="75000"/>
                    <a:lumOff val="25000"/>
                  </a:prstClr>
                </a:solidFill>
              </a:rPr>
              <a:t>각 함수를 조합하기 위한 연산자들을 제공하여 신경망을 설계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1200">
                <a:solidFill>
                  <a:prstClr val="black">
                    <a:lumMod val="75000"/>
                    <a:lumOff val="25000"/>
                  </a:prstClr>
                </a:solidFill>
              </a:rPr>
              <a:t>입력의 크기</a:t>
            </a:r>
            <a:r>
              <a:rPr lang="en-US" altLang="ko-KR" sz="1200">
                <a:solidFill>
                  <a:prstClr val="black">
                    <a:lumMod val="75000"/>
                    <a:lumOff val="25000"/>
                  </a:prstClr>
                </a:solidFill>
              </a:rPr>
              <a:t>(shape)</a:t>
            </a:r>
            <a:r>
              <a:rPr lang="ko-KR" altLang="en-US" sz="1200">
                <a:solidFill>
                  <a:prstClr val="black">
                    <a:lumMod val="75000"/>
                    <a:lumOff val="25000"/>
                  </a:prstClr>
                </a:solidFill>
              </a:rPr>
              <a:t>를 명시한 입력층</a:t>
            </a:r>
            <a:r>
              <a:rPr lang="en-US" altLang="ko-KR" sz="1200">
                <a:solidFill>
                  <a:prstClr val="black">
                    <a:lumMod val="75000"/>
                    <a:lumOff val="25000"/>
                  </a:prstClr>
                </a:solidFill>
              </a:rPr>
              <a:t>(Input layer)</a:t>
            </a:r>
            <a:r>
              <a:rPr lang="ko-KR" altLang="en-US" sz="1200">
                <a:solidFill>
                  <a:prstClr val="black">
                    <a:lumMod val="75000"/>
                    <a:lumOff val="25000"/>
                  </a:prstClr>
                </a:solidFill>
              </a:rPr>
              <a:t>을 모델의 앞에 정의해주어야함</a:t>
            </a:r>
          </a:p>
        </p:txBody>
      </p:sp>
      <p:sp>
        <p:nvSpPr>
          <p:cNvPr id="56" name="타원 55"/>
          <p:cNvSpPr/>
          <p:nvPr/>
        </p:nvSpPr>
        <p:spPr>
          <a:xfrm>
            <a:off x="1419274" y="1782829"/>
            <a:ext cx="1373811" cy="1373811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>
                <a:solidFill>
                  <a:prstClr val="white"/>
                </a:solidFill>
              </a:rPr>
              <a:t>함수형 </a:t>
            </a:r>
            <a:r>
              <a:rPr lang="en-US" altLang="ko-KR">
                <a:solidFill>
                  <a:prstClr val="white"/>
                </a:solidFill>
              </a:rPr>
              <a:t>AIP</a:t>
            </a:r>
          </a:p>
        </p:txBody>
      </p:sp>
      <p:sp>
        <p:nvSpPr>
          <p:cNvPr id="59" name="직사각형 58"/>
          <p:cNvSpPr/>
          <p:nvPr/>
        </p:nvSpPr>
        <p:spPr>
          <a:xfrm>
            <a:off x="825570" y="3315607"/>
            <a:ext cx="10289545" cy="312372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31800" dist="25400" dir="5400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3339667" y="3015728"/>
            <a:ext cx="7200000" cy="45719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3339667" y="3015728"/>
            <a:ext cx="2160000" cy="4571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60" name="그림 5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594777" y="3352800"/>
            <a:ext cx="4866210" cy="2904519"/>
          </a:xfrm>
          <a:prstGeom prst="rect">
            <a:avLst/>
          </a:prstGeom>
        </p:spPr>
      </p:pic>
      <p:cxnSp>
        <p:nvCxnSpPr>
          <p:cNvPr id="61" name="직선 화살표 연결선 60"/>
          <p:cNvCxnSpPr>
            <a:endCxn id="62" idx="1"/>
          </p:cNvCxnSpPr>
          <p:nvPr/>
        </p:nvCxnSpPr>
        <p:spPr>
          <a:xfrm>
            <a:off x="4745942" y="5273302"/>
            <a:ext cx="2296018" cy="546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직사각형 37"/>
          <p:cNvSpPr/>
          <p:nvPr/>
        </p:nvSpPr>
        <p:spPr>
          <a:xfrm>
            <a:off x="7041960" y="5147423"/>
            <a:ext cx="521616" cy="2626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100" b="0" i="0" u="none" strike="noStrike" kern="1200" cap="none" spc="0" normalizeH="0" baseline="0">
                <a:solidFill>
                  <a:srgbClr val="FF0000"/>
                </a:solidFill>
                <a:latin typeface="맑은 고딕"/>
                <a:ea typeface="맑은 고딕"/>
                <a:cs typeface="맑은 고딕"/>
              </a:rPr>
              <a:t>텐서</a:t>
            </a:r>
            <a:r>
              <a:rPr kumimoji="0" lang="en-US" altLang="ko-KR" sz="1100" b="0" i="0" u="none" strike="noStrike" kern="1200" cap="none" spc="0" normalizeH="0" baseline="0">
                <a:solidFill>
                  <a:srgbClr val="595959"/>
                </a:solidFill>
                <a:latin typeface="맑은 고딕"/>
                <a:ea typeface="맑은 고딕"/>
                <a:cs typeface="맑은 고딕"/>
              </a:rPr>
              <a:t> </a:t>
            </a:r>
          </a:p>
        </p:txBody>
      </p:sp>
      <p:cxnSp>
        <p:nvCxnSpPr>
          <p:cNvPr id="64" name="직선 연결선 63"/>
          <p:cNvCxnSpPr/>
          <p:nvPr/>
        </p:nvCxnSpPr>
        <p:spPr>
          <a:xfrm>
            <a:off x="9123590" y="6723370"/>
            <a:ext cx="317500" cy="113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/>
          <p:cNvCxnSpPr/>
          <p:nvPr/>
        </p:nvCxnSpPr>
        <p:spPr>
          <a:xfrm flipV="1">
            <a:off x="5261879" y="5626636"/>
            <a:ext cx="1683887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66"/>
          <p:cNvCxnSpPr/>
          <p:nvPr/>
        </p:nvCxnSpPr>
        <p:spPr>
          <a:xfrm>
            <a:off x="5928177" y="5451556"/>
            <a:ext cx="348571" cy="498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/>
          <p:cNvCxnSpPr/>
          <p:nvPr/>
        </p:nvCxnSpPr>
        <p:spPr>
          <a:xfrm rot="16200000" flipH="1">
            <a:off x="6184220" y="5541590"/>
            <a:ext cx="17008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직사각형 37"/>
          <p:cNvSpPr/>
          <p:nvPr/>
        </p:nvSpPr>
        <p:spPr>
          <a:xfrm>
            <a:off x="6923124" y="5474902"/>
            <a:ext cx="2721891" cy="2626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100" b="0" i="0" u="none" strike="noStrike" kern="1200" cap="none" spc="0" normalizeH="0" baseline="0">
                <a:solidFill>
                  <a:srgbClr val="FF0000"/>
                </a:solidFill>
                <a:latin typeface="맑은 고딕"/>
                <a:ea typeface="맑은 고딕"/>
                <a:cs typeface="맑은 고딕"/>
              </a:rPr>
              <a:t>함수처럼 사용하기 위해 층 객체를 만듦</a:t>
            </a:r>
            <a:r>
              <a:rPr kumimoji="0" lang="en-US" altLang="ko-KR" sz="1100" b="0" i="0" u="none" strike="noStrike" kern="1200" cap="none" spc="0" normalizeH="0" baseline="0">
                <a:solidFill>
                  <a:srgbClr val="595959"/>
                </a:solidFill>
                <a:latin typeface="맑은 고딕"/>
                <a:ea typeface="맑은 고딕"/>
                <a:cs typeface="맑은 고딕"/>
              </a:rPr>
              <a:t> </a:t>
            </a:r>
          </a:p>
        </p:txBody>
      </p:sp>
      <p:cxnSp>
        <p:nvCxnSpPr>
          <p:cNvPr id="70" name="직선 화살표 연결선 69"/>
          <p:cNvCxnSpPr>
            <a:endCxn id="71" idx="1"/>
          </p:cNvCxnSpPr>
          <p:nvPr/>
        </p:nvCxnSpPr>
        <p:spPr>
          <a:xfrm flipV="1">
            <a:off x="6195330" y="5777696"/>
            <a:ext cx="746844" cy="1340"/>
          </a:xfrm>
          <a:prstGeom prst="straightConnector1">
            <a:avLst/>
          </a:prstGeom>
          <a:noFill/>
          <a:ln w="6350" cap="flat" cmpd="sng" algn="ctr">
            <a:solidFill>
              <a:srgbClr val="FF0000">
                <a:alpha val="100000"/>
              </a:srgbClr>
            </a:solidFill>
            <a:prstDash val="solid"/>
            <a:miter/>
            <a:tailEnd type="arrow"/>
          </a:ln>
        </p:spPr>
      </p:cxnSp>
      <p:sp>
        <p:nvSpPr>
          <p:cNvPr id="71" name="직사각형 37"/>
          <p:cNvSpPr/>
          <p:nvPr/>
        </p:nvSpPr>
        <p:spPr>
          <a:xfrm>
            <a:off x="6942174" y="5646352"/>
            <a:ext cx="2721891" cy="2626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100" b="0" i="0" u="none" strike="noStrike" kern="1200" cap="none" spc="0" normalizeH="0" baseline="0">
                <a:solidFill>
                  <a:srgbClr val="FF0000"/>
                </a:solidFill>
                <a:latin typeface="맑은 고딕"/>
                <a:ea typeface="맑은 고딕"/>
                <a:cs typeface="맑은 고딕"/>
              </a:rPr>
              <a:t>텐서와 함께 층을 호출하여 텐서를 반환</a:t>
            </a:r>
            <a:r>
              <a:rPr kumimoji="0" lang="en-US" altLang="ko-KR" sz="1100" b="0" i="0" u="none" strike="noStrike" kern="1200" cap="none" spc="0" normalizeH="0" baseline="0">
                <a:solidFill>
                  <a:srgbClr val="595959"/>
                </a:solidFill>
                <a:latin typeface="맑은 고딕"/>
                <a:ea typeface="맑은 고딕"/>
                <a:cs typeface="맑은 고딕"/>
              </a:rPr>
              <a:t> </a:t>
            </a:r>
          </a:p>
        </p:txBody>
      </p:sp>
      <p:sp>
        <p:nvSpPr>
          <p:cNvPr id="72" name="왼쪽 대괄호 71"/>
          <p:cNvSpPr/>
          <p:nvPr/>
        </p:nvSpPr>
        <p:spPr>
          <a:xfrm>
            <a:off x="2487839" y="5401663"/>
            <a:ext cx="113392" cy="408214"/>
          </a:xfrm>
          <a:prstGeom prst="leftBracket">
            <a:avLst>
              <a:gd name="adj" fmla="val 8333"/>
            </a:avLst>
          </a:prstGeom>
          <a:ln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3" name="직사각형 37"/>
          <p:cNvSpPr/>
          <p:nvPr/>
        </p:nvSpPr>
        <p:spPr>
          <a:xfrm>
            <a:off x="1773727" y="5322959"/>
            <a:ext cx="752938" cy="59560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100" b="0" i="0" u="none" strike="noStrike" kern="1200" cap="none" spc="0" normalizeH="0" baseline="0">
                <a:solidFill>
                  <a:srgbClr val="FF6600"/>
                </a:solidFill>
                <a:latin typeface="맑은 고딕"/>
                <a:ea typeface="맑은 고딕"/>
                <a:cs typeface="맑은 고딕"/>
              </a:rPr>
              <a:t>함수형 </a:t>
            </a: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100" b="0" i="0" u="none" strike="noStrike" kern="1200" cap="none" spc="0" normalizeH="0" baseline="0">
                <a:solidFill>
                  <a:srgbClr val="FF6600"/>
                </a:solidFill>
                <a:latin typeface="맑은 고딕"/>
                <a:ea typeface="맑은 고딕"/>
                <a:cs typeface="맑은 고딕"/>
              </a:rPr>
              <a:t>API</a:t>
            </a:r>
            <a:r>
              <a:rPr kumimoji="0" lang="ko-KR" altLang="en-US" sz="1100" b="0" i="0" u="none" strike="noStrike" kern="1200" cap="none" spc="0" normalizeH="0" baseline="0">
                <a:solidFill>
                  <a:srgbClr val="FF6600"/>
                </a:solidFill>
                <a:latin typeface="맑은 고딕"/>
                <a:ea typeface="맑은 고딕"/>
                <a:cs typeface="맑은 고딕"/>
              </a:rPr>
              <a:t>로 </a:t>
            </a: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100" b="0" i="0" u="none" strike="noStrike" kern="1200" cap="none" spc="0" normalizeH="0" baseline="0">
                <a:solidFill>
                  <a:srgbClr val="FF6600"/>
                </a:solidFill>
                <a:latin typeface="맑은 고딕"/>
                <a:ea typeface="맑은 고딕"/>
                <a:cs typeface="맑은 고딕"/>
              </a:rPr>
              <a:t>만든모델</a:t>
            </a:r>
          </a:p>
        </p:txBody>
      </p:sp>
      <p:cxnSp>
        <p:nvCxnSpPr>
          <p:cNvPr id="74" name="직선 화살표 연결선 73"/>
          <p:cNvCxnSpPr>
            <a:endCxn id="75" idx="1"/>
          </p:cNvCxnSpPr>
          <p:nvPr/>
        </p:nvCxnSpPr>
        <p:spPr>
          <a:xfrm flipV="1">
            <a:off x="5174567" y="6101545"/>
            <a:ext cx="1786657" cy="431"/>
          </a:xfrm>
          <a:prstGeom prst="straightConnector1">
            <a:avLst/>
          </a:prstGeom>
          <a:noFill/>
          <a:ln w="6350" cap="flat" cmpd="sng" algn="ctr">
            <a:solidFill>
              <a:srgbClr val="FF0000">
                <a:alpha val="100000"/>
              </a:srgbClr>
            </a:solidFill>
            <a:prstDash val="solid"/>
            <a:miter/>
            <a:tailEnd type="arrow"/>
          </a:ln>
        </p:spPr>
      </p:cxnSp>
      <p:sp>
        <p:nvSpPr>
          <p:cNvPr id="75" name="직사각형 37"/>
          <p:cNvSpPr/>
          <p:nvPr/>
        </p:nvSpPr>
        <p:spPr>
          <a:xfrm>
            <a:off x="6961224" y="5970202"/>
            <a:ext cx="3969666" cy="2626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100" b="0" i="0" u="none" strike="noStrike" kern="1200" cap="none" spc="0" normalizeH="0" baseline="0">
                <a:solidFill>
                  <a:srgbClr val="FF0000"/>
                </a:solidFill>
                <a:latin typeface="맑은 고딕"/>
                <a:ea typeface="맑은 고딕"/>
                <a:cs typeface="맑은 고딕"/>
              </a:rPr>
              <a:t>입력과 출력 텐서를 지정하여 </a:t>
            </a:r>
            <a:r>
              <a:rPr kumimoji="0" lang="en-US" altLang="ko-KR" sz="1100" b="0" i="0" u="none" strike="noStrike" kern="1200" cap="none" spc="0" normalizeH="0" baseline="0">
                <a:solidFill>
                  <a:srgbClr val="FF0000"/>
                </a:solidFill>
                <a:latin typeface="맑은 고딕"/>
                <a:ea typeface="맑은 고딕"/>
                <a:cs typeface="맑은 고딕"/>
              </a:rPr>
              <a:t>Model</a:t>
            </a:r>
            <a:r>
              <a:rPr kumimoji="0" lang="ko-KR" altLang="en-US" sz="1100" b="0" i="0" u="none" strike="noStrike" kern="1200" cap="none" spc="0" normalizeH="0" baseline="0">
                <a:solidFill>
                  <a:srgbClr val="FF0000"/>
                </a:solidFill>
                <a:latin typeface="맑은 고딕"/>
                <a:ea typeface="맑은 고딕"/>
                <a:cs typeface="맑은 고딕"/>
              </a:rPr>
              <a:t> 클래스의 객체로 만듦 </a:t>
            </a:r>
            <a:r>
              <a:rPr kumimoji="0" lang="en-US" altLang="ko-KR" sz="1100" b="0" i="0" u="none" strike="noStrike" kern="1200" cap="none" spc="0" normalizeH="0" baseline="0">
                <a:solidFill>
                  <a:srgbClr val="595959"/>
                </a:solidFill>
                <a:latin typeface="맑은 고딕"/>
                <a:ea typeface="맑은 고딕"/>
                <a:cs typeface="맑은 고딕"/>
              </a:rPr>
              <a:t> </a:t>
            </a:r>
          </a:p>
        </p:txBody>
      </p:sp>
      <p:sp>
        <p:nvSpPr>
          <p:cNvPr id="76" name="직사각형 37"/>
          <p:cNvSpPr/>
          <p:nvPr/>
        </p:nvSpPr>
        <p:spPr>
          <a:xfrm>
            <a:off x="2474949" y="6242959"/>
            <a:ext cx="4831454" cy="2607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100" b="0" i="0" u="none" strike="noStrike" kern="1200" cap="none" spc="0" normalizeH="0" baseline="0">
                <a:solidFill>
                  <a:srgbClr val="FF0000"/>
                </a:solidFill>
                <a:latin typeface="맑은 고딕"/>
                <a:ea typeface="맑은 고딕"/>
                <a:cs typeface="맑은 고딕"/>
              </a:rPr>
              <a:t>Model</a:t>
            </a:r>
            <a:r>
              <a:rPr kumimoji="0" lang="ko-KR" altLang="en-US" sz="1100" b="0" i="0" u="none" strike="noStrike" kern="1200" cap="none" spc="0" normalizeH="0" baseline="0">
                <a:solidFill>
                  <a:srgbClr val="FF0000"/>
                </a:solidFill>
                <a:latin typeface="맑은 고딕"/>
                <a:ea typeface="맑은 고딕"/>
                <a:cs typeface="맑은 고딕"/>
              </a:rPr>
              <a:t> 객체를 사용한 컴파일</a:t>
            </a:r>
            <a:r>
              <a:rPr kumimoji="0" lang="en-US" altLang="ko-KR" sz="1100" b="0" i="0" u="none" strike="noStrike" kern="1200" cap="none" spc="0" normalizeH="0" baseline="0">
                <a:solidFill>
                  <a:srgbClr val="FF0000"/>
                </a:solidFill>
                <a:latin typeface="맑은 고딕"/>
                <a:ea typeface="맑은 고딕"/>
                <a:cs typeface="맑은 고딕"/>
              </a:rPr>
              <a:t>,</a:t>
            </a:r>
            <a:r>
              <a:rPr kumimoji="0" lang="ko-KR" altLang="en-US" sz="1100" b="0" i="0" u="none" strike="noStrike" kern="1200" cap="none" spc="0" normalizeH="0" baseline="0">
                <a:solidFill>
                  <a:srgbClr val="FF0000"/>
                </a:solidFill>
                <a:latin typeface="맑은 고딕"/>
                <a:ea typeface="맑은 고딕"/>
                <a:cs typeface="맑은 고딕"/>
              </a:rPr>
              <a:t> 훈련</a:t>
            </a:r>
            <a:r>
              <a:rPr kumimoji="0" lang="en-US" altLang="ko-KR" sz="1100" b="0" i="0" u="none" strike="noStrike" kern="1200" cap="none" spc="0" normalizeH="0" baseline="0">
                <a:solidFill>
                  <a:srgbClr val="FF0000"/>
                </a:solidFill>
                <a:latin typeface="맑은 고딕"/>
                <a:ea typeface="맑은 고딕"/>
                <a:cs typeface="맑은 고딕"/>
              </a:rPr>
              <a:t>,</a:t>
            </a:r>
            <a:r>
              <a:rPr kumimoji="0" lang="ko-KR" altLang="en-US" sz="1100" b="0" i="0" u="none" strike="noStrike" kern="1200" cap="none" spc="0" normalizeH="0" baseline="0">
                <a:solidFill>
                  <a:srgbClr val="FF0000"/>
                </a:solidFill>
                <a:latin typeface="맑은 고딕"/>
                <a:ea typeface="맑은 고딕"/>
                <a:cs typeface="맑은 고딕"/>
              </a:rPr>
              <a:t> 평가</a:t>
            </a:r>
            <a:r>
              <a:rPr kumimoji="0" lang="en-US" altLang="ko-KR" sz="1100" b="0" i="0" u="none" strike="noStrike" kern="1200" cap="none" spc="0" normalizeH="0" baseline="0">
                <a:solidFill>
                  <a:srgbClr val="FF0000"/>
                </a:solidFill>
                <a:latin typeface="맑은 고딕"/>
                <a:ea typeface="맑은 고딕"/>
                <a:cs typeface="맑은 고딕"/>
              </a:rPr>
              <a:t> API</a:t>
            </a:r>
            <a:r>
              <a:rPr kumimoji="0" lang="ko-KR" altLang="en-US" sz="1100" b="0" i="0" u="none" strike="noStrike" kern="1200" cap="none" spc="0" normalizeH="0" baseline="0">
                <a:solidFill>
                  <a:srgbClr val="FF0000"/>
                </a:solidFill>
                <a:latin typeface="맑은 고딕"/>
                <a:ea typeface="맑은 고딕"/>
                <a:cs typeface="맑은 고딕"/>
              </a:rPr>
              <a:t>는 </a:t>
            </a:r>
            <a:r>
              <a:rPr kumimoji="0" lang="en-US" altLang="ko-KR" sz="1100" b="0" i="0" u="none" strike="noStrike" kern="1200" cap="none" spc="0" normalizeH="0" baseline="0">
                <a:solidFill>
                  <a:srgbClr val="FF0000"/>
                </a:solidFill>
                <a:latin typeface="맑은 고딕"/>
                <a:ea typeface="맑은 고딕"/>
                <a:cs typeface="맑은 고딕"/>
              </a:rPr>
              <a:t>Sequential </a:t>
            </a:r>
            <a:r>
              <a:rPr kumimoji="0" lang="ko-KR" altLang="en-US" sz="1100" b="0" i="0" u="none" strike="noStrike" kern="1200" cap="none" spc="0" normalizeH="0" baseline="0">
                <a:solidFill>
                  <a:srgbClr val="FF0000"/>
                </a:solidFill>
                <a:latin typeface="맑은 고딕"/>
                <a:ea typeface="맑은 고딕"/>
                <a:cs typeface="맑은 고딕"/>
              </a:rPr>
              <a:t>클래스와 동일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09626" y="249279"/>
            <a:ext cx="11572748" cy="6359441"/>
            <a:chOff x="309626" y="245385"/>
            <a:chExt cx="11572748" cy="6359441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1DE2A7CB-9018-4640-AB43-BCC19C805324}"/>
                </a:ext>
              </a:extLst>
            </p:cNvPr>
            <p:cNvSpPr/>
            <p:nvPr/>
          </p:nvSpPr>
          <p:spPr>
            <a:xfrm>
              <a:off x="309626" y="253174"/>
              <a:ext cx="11572748" cy="63516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431800" dist="25400" dir="5400000" algn="t" rotWithShape="0">
                <a:prstClr val="black">
                  <a:alpha val="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41FADB85-E686-462D-A485-3251109C5436}"/>
                </a:ext>
              </a:extLst>
            </p:cNvPr>
            <p:cNvSpPr/>
            <p:nvPr/>
          </p:nvSpPr>
          <p:spPr>
            <a:xfrm>
              <a:off x="11217893" y="253174"/>
              <a:ext cx="664481" cy="647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431800" dist="25400" dir="5400000" algn="t" rotWithShape="0">
                <a:prstClr val="black">
                  <a:alpha val="1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A6EE2FFB-3CA7-453A-9016-7D5286183A63}"/>
                </a:ext>
              </a:extLst>
            </p:cNvPr>
            <p:cNvSpPr/>
            <p:nvPr/>
          </p:nvSpPr>
          <p:spPr>
            <a:xfrm>
              <a:off x="1058925" y="245385"/>
              <a:ext cx="10157083" cy="647700"/>
            </a:xfrm>
            <a:prstGeom prst="rect">
              <a:avLst/>
            </a:prstGeom>
            <a:solidFill>
              <a:srgbClr val="30396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 latinLnBrk="0">
                <a:defRPr/>
              </a:pPr>
              <a:r>
                <a:rPr lang="en-US" altLang="ko-KR" sz="2400" b="1" i="1" kern="0">
                  <a:solidFill>
                    <a:prstClr val="white"/>
                  </a:solidFill>
                </a:rPr>
                <a:t>LSTM </a:t>
              </a:r>
              <a:r>
                <a:rPr lang="ko-KR" altLang="en-US" sz="2400" b="1" i="1" kern="0">
                  <a:solidFill>
                    <a:prstClr val="white"/>
                  </a:solidFill>
                </a:rPr>
                <a:t>구현 </a:t>
              </a:r>
              <a:r>
                <a:rPr lang="ko-KR" altLang="en-US" sz="1400" b="1" i="1" kern="0">
                  <a:solidFill>
                    <a:prstClr val="white"/>
                  </a:solidFill>
                </a:rPr>
                <a:t>텍스트 생성</a:t>
              </a:r>
              <a:endParaRPr lang="ko-KR" altLang="en-US" sz="1400" dirty="0">
                <a:solidFill>
                  <a:prstClr val="white"/>
                </a:solidFill>
              </a:endParaRP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487BA28D-33C5-43AF-970E-26999AE17915}"/>
                </a:ext>
              </a:extLst>
            </p:cNvPr>
            <p:cNvGrpSpPr/>
            <p:nvPr/>
          </p:nvGrpSpPr>
          <p:grpSpPr>
            <a:xfrm>
              <a:off x="11434660" y="462783"/>
              <a:ext cx="230946" cy="228482"/>
              <a:chOff x="11242636" y="735673"/>
              <a:chExt cx="230946" cy="228482"/>
            </a:xfrm>
          </p:grpSpPr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B970DAD8-A6E3-48BF-8D1C-673AB141B080}"/>
                  </a:ext>
                </a:extLst>
              </p:cNvPr>
              <p:cNvSpPr/>
              <p:nvPr/>
            </p:nvSpPr>
            <p:spPr>
              <a:xfrm>
                <a:off x="11302773" y="800483"/>
                <a:ext cx="108789" cy="108789"/>
              </a:xfrm>
              <a:prstGeom prst="ellipse">
                <a:avLst/>
              </a:prstGeom>
              <a:solidFill>
                <a:srgbClr val="FFC000"/>
              </a:solidFill>
              <a:ln w="158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사각형: 둥근 위쪽 모서리 16">
                <a:extLst>
                  <a:ext uri="{FF2B5EF4-FFF2-40B4-BE49-F238E27FC236}">
                    <a16:creationId xmlns:a16="http://schemas.microsoft.com/office/drawing/2014/main" id="{91BF2FC8-071D-4609-83EB-B8AB51FD9950}"/>
                  </a:ext>
                </a:extLst>
              </p:cNvPr>
              <p:cNvSpPr/>
              <p:nvPr/>
            </p:nvSpPr>
            <p:spPr>
              <a:xfrm>
                <a:off x="11333147" y="910155"/>
                <a:ext cx="48043" cy="54000"/>
              </a:xfrm>
              <a:prstGeom prst="round2SameRect">
                <a:avLst>
                  <a:gd name="adj1" fmla="val 0"/>
                  <a:gd name="adj2" fmla="val 50000"/>
                </a:avLst>
              </a:prstGeom>
              <a:noFill/>
              <a:ln w="158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E3179C3A-7FB3-4AED-81F6-31C07000E3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59549" y="735673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D9DF4843-1541-4000-A861-6FA3EE6D3519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1459354" y="83820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>
                <a:extLst>
                  <a:ext uri="{FF2B5EF4-FFF2-40B4-BE49-F238E27FC236}">
                    <a16:creationId xmlns:a16="http://schemas.microsoft.com/office/drawing/2014/main" id="{E5214D7D-E792-4EAE-8927-F0C29E79BBD5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1256864" y="83542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876E0D67-EB1F-4DE7-9F1D-FCF86AEECCA2}"/>
                  </a:ext>
                </a:extLst>
              </p:cNvPr>
              <p:cNvCxnSpPr>
                <a:cxnSpLocks/>
              </p:cNvCxnSpPr>
              <p:nvPr/>
            </p:nvCxnSpPr>
            <p:spPr>
              <a:xfrm rot="8100000">
                <a:off x="11282498" y="767378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id="{E60A00B5-8E54-49D9-9864-50BE611E781B}"/>
                  </a:ext>
                </a:extLst>
              </p:cNvPr>
              <p:cNvCxnSpPr>
                <a:cxnSpLocks/>
              </p:cNvCxnSpPr>
              <p:nvPr/>
            </p:nvCxnSpPr>
            <p:spPr>
              <a:xfrm rot="13500000">
                <a:off x="11433473" y="77214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55BA2AA-F16D-4E85-8715-E9F4F9C65EE8}"/>
                </a:ext>
              </a:extLst>
            </p:cNvPr>
            <p:cNvSpPr/>
            <p:nvPr/>
          </p:nvSpPr>
          <p:spPr>
            <a:xfrm>
              <a:off x="309626" y="245385"/>
              <a:ext cx="749300" cy="6477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>
              <a:outerShdw dist="25400" algn="l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b="1">
                  <a:solidFill>
                    <a:srgbClr val="303962"/>
                  </a:solidFill>
                </a:rPr>
                <a:t>10</a:t>
              </a:r>
              <a:endParaRPr lang="ko-KR" altLang="en-US" b="1" dirty="0">
                <a:solidFill>
                  <a:srgbClr val="303962"/>
                </a:solidFill>
              </a:endParaRPr>
            </a:p>
          </p:txBody>
        </p: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700BEA06-447F-4E64-9A24-AC92AF81A4E7}"/>
                </a:ext>
              </a:extLst>
            </p:cNvPr>
            <p:cNvGrpSpPr/>
            <p:nvPr/>
          </p:nvGrpSpPr>
          <p:grpSpPr>
            <a:xfrm>
              <a:off x="10703092" y="493743"/>
              <a:ext cx="267186" cy="165383"/>
              <a:chOff x="10447060" y="740631"/>
              <a:chExt cx="267186" cy="165383"/>
            </a:xfrm>
          </p:grpSpPr>
          <p:sp>
            <p:nvSpPr>
              <p:cNvPr id="25" name="화살표: 갈매기형 수장 24">
                <a:extLst>
                  <a:ext uri="{FF2B5EF4-FFF2-40B4-BE49-F238E27FC236}">
                    <a16:creationId xmlns:a16="http://schemas.microsoft.com/office/drawing/2014/main" id="{585821D6-0BBF-44C8-B0DB-6DBE5320FA21}"/>
                  </a:ext>
                </a:extLst>
              </p:cNvPr>
              <p:cNvSpPr/>
              <p:nvPr/>
            </p:nvSpPr>
            <p:spPr>
              <a:xfrm>
                <a:off x="10597188" y="740631"/>
                <a:ext cx="117058" cy="165383"/>
              </a:xfrm>
              <a:prstGeom prst="chevron">
                <a:avLst>
                  <a:gd name="adj" fmla="val 8072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84B49E7D-3BAD-479B-8256-2BD7BD744D6B}"/>
                  </a:ext>
                </a:extLst>
              </p:cNvPr>
              <p:cNvSpPr/>
              <p:nvPr/>
            </p:nvSpPr>
            <p:spPr>
              <a:xfrm>
                <a:off x="10447060" y="816123"/>
                <a:ext cx="252000" cy="144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31" name="원형: 비어 있음 23">
            <a:extLst>
              <a:ext uri="{FF2B5EF4-FFF2-40B4-BE49-F238E27FC236}">
                <a16:creationId xmlns:a16="http://schemas.microsoft.com/office/drawing/2014/main" id="{21361AAE-CE89-4CE0-B257-CBD5047A72E5}"/>
              </a:ext>
            </a:extLst>
          </p:cNvPr>
          <p:cNvSpPr/>
          <p:nvPr/>
        </p:nvSpPr>
        <p:spPr>
          <a:xfrm>
            <a:off x="8835740" y="1027549"/>
            <a:ext cx="209550" cy="209550"/>
          </a:xfrm>
          <a:prstGeom prst="donut">
            <a:avLst>
              <a:gd name="adj" fmla="val 1476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2" name="사각형: 둥근 모서리 24">
            <a:extLst>
              <a:ext uri="{FF2B5EF4-FFF2-40B4-BE49-F238E27FC236}">
                <a16:creationId xmlns:a16="http://schemas.microsoft.com/office/drawing/2014/main" id="{E5B5BFB2-C137-4CC1-9627-B4A154A8ED04}"/>
              </a:ext>
            </a:extLst>
          </p:cNvPr>
          <p:cNvSpPr/>
          <p:nvPr/>
        </p:nvSpPr>
        <p:spPr>
          <a:xfrm rot="18900000">
            <a:off x="9034433" y="1378869"/>
            <a:ext cx="36000" cy="144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0EE8F6A-FBF2-4CFE-83C3-925D722DE9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2045" y="1237099"/>
            <a:ext cx="3320956" cy="498505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6349E1B-AE3D-400D-A92E-9BFC881A5545}"/>
              </a:ext>
            </a:extLst>
          </p:cNvPr>
          <p:cNvSpPr txBox="1"/>
          <p:nvPr/>
        </p:nvSpPr>
        <p:spPr>
          <a:xfrm>
            <a:off x="6146609" y="2610166"/>
            <a:ext cx="482366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/>
              <a:t>모델을 훈련</a:t>
            </a:r>
            <a:endParaRPr lang="en-US" altLang="ko-KR"/>
          </a:p>
          <a:p>
            <a:pPr marL="342900" indent="-342900">
              <a:buAutoNum type="arabicPeriod"/>
            </a:pPr>
            <a:endParaRPr lang="en-US" altLang="ko-KR"/>
          </a:p>
          <a:p>
            <a:pPr marL="342900" indent="-342900">
              <a:buAutoNum type="arabicPeriod"/>
            </a:pPr>
            <a:r>
              <a:rPr lang="ko-KR" altLang="en-US"/>
              <a:t>무작위로 시드 텍스트 선택</a:t>
            </a:r>
            <a:endParaRPr lang="en-US" altLang="ko-KR"/>
          </a:p>
          <a:p>
            <a:pPr marL="342900" indent="-342900">
              <a:buAutoNum type="arabicPeriod"/>
            </a:pPr>
            <a:endParaRPr lang="en-US" altLang="ko-KR"/>
          </a:p>
          <a:p>
            <a:pPr marL="342900" indent="-342900">
              <a:buAutoNum type="arabicPeriod"/>
            </a:pPr>
            <a:r>
              <a:rPr lang="en-US" altLang="ko-KR"/>
              <a:t>4</a:t>
            </a:r>
            <a:r>
              <a:rPr lang="ko-KR" altLang="en-US"/>
              <a:t>가지 온도에서의 결과를 출력</a:t>
            </a:r>
          </a:p>
        </p:txBody>
      </p:sp>
    </p:spTree>
    <p:extLst>
      <p:ext uri="{BB962C8B-B14F-4D97-AF65-F5344CB8AC3E}">
        <p14:creationId xmlns:p14="http://schemas.microsoft.com/office/powerpoint/2010/main" val="3376518871"/>
      </p:ext>
    </p:extLst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09626" y="249279"/>
            <a:ext cx="11572748" cy="6359441"/>
            <a:chOff x="309626" y="245385"/>
            <a:chExt cx="11572748" cy="6359441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1DE2A7CB-9018-4640-AB43-BCC19C805324}"/>
                </a:ext>
              </a:extLst>
            </p:cNvPr>
            <p:cNvSpPr/>
            <p:nvPr/>
          </p:nvSpPr>
          <p:spPr>
            <a:xfrm>
              <a:off x="309626" y="253174"/>
              <a:ext cx="11572748" cy="63516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431800" dist="25400" dir="5400000" algn="t" rotWithShape="0">
                <a:prstClr val="black">
                  <a:alpha val="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41FADB85-E686-462D-A485-3251109C5436}"/>
                </a:ext>
              </a:extLst>
            </p:cNvPr>
            <p:cNvSpPr/>
            <p:nvPr/>
          </p:nvSpPr>
          <p:spPr>
            <a:xfrm>
              <a:off x="11217893" y="253174"/>
              <a:ext cx="664481" cy="647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431800" dist="25400" dir="5400000" algn="t" rotWithShape="0">
                <a:prstClr val="black">
                  <a:alpha val="1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A6EE2FFB-3CA7-453A-9016-7D5286183A63}"/>
                </a:ext>
              </a:extLst>
            </p:cNvPr>
            <p:cNvSpPr/>
            <p:nvPr/>
          </p:nvSpPr>
          <p:spPr>
            <a:xfrm>
              <a:off x="1058925" y="245385"/>
              <a:ext cx="10157083" cy="647700"/>
            </a:xfrm>
            <a:prstGeom prst="rect">
              <a:avLst/>
            </a:prstGeom>
            <a:solidFill>
              <a:srgbClr val="30396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 latinLnBrk="0">
                <a:defRPr/>
              </a:pPr>
              <a:r>
                <a:rPr lang="en-US" altLang="ko-KR" sz="2400" b="1" i="1" kern="0">
                  <a:solidFill>
                    <a:prstClr val="white"/>
                  </a:solidFill>
                </a:rPr>
                <a:t>LSTM </a:t>
              </a:r>
              <a:r>
                <a:rPr lang="ko-KR" altLang="en-US" sz="2400" b="1" i="1" kern="0">
                  <a:solidFill>
                    <a:prstClr val="white"/>
                  </a:solidFill>
                </a:rPr>
                <a:t>구현 </a:t>
              </a:r>
              <a:r>
                <a:rPr lang="ko-KR" altLang="en-US" sz="1400" b="1" i="1" kern="0">
                  <a:solidFill>
                    <a:prstClr val="white"/>
                  </a:solidFill>
                </a:rPr>
                <a:t>결과</a:t>
              </a:r>
              <a:endParaRPr lang="ko-KR" altLang="en-US" sz="1400" dirty="0">
                <a:solidFill>
                  <a:prstClr val="white"/>
                </a:solidFill>
              </a:endParaRP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487BA28D-33C5-43AF-970E-26999AE17915}"/>
                </a:ext>
              </a:extLst>
            </p:cNvPr>
            <p:cNvGrpSpPr/>
            <p:nvPr/>
          </p:nvGrpSpPr>
          <p:grpSpPr>
            <a:xfrm>
              <a:off x="11434660" y="462783"/>
              <a:ext cx="230946" cy="228482"/>
              <a:chOff x="11242636" y="735673"/>
              <a:chExt cx="230946" cy="228482"/>
            </a:xfrm>
          </p:grpSpPr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B970DAD8-A6E3-48BF-8D1C-673AB141B080}"/>
                  </a:ext>
                </a:extLst>
              </p:cNvPr>
              <p:cNvSpPr/>
              <p:nvPr/>
            </p:nvSpPr>
            <p:spPr>
              <a:xfrm>
                <a:off x="11302773" y="800483"/>
                <a:ext cx="108789" cy="108789"/>
              </a:xfrm>
              <a:prstGeom prst="ellipse">
                <a:avLst/>
              </a:prstGeom>
              <a:solidFill>
                <a:srgbClr val="FFC000"/>
              </a:solidFill>
              <a:ln w="158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사각형: 둥근 위쪽 모서리 16">
                <a:extLst>
                  <a:ext uri="{FF2B5EF4-FFF2-40B4-BE49-F238E27FC236}">
                    <a16:creationId xmlns:a16="http://schemas.microsoft.com/office/drawing/2014/main" id="{91BF2FC8-071D-4609-83EB-B8AB51FD9950}"/>
                  </a:ext>
                </a:extLst>
              </p:cNvPr>
              <p:cNvSpPr/>
              <p:nvPr/>
            </p:nvSpPr>
            <p:spPr>
              <a:xfrm>
                <a:off x="11333147" y="910155"/>
                <a:ext cx="48043" cy="54000"/>
              </a:xfrm>
              <a:prstGeom prst="round2SameRect">
                <a:avLst>
                  <a:gd name="adj1" fmla="val 0"/>
                  <a:gd name="adj2" fmla="val 50000"/>
                </a:avLst>
              </a:prstGeom>
              <a:noFill/>
              <a:ln w="158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E3179C3A-7FB3-4AED-81F6-31C07000E3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59549" y="735673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D9DF4843-1541-4000-A861-6FA3EE6D3519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1459354" y="83820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>
                <a:extLst>
                  <a:ext uri="{FF2B5EF4-FFF2-40B4-BE49-F238E27FC236}">
                    <a16:creationId xmlns:a16="http://schemas.microsoft.com/office/drawing/2014/main" id="{E5214D7D-E792-4EAE-8927-F0C29E79BBD5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1256864" y="83542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876E0D67-EB1F-4DE7-9F1D-FCF86AEECCA2}"/>
                  </a:ext>
                </a:extLst>
              </p:cNvPr>
              <p:cNvCxnSpPr>
                <a:cxnSpLocks/>
              </p:cNvCxnSpPr>
              <p:nvPr/>
            </p:nvCxnSpPr>
            <p:spPr>
              <a:xfrm rot="8100000">
                <a:off x="11282498" y="767378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id="{E60A00B5-8E54-49D9-9864-50BE611E781B}"/>
                  </a:ext>
                </a:extLst>
              </p:cNvPr>
              <p:cNvCxnSpPr>
                <a:cxnSpLocks/>
              </p:cNvCxnSpPr>
              <p:nvPr/>
            </p:nvCxnSpPr>
            <p:spPr>
              <a:xfrm rot="13500000">
                <a:off x="11433473" y="77214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55BA2AA-F16D-4E85-8715-E9F4F9C65EE8}"/>
                </a:ext>
              </a:extLst>
            </p:cNvPr>
            <p:cNvSpPr/>
            <p:nvPr/>
          </p:nvSpPr>
          <p:spPr>
            <a:xfrm>
              <a:off x="309626" y="245385"/>
              <a:ext cx="749300" cy="6477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>
              <a:outerShdw dist="25400" algn="l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b="1">
                  <a:solidFill>
                    <a:srgbClr val="303962"/>
                  </a:solidFill>
                </a:rPr>
                <a:t>11</a:t>
              </a:r>
              <a:endParaRPr lang="ko-KR" altLang="en-US" b="1" dirty="0">
                <a:solidFill>
                  <a:srgbClr val="303962"/>
                </a:solidFill>
              </a:endParaRPr>
            </a:p>
          </p:txBody>
        </p: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700BEA06-447F-4E64-9A24-AC92AF81A4E7}"/>
                </a:ext>
              </a:extLst>
            </p:cNvPr>
            <p:cNvGrpSpPr/>
            <p:nvPr/>
          </p:nvGrpSpPr>
          <p:grpSpPr>
            <a:xfrm>
              <a:off x="10703092" y="493743"/>
              <a:ext cx="267186" cy="165383"/>
              <a:chOff x="10447060" y="740631"/>
              <a:chExt cx="267186" cy="165383"/>
            </a:xfrm>
          </p:grpSpPr>
          <p:sp>
            <p:nvSpPr>
              <p:cNvPr id="25" name="화살표: 갈매기형 수장 24">
                <a:extLst>
                  <a:ext uri="{FF2B5EF4-FFF2-40B4-BE49-F238E27FC236}">
                    <a16:creationId xmlns:a16="http://schemas.microsoft.com/office/drawing/2014/main" id="{585821D6-0BBF-44C8-B0DB-6DBE5320FA21}"/>
                  </a:ext>
                </a:extLst>
              </p:cNvPr>
              <p:cNvSpPr/>
              <p:nvPr/>
            </p:nvSpPr>
            <p:spPr>
              <a:xfrm>
                <a:off x="10597188" y="740631"/>
                <a:ext cx="117058" cy="165383"/>
              </a:xfrm>
              <a:prstGeom prst="chevron">
                <a:avLst>
                  <a:gd name="adj" fmla="val 8072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84B49E7D-3BAD-479B-8256-2BD7BD744D6B}"/>
                  </a:ext>
                </a:extLst>
              </p:cNvPr>
              <p:cNvSpPr/>
              <p:nvPr/>
            </p:nvSpPr>
            <p:spPr>
              <a:xfrm>
                <a:off x="10447060" y="816123"/>
                <a:ext cx="252000" cy="144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31" name="원형: 비어 있음 23">
            <a:extLst>
              <a:ext uri="{FF2B5EF4-FFF2-40B4-BE49-F238E27FC236}">
                <a16:creationId xmlns:a16="http://schemas.microsoft.com/office/drawing/2014/main" id="{21361AAE-CE89-4CE0-B257-CBD5047A72E5}"/>
              </a:ext>
            </a:extLst>
          </p:cNvPr>
          <p:cNvSpPr/>
          <p:nvPr/>
        </p:nvSpPr>
        <p:spPr>
          <a:xfrm>
            <a:off x="8835740" y="1027549"/>
            <a:ext cx="209550" cy="209550"/>
          </a:xfrm>
          <a:prstGeom prst="donut">
            <a:avLst>
              <a:gd name="adj" fmla="val 1476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2" name="사각형: 둥근 모서리 24">
            <a:extLst>
              <a:ext uri="{FF2B5EF4-FFF2-40B4-BE49-F238E27FC236}">
                <a16:creationId xmlns:a16="http://schemas.microsoft.com/office/drawing/2014/main" id="{E5B5BFB2-C137-4CC1-9627-B4A154A8ED04}"/>
              </a:ext>
            </a:extLst>
          </p:cNvPr>
          <p:cNvSpPr/>
          <p:nvPr/>
        </p:nvSpPr>
        <p:spPr>
          <a:xfrm rot="18900000">
            <a:off x="9034433" y="1378869"/>
            <a:ext cx="36000" cy="144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3919EF31-FF6A-44D2-A86A-ECB55A7537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0952" y="1237099"/>
            <a:ext cx="7811841" cy="309949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7C13A81-697E-4CF3-800B-155D535EB4C6}"/>
              </a:ext>
            </a:extLst>
          </p:cNvPr>
          <p:cNvSpPr txBox="1"/>
          <p:nvPr/>
        </p:nvSpPr>
        <p:spPr>
          <a:xfrm>
            <a:off x="1475067" y="4916634"/>
            <a:ext cx="1031892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/>
              <a:t>낮은 온도에서는 아주 반복적이고 예상되는 텍스트를 만들지만</a:t>
            </a:r>
            <a:r>
              <a:rPr lang="en-US" altLang="ko-KR" sz="1600"/>
              <a:t>, </a:t>
            </a:r>
            <a:r>
              <a:rPr lang="ko-KR" altLang="en-US" sz="1600"/>
              <a:t>국부적인 구조는 실제와 매우 같다</a:t>
            </a:r>
            <a:r>
              <a:rPr lang="en-US" altLang="ko-KR" sz="1600"/>
              <a:t>.</a:t>
            </a:r>
          </a:p>
          <a:p>
            <a:pPr marL="285750" indent="-285750">
              <a:buFontTx/>
              <a:buChar char="-"/>
            </a:pPr>
            <a:endParaRPr lang="en-US" altLang="ko-KR" sz="1600"/>
          </a:p>
          <a:p>
            <a:pPr marL="285750" indent="-285750">
              <a:buFontTx/>
              <a:buChar char="-"/>
            </a:pPr>
            <a:r>
              <a:rPr lang="ko-KR" altLang="en-US" sz="1600"/>
              <a:t>높은 온도에서는 대부분의 단어가 어느 정도 무작위한 창의적인 문자열을 보인다</a:t>
            </a:r>
            <a:r>
              <a:rPr lang="en-US" altLang="ko-KR" sz="1600"/>
              <a:t>.</a:t>
            </a:r>
          </a:p>
          <a:p>
            <a:pPr marL="285750" indent="-285750">
              <a:buFontTx/>
              <a:buChar char="-"/>
            </a:pPr>
            <a:endParaRPr lang="en-US" altLang="ko-KR" sz="1600"/>
          </a:p>
          <a:p>
            <a:pPr marL="285750" indent="-285750">
              <a:buFontTx/>
              <a:buChar char="-"/>
            </a:pPr>
            <a:r>
              <a:rPr lang="ko-KR" altLang="en-US" sz="1600"/>
              <a:t>이 네트워크에서 가장 적합한 온도는 </a:t>
            </a:r>
            <a:r>
              <a:rPr lang="en-US" altLang="ko-KR" sz="1600"/>
              <a:t>0.5</a:t>
            </a:r>
            <a:endParaRPr lang="ko-KR" altLang="en-US" sz="1600"/>
          </a:p>
        </p:txBody>
      </p:sp>
    </p:spTree>
    <p:extLst>
      <p:ext uri="{BB962C8B-B14F-4D97-AF65-F5344CB8AC3E}">
        <p14:creationId xmlns:p14="http://schemas.microsoft.com/office/powerpoint/2010/main" val="1549959826"/>
      </p:ext>
    </p:extLst>
  </p:cSld>
  <p:clrMapOvr>
    <a:masterClrMapping/>
  </p:clrMapOvr>
  <p:transition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09626" y="249279"/>
            <a:ext cx="11572748" cy="6359441"/>
            <a:chOff x="309626" y="245385"/>
            <a:chExt cx="11572748" cy="6359441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1DE2A7CB-9018-4640-AB43-BCC19C805324}"/>
                </a:ext>
              </a:extLst>
            </p:cNvPr>
            <p:cNvSpPr/>
            <p:nvPr/>
          </p:nvSpPr>
          <p:spPr>
            <a:xfrm>
              <a:off x="309626" y="253174"/>
              <a:ext cx="11572748" cy="63516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431800" dist="25400" dir="5400000" algn="t" rotWithShape="0">
                <a:prstClr val="black">
                  <a:alpha val="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41FADB85-E686-462D-A485-3251109C5436}"/>
                </a:ext>
              </a:extLst>
            </p:cNvPr>
            <p:cNvSpPr/>
            <p:nvPr/>
          </p:nvSpPr>
          <p:spPr>
            <a:xfrm>
              <a:off x="11217893" y="253174"/>
              <a:ext cx="664481" cy="647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431800" dist="25400" dir="5400000" algn="t" rotWithShape="0">
                <a:prstClr val="black">
                  <a:alpha val="1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A6EE2FFB-3CA7-453A-9016-7D5286183A63}"/>
                </a:ext>
              </a:extLst>
            </p:cNvPr>
            <p:cNvSpPr/>
            <p:nvPr/>
          </p:nvSpPr>
          <p:spPr>
            <a:xfrm>
              <a:off x="1058925" y="245385"/>
              <a:ext cx="10157083" cy="647700"/>
            </a:xfrm>
            <a:prstGeom prst="rect">
              <a:avLst/>
            </a:prstGeom>
            <a:solidFill>
              <a:srgbClr val="30396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 latinLnBrk="0">
                <a:defRPr/>
              </a:pPr>
              <a:r>
                <a:rPr lang="ko-KR" altLang="en-US" sz="2400" b="1" i="1" kern="0">
                  <a:solidFill>
                    <a:prstClr val="white"/>
                  </a:solidFill>
                </a:rPr>
                <a:t>정리</a:t>
              </a:r>
              <a:endParaRPr lang="ko-KR" altLang="en-US" sz="1400" dirty="0">
                <a:solidFill>
                  <a:prstClr val="white"/>
                </a:solidFill>
              </a:endParaRP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487BA28D-33C5-43AF-970E-26999AE17915}"/>
                </a:ext>
              </a:extLst>
            </p:cNvPr>
            <p:cNvGrpSpPr/>
            <p:nvPr/>
          </p:nvGrpSpPr>
          <p:grpSpPr>
            <a:xfrm>
              <a:off x="11434660" y="462783"/>
              <a:ext cx="230946" cy="228482"/>
              <a:chOff x="11242636" y="735673"/>
              <a:chExt cx="230946" cy="228482"/>
            </a:xfrm>
          </p:grpSpPr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B970DAD8-A6E3-48BF-8D1C-673AB141B080}"/>
                  </a:ext>
                </a:extLst>
              </p:cNvPr>
              <p:cNvSpPr/>
              <p:nvPr/>
            </p:nvSpPr>
            <p:spPr>
              <a:xfrm>
                <a:off x="11302773" y="800483"/>
                <a:ext cx="108789" cy="108789"/>
              </a:xfrm>
              <a:prstGeom prst="ellipse">
                <a:avLst/>
              </a:prstGeom>
              <a:solidFill>
                <a:srgbClr val="FFC000"/>
              </a:solidFill>
              <a:ln w="158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사각형: 둥근 위쪽 모서리 16">
                <a:extLst>
                  <a:ext uri="{FF2B5EF4-FFF2-40B4-BE49-F238E27FC236}">
                    <a16:creationId xmlns:a16="http://schemas.microsoft.com/office/drawing/2014/main" id="{91BF2FC8-071D-4609-83EB-B8AB51FD9950}"/>
                  </a:ext>
                </a:extLst>
              </p:cNvPr>
              <p:cNvSpPr/>
              <p:nvPr/>
            </p:nvSpPr>
            <p:spPr>
              <a:xfrm>
                <a:off x="11333147" y="910155"/>
                <a:ext cx="48043" cy="54000"/>
              </a:xfrm>
              <a:prstGeom prst="round2SameRect">
                <a:avLst>
                  <a:gd name="adj1" fmla="val 0"/>
                  <a:gd name="adj2" fmla="val 50000"/>
                </a:avLst>
              </a:prstGeom>
              <a:noFill/>
              <a:ln w="158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E3179C3A-7FB3-4AED-81F6-31C07000E3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59549" y="735673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D9DF4843-1541-4000-A861-6FA3EE6D3519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1459354" y="83820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>
                <a:extLst>
                  <a:ext uri="{FF2B5EF4-FFF2-40B4-BE49-F238E27FC236}">
                    <a16:creationId xmlns:a16="http://schemas.microsoft.com/office/drawing/2014/main" id="{E5214D7D-E792-4EAE-8927-F0C29E79BBD5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1256864" y="83542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876E0D67-EB1F-4DE7-9F1D-FCF86AEECCA2}"/>
                  </a:ext>
                </a:extLst>
              </p:cNvPr>
              <p:cNvCxnSpPr>
                <a:cxnSpLocks/>
              </p:cNvCxnSpPr>
              <p:nvPr/>
            </p:nvCxnSpPr>
            <p:spPr>
              <a:xfrm rot="8100000">
                <a:off x="11282498" y="767378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id="{E60A00B5-8E54-49D9-9864-50BE611E781B}"/>
                  </a:ext>
                </a:extLst>
              </p:cNvPr>
              <p:cNvCxnSpPr>
                <a:cxnSpLocks/>
              </p:cNvCxnSpPr>
              <p:nvPr/>
            </p:nvCxnSpPr>
            <p:spPr>
              <a:xfrm rot="13500000">
                <a:off x="11433473" y="77214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55BA2AA-F16D-4E85-8715-E9F4F9C65EE8}"/>
                </a:ext>
              </a:extLst>
            </p:cNvPr>
            <p:cNvSpPr/>
            <p:nvPr/>
          </p:nvSpPr>
          <p:spPr>
            <a:xfrm>
              <a:off x="309626" y="245385"/>
              <a:ext cx="749300" cy="6477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>
              <a:outerShdw dist="25400" algn="l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b="1">
                  <a:solidFill>
                    <a:srgbClr val="303962"/>
                  </a:solidFill>
                </a:rPr>
                <a:t>12</a:t>
              </a:r>
              <a:endParaRPr lang="ko-KR" altLang="en-US" b="1" dirty="0">
                <a:solidFill>
                  <a:srgbClr val="303962"/>
                </a:solidFill>
              </a:endParaRPr>
            </a:p>
          </p:txBody>
        </p: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700BEA06-447F-4E64-9A24-AC92AF81A4E7}"/>
                </a:ext>
              </a:extLst>
            </p:cNvPr>
            <p:cNvGrpSpPr/>
            <p:nvPr/>
          </p:nvGrpSpPr>
          <p:grpSpPr>
            <a:xfrm>
              <a:off x="10703092" y="493743"/>
              <a:ext cx="267186" cy="165383"/>
              <a:chOff x="10447060" y="740631"/>
              <a:chExt cx="267186" cy="165383"/>
            </a:xfrm>
          </p:grpSpPr>
          <p:sp>
            <p:nvSpPr>
              <p:cNvPr id="25" name="화살표: 갈매기형 수장 24">
                <a:extLst>
                  <a:ext uri="{FF2B5EF4-FFF2-40B4-BE49-F238E27FC236}">
                    <a16:creationId xmlns:a16="http://schemas.microsoft.com/office/drawing/2014/main" id="{585821D6-0BBF-44C8-B0DB-6DBE5320FA21}"/>
                  </a:ext>
                </a:extLst>
              </p:cNvPr>
              <p:cNvSpPr/>
              <p:nvPr/>
            </p:nvSpPr>
            <p:spPr>
              <a:xfrm>
                <a:off x="10597188" y="740631"/>
                <a:ext cx="117058" cy="165383"/>
              </a:xfrm>
              <a:prstGeom prst="chevron">
                <a:avLst>
                  <a:gd name="adj" fmla="val 8072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84B49E7D-3BAD-479B-8256-2BD7BD744D6B}"/>
                  </a:ext>
                </a:extLst>
              </p:cNvPr>
              <p:cNvSpPr/>
              <p:nvPr/>
            </p:nvSpPr>
            <p:spPr>
              <a:xfrm>
                <a:off x="10447060" y="816123"/>
                <a:ext cx="252000" cy="144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31" name="원형: 비어 있음 23">
            <a:extLst>
              <a:ext uri="{FF2B5EF4-FFF2-40B4-BE49-F238E27FC236}">
                <a16:creationId xmlns:a16="http://schemas.microsoft.com/office/drawing/2014/main" id="{21361AAE-CE89-4CE0-B257-CBD5047A72E5}"/>
              </a:ext>
            </a:extLst>
          </p:cNvPr>
          <p:cNvSpPr/>
          <p:nvPr/>
        </p:nvSpPr>
        <p:spPr>
          <a:xfrm>
            <a:off x="8835740" y="1027549"/>
            <a:ext cx="209550" cy="209550"/>
          </a:xfrm>
          <a:prstGeom prst="donut">
            <a:avLst>
              <a:gd name="adj" fmla="val 1476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2" name="사각형: 둥근 모서리 24">
            <a:extLst>
              <a:ext uri="{FF2B5EF4-FFF2-40B4-BE49-F238E27FC236}">
                <a16:creationId xmlns:a16="http://schemas.microsoft.com/office/drawing/2014/main" id="{E5B5BFB2-C137-4CC1-9627-B4A154A8ED04}"/>
              </a:ext>
            </a:extLst>
          </p:cNvPr>
          <p:cNvSpPr/>
          <p:nvPr/>
        </p:nvSpPr>
        <p:spPr>
          <a:xfrm rot="18900000">
            <a:off x="9034433" y="1378869"/>
            <a:ext cx="36000" cy="144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7C13A81-697E-4CF3-800B-155D535EB4C6}"/>
              </a:ext>
            </a:extLst>
          </p:cNvPr>
          <p:cNvSpPr txBox="1"/>
          <p:nvPr/>
        </p:nvSpPr>
        <p:spPr>
          <a:xfrm>
            <a:off x="1006947" y="2423651"/>
            <a:ext cx="104878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/>
              <a:t>이전 토큰을 통해 다음 토큰을 예측하는 모델을 훈련하여 시퀀스 데이터를 생성한다</a:t>
            </a:r>
            <a:r>
              <a:rPr lang="en-US" altLang="ko-KR" sz="1600"/>
              <a:t>.</a:t>
            </a:r>
          </a:p>
          <a:p>
            <a:pPr marL="285750" indent="-285750">
              <a:buFontTx/>
              <a:buChar char="-"/>
            </a:pPr>
            <a:endParaRPr lang="en-US" altLang="ko-KR" sz="1600"/>
          </a:p>
          <a:p>
            <a:pPr marL="285750" indent="-285750">
              <a:buFontTx/>
              <a:buChar char="-"/>
            </a:pPr>
            <a:r>
              <a:rPr lang="ko-KR" altLang="en-US" sz="1600"/>
              <a:t>단어와 글자와 같은 텍스트의 경우 이런 모델을 언어 모델이라고 부른다</a:t>
            </a:r>
            <a:r>
              <a:rPr lang="en-US" altLang="ko-KR" sz="1600"/>
              <a:t>.</a:t>
            </a:r>
          </a:p>
          <a:p>
            <a:pPr marL="285750" indent="-285750">
              <a:buFontTx/>
              <a:buChar char="-"/>
            </a:pPr>
            <a:endParaRPr lang="en-US" altLang="ko-KR" sz="1600"/>
          </a:p>
          <a:p>
            <a:pPr marL="285750" indent="-285750">
              <a:buFontTx/>
              <a:buChar char="-"/>
            </a:pPr>
            <a:r>
              <a:rPr lang="ko-KR" altLang="en-US" sz="1600"/>
              <a:t>다음 토큰 샘플링할 때 소프트 맥스 온도를 이용하여 모델이 만든 출력에 집중하는 것과 무작위성을 주입하는 것 사이에 균형을 맞추어야 한다</a:t>
            </a:r>
            <a:r>
              <a:rPr lang="en-US" altLang="ko-KR" sz="160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573838"/>
      </p:ext>
    </p:extLst>
  </p:cSld>
  <p:clrMapOvr>
    <a:masterClrMapping/>
  </p:clrMapOvr>
  <p:transition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371765" y="2793729"/>
            <a:ext cx="3441969" cy="13292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4400" b="1" i="1" kern="0">
                <a:ln>
                  <a:solidFill>
                    <a:srgbClr val="303962"/>
                  </a:solidFill>
                </a:ln>
                <a:gradFill flip="none" rotWithShape="1">
                  <a:gsLst>
                    <a:gs pos="50000">
                      <a:srgbClr val="EDECEA"/>
                    </a:gs>
                    <a:gs pos="50000">
                      <a:srgbClr val="FFC000">
                        <a:lumMod val="60000"/>
                        <a:lumOff val="40000"/>
                      </a:srgbClr>
                    </a:gs>
                  </a:gsLst>
                  <a:lin ang="5400000" scaled="0"/>
                  <a:tileRect/>
                </a:gradFill>
              </a:rPr>
              <a:t>8.2</a:t>
            </a:r>
            <a:r>
              <a:rPr lang="ko-KR" altLang="en-US" sz="4400" b="1" i="1" kern="0">
                <a:ln>
                  <a:solidFill>
                    <a:srgbClr val="303962"/>
                  </a:solidFill>
                </a:ln>
                <a:gradFill flip="none" rotWithShape="1">
                  <a:gsLst>
                    <a:gs pos="50000">
                      <a:srgbClr val="EDECEA"/>
                    </a:gs>
                    <a:gs pos="50000">
                      <a:srgbClr val="FFC000">
                        <a:lumMod val="60000"/>
                        <a:lumOff val="40000"/>
                      </a:srgbClr>
                    </a:gs>
                  </a:gsLst>
                  <a:lin ang="5400000" scaled="0"/>
                  <a:tileRect/>
                </a:gradFill>
              </a:rPr>
              <a:t>장 딥드림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1100" kern="0">
                <a:solidFill>
                  <a:prstClr val="white">
                    <a:lumMod val="65000"/>
                  </a:prstClr>
                </a:solidFill>
              </a:rPr>
              <a:t>8.2 </a:t>
            </a:r>
            <a:r>
              <a:rPr lang="ko-KR" altLang="en-US" sz="1100" kern="0">
                <a:solidFill>
                  <a:prstClr val="white">
                    <a:lumMod val="65000"/>
                  </a:prstClr>
                </a:solidFill>
              </a:rPr>
              <a:t>딥드림</a:t>
            </a:r>
            <a:endParaRPr lang="ko-KR" altLang="en-US" sz="3600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41FADB85-E686-462D-A485-3251109C5436}"/>
              </a:ext>
            </a:extLst>
          </p:cNvPr>
          <p:cNvSpPr/>
          <p:nvPr/>
        </p:nvSpPr>
        <p:spPr>
          <a:xfrm>
            <a:off x="5763760" y="2146029"/>
            <a:ext cx="664481" cy="6477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431800" dist="25400" dir="5400000" algn="t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487BA28D-33C5-43AF-970E-26999AE17915}"/>
              </a:ext>
            </a:extLst>
          </p:cNvPr>
          <p:cNvGrpSpPr/>
          <p:nvPr/>
        </p:nvGrpSpPr>
        <p:grpSpPr>
          <a:xfrm>
            <a:off x="5980527" y="2355638"/>
            <a:ext cx="230946" cy="228482"/>
            <a:chOff x="11242636" y="735673"/>
            <a:chExt cx="230946" cy="228482"/>
          </a:xfrm>
        </p:grpSpPr>
        <p:sp>
          <p:nvSpPr>
            <p:cNvPr id="83" name="타원 82">
              <a:extLst>
                <a:ext uri="{FF2B5EF4-FFF2-40B4-BE49-F238E27FC236}">
                  <a16:creationId xmlns:a16="http://schemas.microsoft.com/office/drawing/2014/main" id="{B970DAD8-A6E3-48BF-8D1C-673AB141B080}"/>
                </a:ext>
              </a:extLst>
            </p:cNvPr>
            <p:cNvSpPr/>
            <p:nvPr/>
          </p:nvSpPr>
          <p:spPr>
            <a:xfrm>
              <a:off x="11302773" y="800483"/>
              <a:ext cx="108789" cy="108789"/>
            </a:xfrm>
            <a:prstGeom prst="ellipse">
              <a:avLst/>
            </a:prstGeom>
            <a:solidFill>
              <a:srgbClr val="FFC000"/>
            </a:solidFill>
            <a:ln w="158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4" name="사각형: 둥근 위쪽 모서리 16">
              <a:extLst>
                <a:ext uri="{FF2B5EF4-FFF2-40B4-BE49-F238E27FC236}">
                  <a16:creationId xmlns:a16="http://schemas.microsoft.com/office/drawing/2014/main" id="{91BF2FC8-071D-4609-83EB-B8AB51FD9950}"/>
                </a:ext>
              </a:extLst>
            </p:cNvPr>
            <p:cNvSpPr/>
            <p:nvPr/>
          </p:nvSpPr>
          <p:spPr>
            <a:xfrm>
              <a:off x="11333147" y="910155"/>
              <a:ext cx="48043" cy="54000"/>
            </a:xfrm>
            <a:prstGeom prst="round2SameRect">
              <a:avLst>
                <a:gd name="adj1" fmla="val 0"/>
                <a:gd name="adj2" fmla="val 50000"/>
              </a:avLst>
            </a:prstGeom>
            <a:noFill/>
            <a:ln w="158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85" name="직선 연결선 84">
              <a:extLst>
                <a:ext uri="{FF2B5EF4-FFF2-40B4-BE49-F238E27FC236}">
                  <a16:creationId xmlns:a16="http://schemas.microsoft.com/office/drawing/2014/main" id="{E3179C3A-7FB3-4AED-81F6-31C07000E3DF}"/>
                </a:ext>
              </a:extLst>
            </p:cNvPr>
            <p:cNvCxnSpPr>
              <a:cxnSpLocks/>
            </p:cNvCxnSpPr>
            <p:nvPr/>
          </p:nvCxnSpPr>
          <p:spPr>
            <a:xfrm>
              <a:off x="11359549" y="735673"/>
              <a:ext cx="0" cy="28456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연결선 85">
              <a:extLst>
                <a:ext uri="{FF2B5EF4-FFF2-40B4-BE49-F238E27FC236}">
                  <a16:creationId xmlns:a16="http://schemas.microsoft.com/office/drawing/2014/main" id="{D9DF4843-1541-4000-A861-6FA3EE6D351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459354" y="838200"/>
              <a:ext cx="0" cy="28456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직선 연결선 86">
              <a:extLst>
                <a:ext uri="{FF2B5EF4-FFF2-40B4-BE49-F238E27FC236}">
                  <a16:creationId xmlns:a16="http://schemas.microsoft.com/office/drawing/2014/main" id="{E5214D7D-E792-4EAE-8927-F0C29E79BBD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256864" y="835420"/>
              <a:ext cx="0" cy="28456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연결선 87">
              <a:extLst>
                <a:ext uri="{FF2B5EF4-FFF2-40B4-BE49-F238E27FC236}">
                  <a16:creationId xmlns:a16="http://schemas.microsoft.com/office/drawing/2014/main" id="{876E0D67-EB1F-4DE7-9F1D-FCF86AEECCA2}"/>
                </a:ext>
              </a:extLst>
            </p:cNvPr>
            <p:cNvCxnSpPr>
              <a:cxnSpLocks/>
            </p:cNvCxnSpPr>
            <p:nvPr/>
          </p:nvCxnSpPr>
          <p:spPr>
            <a:xfrm rot="8100000">
              <a:off x="11282498" y="767378"/>
              <a:ext cx="0" cy="28456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직선 연결선 88">
              <a:extLst>
                <a:ext uri="{FF2B5EF4-FFF2-40B4-BE49-F238E27FC236}">
                  <a16:creationId xmlns:a16="http://schemas.microsoft.com/office/drawing/2014/main" id="{E60A00B5-8E54-49D9-9864-50BE611E781B}"/>
                </a:ext>
              </a:extLst>
            </p:cNvPr>
            <p:cNvCxnSpPr>
              <a:cxnSpLocks/>
            </p:cNvCxnSpPr>
            <p:nvPr/>
          </p:nvCxnSpPr>
          <p:spPr>
            <a:xfrm rot="13500000">
              <a:off x="11433473" y="772140"/>
              <a:ext cx="0" cy="28456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60520694"/>
      </p:ext>
    </p:extLst>
  </p:cSld>
  <p:clrMapOvr>
    <a:masterClrMapping/>
  </p:clrMapOvr>
  <p:transition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09626" y="245385"/>
            <a:ext cx="11572748" cy="6359441"/>
            <a:chOff x="309626" y="245385"/>
            <a:chExt cx="11572748" cy="6359441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1DE2A7CB-9018-4640-AB43-BCC19C805324}"/>
                </a:ext>
              </a:extLst>
            </p:cNvPr>
            <p:cNvSpPr/>
            <p:nvPr/>
          </p:nvSpPr>
          <p:spPr>
            <a:xfrm>
              <a:off x="309626" y="253174"/>
              <a:ext cx="11572748" cy="63516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431800" dist="25400" dir="5400000" algn="t" rotWithShape="0">
                <a:prstClr val="black">
                  <a:alpha val="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41FADB85-E686-462D-A485-3251109C5436}"/>
                </a:ext>
              </a:extLst>
            </p:cNvPr>
            <p:cNvSpPr/>
            <p:nvPr/>
          </p:nvSpPr>
          <p:spPr>
            <a:xfrm>
              <a:off x="11217893" y="253174"/>
              <a:ext cx="664481" cy="647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431800" dist="25400" dir="5400000" algn="t" rotWithShape="0">
                <a:prstClr val="black">
                  <a:alpha val="1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A6EE2FFB-3CA7-453A-9016-7D5286183A63}"/>
                </a:ext>
              </a:extLst>
            </p:cNvPr>
            <p:cNvSpPr/>
            <p:nvPr/>
          </p:nvSpPr>
          <p:spPr>
            <a:xfrm>
              <a:off x="1058925" y="245385"/>
              <a:ext cx="10157083" cy="647700"/>
            </a:xfrm>
            <a:prstGeom prst="rect">
              <a:avLst/>
            </a:prstGeom>
            <a:solidFill>
              <a:srgbClr val="30396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 latinLnBrk="0">
                <a:defRPr/>
              </a:pPr>
              <a:r>
                <a:rPr lang="ko-KR" altLang="en-US" sz="2400" b="1" i="1" kern="0">
                  <a:solidFill>
                    <a:prstClr val="white"/>
                  </a:solidFill>
                </a:rPr>
                <a:t>들어가기 앞서서</a:t>
              </a:r>
              <a:r>
                <a:rPr lang="en-US" altLang="ko-KR" sz="2400" b="1" i="1" kern="0">
                  <a:solidFill>
                    <a:prstClr val="white"/>
                  </a:solidFill>
                </a:rPr>
                <a:t>!  </a:t>
              </a:r>
              <a:r>
                <a:rPr lang="ko-KR" altLang="en-US" sz="1200" b="1" i="1" kern="0">
                  <a:solidFill>
                    <a:prstClr val="white"/>
                  </a:solidFill>
                </a:rPr>
                <a:t>딥드림이란</a:t>
              </a:r>
              <a:r>
                <a:rPr lang="en-US" altLang="ko-KR" sz="1200" b="1" i="1" kern="0">
                  <a:solidFill>
                    <a:prstClr val="white"/>
                  </a:solidFill>
                </a:rPr>
                <a:t>?</a:t>
              </a:r>
              <a:endParaRPr lang="ko-KR" altLang="en-US" sz="1200" dirty="0">
                <a:solidFill>
                  <a:prstClr val="white"/>
                </a:solidFill>
              </a:endParaRP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487BA28D-33C5-43AF-970E-26999AE17915}"/>
                </a:ext>
              </a:extLst>
            </p:cNvPr>
            <p:cNvGrpSpPr/>
            <p:nvPr/>
          </p:nvGrpSpPr>
          <p:grpSpPr>
            <a:xfrm>
              <a:off x="11434660" y="462783"/>
              <a:ext cx="230946" cy="228482"/>
              <a:chOff x="11242636" y="735673"/>
              <a:chExt cx="230946" cy="228482"/>
            </a:xfrm>
          </p:grpSpPr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B970DAD8-A6E3-48BF-8D1C-673AB141B080}"/>
                  </a:ext>
                </a:extLst>
              </p:cNvPr>
              <p:cNvSpPr/>
              <p:nvPr/>
            </p:nvSpPr>
            <p:spPr>
              <a:xfrm>
                <a:off x="11302773" y="800483"/>
                <a:ext cx="108789" cy="108789"/>
              </a:xfrm>
              <a:prstGeom prst="ellipse">
                <a:avLst/>
              </a:prstGeom>
              <a:solidFill>
                <a:srgbClr val="FFC000"/>
              </a:solidFill>
              <a:ln w="158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사각형: 둥근 위쪽 모서리 16">
                <a:extLst>
                  <a:ext uri="{FF2B5EF4-FFF2-40B4-BE49-F238E27FC236}">
                    <a16:creationId xmlns:a16="http://schemas.microsoft.com/office/drawing/2014/main" id="{91BF2FC8-071D-4609-83EB-B8AB51FD9950}"/>
                  </a:ext>
                </a:extLst>
              </p:cNvPr>
              <p:cNvSpPr/>
              <p:nvPr/>
            </p:nvSpPr>
            <p:spPr>
              <a:xfrm>
                <a:off x="11333147" y="910155"/>
                <a:ext cx="48043" cy="54000"/>
              </a:xfrm>
              <a:prstGeom prst="round2SameRect">
                <a:avLst>
                  <a:gd name="adj1" fmla="val 0"/>
                  <a:gd name="adj2" fmla="val 50000"/>
                </a:avLst>
              </a:prstGeom>
              <a:noFill/>
              <a:ln w="158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E3179C3A-7FB3-4AED-81F6-31C07000E3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59549" y="735673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D9DF4843-1541-4000-A861-6FA3EE6D3519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1459354" y="83820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>
                <a:extLst>
                  <a:ext uri="{FF2B5EF4-FFF2-40B4-BE49-F238E27FC236}">
                    <a16:creationId xmlns:a16="http://schemas.microsoft.com/office/drawing/2014/main" id="{E5214D7D-E792-4EAE-8927-F0C29E79BBD5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1256864" y="83542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876E0D67-EB1F-4DE7-9F1D-FCF86AEECCA2}"/>
                  </a:ext>
                </a:extLst>
              </p:cNvPr>
              <p:cNvCxnSpPr>
                <a:cxnSpLocks/>
              </p:cNvCxnSpPr>
              <p:nvPr/>
            </p:nvCxnSpPr>
            <p:spPr>
              <a:xfrm rot="8100000">
                <a:off x="11282498" y="767378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id="{E60A00B5-8E54-49D9-9864-50BE611E781B}"/>
                  </a:ext>
                </a:extLst>
              </p:cNvPr>
              <p:cNvCxnSpPr>
                <a:cxnSpLocks/>
              </p:cNvCxnSpPr>
              <p:nvPr/>
            </p:nvCxnSpPr>
            <p:spPr>
              <a:xfrm rot="13500000">
                <a:off x="11433473" y="77214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55BA2AA-F16D-4E85-8715-E9F4F9C65EE8}"/>
                </a:ext>
              </a:extLst>
            </p:cNvPr>
            <p:cNvSpPr/>
            <p:nvPr/>
          </p:nvSpPr>
          <p:spPr>
            <a:xfrm>
              <a:off x="309626" y="245385"/>
              <a:ext cx="749300" cy="6477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>
              <a:outerShdw dist="25400" algn="l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b="1">
                  <a:solidFill>
                    <a:srgbClr val="303962"/>
                  </a:solidFill>
                </a:rPr>
                <a:t>00</a:t>
              </a:r>
              <a:endParaRPr lang="ko-KR" altLang="en-US" b="1" dirty="0">
                <a:solidFill>
                  <a:srgbClr val="303962"/>
                </a:solidFill>
              </a:endParaRPr>
            </a:p>
          </p:txBody>
        </p: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700BEA06-447F-4E64-9A24-AC92AF81A4E7}"/>
                </a:ext>
              </a:extLst>
            </p:cNvPr>
            <p:cNvGrpSpPr/>
            <p:nvPr/>
          </p:nvGrpSpPr>
          <p:grpSpPr>
            <a:xfrm>
              <a:off x="10703092" y="493743"/>
              <a:ext cx="267186" cy="165383"/>
              <a:chOff x="10447060" y="740631"/>
              <a:chExt cx="267186" cy="165383"/>
            </a:xfrm>
          </p:grpSpPr>
          <p:sp>
            <p:nvSpPr>
              <p:cNvPr id="25" name="화살표: 갈매기형 수장 24">
                <a:extLst>
                  <a:ext uri="{FF2B5EF4-FFF2-40B4-BE49-F238E27FC236}">
                    <a16:creationId xmlns:a16="http://schemas.microsoft.com/office/drawing/2014/main" id="{585821D6-0BBF-44C8-B0DB-6DBE5320FA21}"/>
                  </a:ext>
                </a:extLst>
              </p:cNvPr>
              <p:cNvSpPr/>
              <p:nvPr/>
            </p:nvSpPr>
            <p:spPr>
              <a:xfrm>
                <a:off x="10597188" y="740631"/>
                <a:ext cx="117058" cy="165383"/>
              </a:xfrm>
              <a:prstGeom prst="chevron">
                <a:avLst>
                  <a:gd name="adj" fmla="val 8072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84B49E7D-3BAD-479B-8256-2BD7BD744D6B}"/>
                  </a:ext>
                </a:extLst>
              </p:cNvPr>
              <p:cNvSpPr/>
              <p:nvPr/>
            </p:nvSpPr>
            <p:spPr>
              <a:xfrm>
                <a:off x="10447060" y="816123"/>
                <a:ext cx="252000" cy="144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31" name="원형: 비어 있음 23">
            <a:extLst>
              <a:ext uri="{FF2B5EF4-FFF2-40B4-BE49-F238E27FC236}">
                <a16:creationId xmlns:a16="http://schemas.microsoft.com/office/drawing/2014/main" id="{21361AAE-CE89-4CE0-B257-CBD5047A72E5}"/>
              </a:ext>
            </a:extLst>
          </p:cNvPr>
          <p:cNvSpPr/>
          <p:nvPr/>
        </p:nvSpPr>
        <p:spPr>
          <a:xfrm>
            <a:off x="8835740" y="1027549"/>
            <a:ext cx="209550" cy="209550"/>
          </a:xfrm>
          <a:prstGeom prst="donut">
            <a:avLst>
              <a:gd name="adj" fmla="val 1476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2" name="사각형: 둥근 모서리 24">
            <a:extLst>
              <a:ext uri="{FF2B5EF4-FFF2-40B4-BE49-F238E27FC236}">
                <a16:creationId xmlns:a16="http://schemas.microsoft.com/office/drawing/2014/main" id="{E5B5BFB2-C137-4CC1-9627-B4A154A8ED04}"/>
              </a:ext>
            </a:extLst>
          </p:cNvPr>
          <p:cNvSpPr/>
          <p:nvPr/>
        </p:nvSpPr>
        <p:spPr>
          <a:xfrm rot="18900000">
            <a:off x="9034433" y="1378869"/>
            <a:ext cx="36000" cy="144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22217D9E-8F96-45A9-BF07-205F55625DDC}"/>
              </a:ext>
            </a:extLst>
          </p:cNvPr>
          <p:cNvCxnSpPr>
            <a:cxnSpLocks/>
          </p:cNvCxnSpPr>
          <p:nvPr/>
        </p:nvCxnSpPr>
        <p:spPr>
          <a:xfrm flipV="1">
            <a:off x="2315932" y="6151412"/>
            <a:ext cx="7643068" cy="44825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E7D7FD32-9255-468C-9155-1732989EA935}"/>
              </a:ext>
            </a:extLst>
          </p:cNvPr>
          <p:cNvSpPr txBox="1"/>
          <p:nvPr/>
        </p:nvSpPr>
        <p:spPr>
          <a:xfrm>
            <a:off x="1191237" y="1731243"/>
            <a:ext cx="10157082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/>
              <a:t>개념 </a:t>
            </a:r>
            <a:r>
              <a:rPr lang="en-US" altLang="ko-KR" b="1"/>
              <a:t>: </a:t>
            </a:r>
            <a:r>
              <a:rPr lang="ko-KR" altLang="en-US" sz="1400"/>
              <a:t>합성곱 신경망이</a:t>
            </a:r>
            <a:r>
              <a:rPr lang="en-US" altLang="ko-KR" sz="1400"/>
              <a:t> </a:t>
            </a:r>
            <a:r>
              <a:rPr lang="ko-KR" altLang="en-US" sz="1400"/>
              <a:t>학습한 표현을 사용하여 예술적으로 이미지를 조작하는 기법</a:t>
            </a:r>
            <a:endParaRPr lang="en-US" altLang="ko-KR" sz="1400"/>
          </a:p>
          <a:p>
            <a:endParaRPr lang="en-US" altLang="ko-KR"/>
          </a:p>
          <a:p>
            <a:r>
              <a:rPr lang="en-US" altLang="ko-KR"/>
              <a:t> 	</a:t>
            </a:r>
            <a:r>
              <a:rPr lang="en-US" altLang="ko-KR" sz="1400"/>
              <a:t>1. </a:t>
            </a:r>
            <a:r>
              <a:rPr lang="ko-KR" altLang="en-US" sz="1400"/>
              <a:t>입력 이미지를 순전파 한 후</a:t>
            </a:r>
            <a:r>
              <a:rPr lang="en-US" altLang="ko-KR" sz="1400"/>
              <a:t>, </a:t>
            </a:r>
            <a:r>
              <a:rPr lang="ko-KR" altLang="en-US" sz="1400"/>
              <a:t>특정 필터가 아니라 전체 층의 활성화값에 대한 그래디언트를 계산하여 구현</a:t>
            </a:r>
            <a:r>
              <a:rPr lang="en-US" altLang="ko-KR" sz="1400"/>
              <a:t>.</a:t>
            </a:r>
          </a:p>
          <a:p>
            <a:endParaRPr lang="en-US" altLang="ko-KR" sz="1400"/>
          </a:p>
          <a:p>
            <a:r>
              <a:rPr lang="en-US" altLang="ko-KR" sz="1400"/>
              <a:t>	2. </a:t>
            </a:r>
            <a:r>
              <a:rPr lang="ko-KR" altLang="en-US" sz="1400"/>
              <a:t>빈 이미지나 노이즈가 조금 있는 입력이 아니라 이미 가지고 있는 이미지를 사용하여 층의 활성화 값을 최대화 </a:t>
            </a:r>
            <a:r>
              <a:rPr lang="en-US" altLang="ko-KR" sz="1400"/>
              <a:t>	   </a:t>
            </a:r>
            <a:r>
              <a:rPr lang="ko-KR" altLang="en-US" sz="1400"/>
              <a:t>하여 기존 시각 패턴을 바탕으로 요소들을 과잉해석하여 예술적인 스타일로 왜곡 시킨다</a:t>
            </a:r>
            <a:r>
              <a:rPr lang="en-US" altLang="ko-KR" sz="1400"/>
              <a:t>.</a:t>
            </a:r>
          </a:p>
          <a:p>
            <a:endParaRPr lang="en-US" altLang="ko-KR" sz="1400"/>
          </a:p>
          <a:p>
            <a:r>
              <a:rPr lang="en-US" altLang="ko-KR" sz="1400"/>
              <a:t>	3. </a:t>
            </a:r>
            <a:r>
              <a:rPr lang="ko-KR" altLang="en-US" sz="1400"/>
              <a:t>시각 품질을 높이기 위해 여러 다른 옥타브로 입력 이미지를 처리한다</a:t>
            </a:r>
            <a:r>
              <a:rPr lang="en-US" altLang="ko-KR" sz="1400"/>
              <a:t>.</a:t>
            </a:r>
            <a:endParaRPr lang="ko-KR" altLang="en-US" sz="1400"/>
          </a:p>
        </p:txBody>
      </p:sp>
      <p:pic>
        <p:nvPicPr>
          <p:cNvPr id="1026" name="Picture 2" descr="Dogception">
            <a:extLst>
              <a:ext uri="{FF2B5EF4-FFF2-40B4-BE49-F238E27FC236}">
                <a16:creationId xmlns:a16="http://schemas.microsoft.com/office/drawing/2014/main" id="{455790F8-6FCB-49E4-A328-D0CD95D010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5164" y="3854485"/>
            <a:ext cx="2841932" cy="2341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구글 딥드림 모사 작품이 1억?! 인공지능이 그리는 예술의 현주소 : 네이버 포스트">
            <a:extLst>
              <a:ext uri="{FF2B5EF4-FFF2-40B4-BE49-F238E27FC236}">
                <a16:creationId xmlns:a16="http://schemas.microsoft.com/office/drawing/2014/main" id="{6C877552-CF05-457C-B6A5-27E4011869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033" y="3854484"/>
            <a:ext cx="2914073" cy="2296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인공지능이 그림을 그린다! - 딥드림(Deep Dream) : 네이버 블로그">
            <a:extLst>
              <a:ext uri="{FF2B5EF4-FFF2-40B4-BE49-F238E27FC236}">
                <a16:creationId xmlns:a16="http://schemas.microsoft.com/office/drawing/2014/main" id="{95BEDA76-1BF5-4871-9C11-40D2303805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0333" y="3854483"/>
            <a:ext cx="3664760" cy="2296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4890512"/>
      </p:ext>
    </p:extLst>
  </p:cSld>
  <p:clrMapOvr>
    <a:masterClrMapping/>
  </p:clrMapOvr>
  <p:transition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09626" y="237596"/>
            <a:ext cx="11572748" cy="6351652"/>
            <a:chOff x="309626" y="237596"/>
            <a:chExt cx="11572748" cy="6351652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1DE2A7CB-9018-4640-AB43-BCC19C805324}"/>
                </a:ext>
              </a:extLst>
            </p:cNvPr>
            <p:cNvSpPr/>
            <p:nvPr/>
          </p:nvSpPr>
          <p:spPr>
            <a:xfrm>
              <a:off x="309626" y="237596"/>
              <a:ext cx="11572748" cy="63516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431800" dist="25400" dir="5400000" algn="t" rotWithShape="0">
                <a:prstClr val="black">
                  <a:alpha val="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41FADB85-E686-462D-A485-3251109C5436}"/>
                </a:ext>
              </a:extLst>
            </p:cNvPr>
            <p:cNvSpPr/>
            <p:nvPr/>
          </p:nvSpPr>
          <p:spPr>
            <a:xfrm>
              <a:off x="11217893" y="253174"/>
              <a:ext cx="664481" cy="647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431800" dist="25400" dir="5400000" algn="t" rotWithShape="0">
                <a:prstClr val="black">
                  <a:alpha val="1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A6EE2FFB-3CA7-453A-9016-7D5286183A63}"/>
                </a:ext>
              </a:extLst>
            </p:cNvPr>
            <p:cNvSpPr/>
            <p:nvPr/>
          </p:nvSpPr>
          <p:spPr>
            <a:xfrm>
              <a:off x="1058925" y="245385"/>
              <a:ext cx="10157083" cy="647700"/>
            </a:xfrm>
            <a:prstGeom prst="rect">
              <a:avLst/>
            </a:prstGeom>
            <a:solidFill>
              <a:srgbClr val="30396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 latinLnBrk="0">
                <a:defRPr/>
              </a:pPr>
              <a:r>
                <a:rPr lang="ko-KR" altLang="en-US" sz="2400" b="1" i="1" kern="0">
                  <a:solidFill>
                    <a:prstClr val="white"/>
                  </a:solidFill>
                </a:rPr>
                <a:t>컨브넷을 불러오자</a:t>
              </a:r>
              <a:r>
                <a:rPr lang="en-US" altLang="ko-KR" sz="2400" b="1" i="1" kern="0">
                  <a:solidFill>
                    <a:prstClr val="white"/>
                  </a:solidFill>
                </a:rPr>
                <a:t>_</a:t>
              </a:r>
              <a:r>
                <a:rPr lang="en-US" altLang="ko-KR" sz="1600" b="1" i="1" kern="0">
                  <a:solidFill>
                    <a:prstClr val="white"/>
                  </a:solidFill>
                </a:rPr>
                <a:t>imagenet</a:t>
              </a:r>
              <a:r>
                <a:rPr lang="ko-KR" altLang="en-US" sz="1600" b="1" i="1" kern="0">
                  <a:solidFill>
                    <a:prstClr val="white"/>
                  </a:solidFill>
                </a:rPr>
                <a:t>이란</a:t>
              </a:r>
              <a:r>
                <a:rPr lang="en-US" altLang="ko-KR" sz="1600" b="1" i="1" kern="0">
                  <a:solidFill>
                    <a:prstClr val="white"/>
                  </a:solidFill>
                </a:rPr>
                <a:t>?</a:t>
              </a:r>
              <a:endParaRPr lang="ko-KR" altLang="en-US" sz="1600" dirty="0">
                <a:solidFill>
                  <a:prstClr val="white"/>
                </a:solidFill>
              </a:endParaRP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487BA28D-33C5-43AF-970E-26999AE17915}"/>
                </a:ext>
              </a:extLst>
            </p:cNvPr>
            <p:cNvGrpSpPr/>
            <p:nvPr/>
          </p:nvGrpSpPr>
          <p:grpSpPr>
            <a:xfrm>
              <a:off x="11434660" y="462783"/>
              <a:ext cx="230946" cy="228482"/>
              <a:chOff x="11242636" y="735673"/>
              <a:chExt cx="230946" cy="228482"/>
            </a:xfrm>
          </p:grpSpPr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B970DAD8-A6E3-48BF-8D1C-673AB141B080}"/>
                  </a:ext>
                </a:extLst>
              </p:cNvPr>
              <p:cNvSpPr/>
              <p:nvPr/>
            </p:nvSpPr>
            <p:spPr>
              <a:xfrm>
                <a:off x="11302773" y="800483"/>
                <a:ext cx="108789" cy="108789"/>
              </a:xfrm>
              <a:prstGeom prst="ellipse">
                <a:avLst/>
              </a:prstGeom>
              <a:solidFill>
                <a:srgbClr val="FFC000"/>
              </a:solidFill>
              <a:ln w="158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사각형: 둥근 위쪽 모서리 16">
                <a:extLst>
                  <a:ext uri="{FF2B5EF4-FFF2-40B4-BE49-F238E27FC236}">
                    <a16:creationId xmlns:a16="http://schemas.microsoft.com/office/drawing/2014/main" id="{91BF2FC8-071D-4609-83EB-B8AB51FD9950}"/>
                  </a:ext>
                </a:extLst>
              </p:cNvPr>
              <p:cNvSpPr/>
              <p:nvPr/>
            </p:nvSpPr>
            <p:spPr>
              <a:xfrm>
                <a:off x="11333147" y="910155"/>
                <a:ext cx="48043" cy="54000"/>
              </a:xfrm>
              <a:prstGeom prst="round2SameRect">
                <a:avLst>
                  <a:gd name="adj1" fmla="val 0"/>
                  <a:gd name="adj2" fmla="val 50000"/>
                </a:avLst>
              </a:prstGeom>
              <a:noFill/>
              <a:ln w="158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E3179C3A-7FB3-4AED-81F6-31C07000E3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59549" y="735673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D9DF4843-1541-4000-A861-6FA3EE6D3519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1459354" y="83820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>
                <a:extLst>
                  <a:ext uri="{FF2B5EF4-FFF2-40B4-BE49-F238E27FC236}">
                    <a16:creationId xmlns:a16="http://schemas.microsoft.com/office/drawing/2014/main" id="{E5214D7D-E792-4EAE-8927-F0C29E79BBD5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1256864" y="83542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876E0D67-EB1F-4DE7-9F1D-FCF86AEECCA2}"/>
                  </a:ext>
                </a:extLst>
              </p:cNvPr>
              <p:cNvCxnSpPr>
                <a:cxnSpLocks/>
              </p:cNvCxnSpPr>
              <p:nvPr/>
            </p:nvCxnSpPr>
            <p:spPr>
              <a:xfrm rot="8100000">
                <a:off x="11282498" y="767378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id="{E60A00B5-8E54-49D9-9864-50BE611E781B}"/>
                  </a:ext>
                </a:extLst>
              </p:cNvPr>
              <p:cNvCxnSpPr>
                <a:cxnSpLocks/>
              </p:cNvCxnSpPr>
              <p:nvPr/>
            </p:nvCxnSpPr>
            <p:spPr>
              <a:xfrm rot="13500000">
                <a:off x="11433473" y="77214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55BA2AA-F16D-4E85-8715-E9F4F9C65EE8}"/>
                </a:ext>
              </a:extLst>
            </p:cNvPr>
            <p:cNvSpPr/>
            <p:nvPr/>
          </p:nvSpPr>
          <p:spPr>
            <a:xfrm>
              <a:off x="309626" y="245385"/>
              <a:ext cx="749300" cy="6477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>
              <a:outerShdw dist="25400" algn="l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b="1">
                  <a:solidFill>
                    <a:srgbClr val="303962"/>
                  </a:solidFill>
                </a:rPr>
                <a:t>01</a:t>
              </a:r>
              <a:endParaRPr lang="ko-KR" altLang="en-US" b="1" dirty="0">
                <a:solidFill>
                  <a:srgbClr val="303962"/>
                </a:solidFill>
              </a:endParaRPr>
            </a:p>
          </p:txBody>
        </p: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700BEA06-447F-4E64-9A24-AC92AF81A4E7}"/>
                </a:ext>
              </a:extLst>
            </p:cNvPr>
            <p:cNvGrpSpPr/>
            <p:nvPr/>
          </p:nvGrpSpPr>
          <p:grpSpPr>
            <a:xfrm>
              <a:off x="10703092" y="493743"/>
              <a:ext cx="267186" cy="165383"/>
              <a:chOff x="10447060" y="740631"/>
              <a:chExt cx="267186" cy="165383"/>
            </a:xfrm>
          </p:grpSpPr>
          <p:sp>
            <p:nvSpPr>
              <p:cNvPr id="25" name="화살표: 갈매기형 수장 24">
                <a:extLst>
                  <a:ext uri="{FF2B5EF4-FFF2-40B4-BE49-F238E27FC236}">
                    <a16:creationId xmlns:a16="http://schemas.microsoft.com/office/drawing/2014/main" id="{585821D6-0BBF-44C8-B0DB-6DBE5320FA21}"/>
                  </a:ext>
                </a:extLst>
              </p:cNvPr>
              <p:cNvSpPr/>
              <p:nvPr/>
            </p:nvSpPr>
            <p:spPr>
              <a:xfrm>
                <a:off x="10597188" y="740631"/>
                <a:ext cx="117058" cy="165383"/>
              </a:xfrm>
              <a:prstGeom prst="chevron">
                <a:avLst>
                  <a:gd name="adj" fmla="val 8072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84B49E7D-3BAD-479B-8256-2BD7BD744D6B}"/>
                  </a:ext>
                </a:extLst>
              </p:cNvPr>
              <p:cNvSpPr/>
              <p:nvPr/>
            </p:nvSpPr>
            <p:spPr>
              <a:xfrm>
                <a:off x="10447060" y="816123"/>
                <a:ext cx="252000" cy="144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31" name="원형: 비어 있음 23">
            <a:extLst>
              <a:ext uri="{FF2B5EF4-FFF2-40B4-BE49-F238E27FC236}">
                <a16:creationId xmlns:a16="http://schemas.microsoft.com/office/drawing/2014/main" id="{21361AAE-CE89-4CE0-B257-CBD5047A72E5}"/>
              </a:ext>
            </a:extLst>
          </p:cNvPr>
          <p:cNvSpPr/>
          <p:nvPr/>
        </p:nvSpPr>
        <p:spPr>
          <a:xfrm>
            <a:off x="8835740" y="1027549"/>
            <a:ext cx="209550" cy="209550"/>
          </a:xfrm>
          <a:prstGeom prst="donut">
            <a:avLst>
              <a:gd name="adj" fmla="val 1476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2" name="사각형: 둥근 모서리 24">
            <a:extLst>
              <a:ext uri="{FF2B5EF4-FFF2-40B4-BE49-F238E27FC236}">
                <a16:creationId xmlns:a16="http://schemas.microsoft.com/office/drawing/2014/main" id="{E5B5BFB2-C137-4CC1-9627-B4A154A8ED04}"/>
              </a:ext>
            </a:extLst>
          </p:cNvPr>
          <p:cNvSpPr/>
          <p:nvPr/>
        </p:nvSpPr>
        <p:spPr>
          <a:xfrm rot="18900000">
            <a:off x="9034433" y="1378869"/>
            <a:ext cx="36000" cy="144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22217D9E-8F96-45A9-BF07-205F55625DDC}"/>
              </a:ext>
            </a:extLst>
          </p:cNvPr>
          <p:cNvCxnSpPr>
            <a:cxnSpLocks/>
          </p:cNvCxnSpPr>
          <p:nvPr/>
        </p:nvCxnSpPr>
        <p:spPr>
          <a:xfrm flipV="1">
            <a:off x="2030765" y="4499249"/>
            <a:ext cx="7643068" cy="44825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27482356-635F-4603-BCAE-622A5291C109}"/>
              </a:ext>
            </a:extLst>
          </p:cNvPr>
          <p:cNvSpPr txBox="1"/>
          <p:nvPr/>
        </p:nvSpPr>
        <p:spPr>
          <a:xfrm>
            <a:off x="2030765" y="4999454"/>
            <a:ext cx="74823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0" i="0">
                <a:solidFill>
                  <a:srgbClr val="4D5156"/>
                </a:solidFill>
                <a:effectLst/>
                <a:latin typeface="+mj-lt"/>
              </a:rPr>
              <a:t>ImageNet </a:t>
            </a:r>
            <a:r>
              <a:rPr lang="ko-KR" altLang="en-US" sz="1600" b="0" i="0">
                <a:solidFill>
                  <a:srgbClr val="4D5156"/>
                </a:solidFill>
                <a:effectLst/>
                <a:latin typeface="+mj-lt"/>
              </a:rPr>
              <a:t>프로젝트는 시각적 객체 인식 소프트웨어 연구에 사용하도록 설계된 대형 시각적 데이터베이스입니다</a:t>
            </a:r>
            <a:r>
              <a:rPr lang="en-US" altLang="ko-KR" sz="1600" b="0" i="0">
                <a:solidFill>
                  <a:srgbClr val="4D5156"/>
                </a:solidFill>
                <a:effectLst/>
                <a:latin typeface="+mj-lt"/>
              </a:rPr>
              <a:t>.</a:t>
            </a:r>
          </a:p>
          <a:p>
            <a:endParaRPr lang="en-US" altLang="ko-KR" sz="1600">
              <a:solidFill>
                <a:srgbClr val="4D5156"/>
              </a:solidFill>
              <a:latin typeface="+mj-lt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087A878-EA5D-4BCE-A399-99395970B3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8324" y="1638564"/>
            <a:ext cx="6926966" cy="2414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374225"/>
      </p:ext>
    </p:extLst>
  </p:cSld>
  <p:clrMapOvr>
    <a:masterClrMapping/>
  </p:clrMapOvr>
  <p:transition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09626" y="237596"/>
            <a:ext cx="11572748" cy="6351652"/>
            <a:chOff x="309626" y="237596"/>
            <a:chExt cx="11572748" cy="6351652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1DE2A7CB-9018-4640-AB43-BCC19C805324}"/>
                </a:ext>
              </a:extLst>
            </p:cNvPr>
            <p:cNvSpPr/>
            <p:nvPr/>
          </p:nvSpPr>
          <p:spPr>
            <a:xfrm>
              <a:off x="309626" y="237596"/>
              <a:ext cx="11572748" cy="63516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431800" dist="25400" dir="5400000" algn="t" rotWithShape="0">
                <a:prstClr val="black">
                  <a:alpha val="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41FADB85-E686-462D-A485-3251109C5436}"/>
                </a:ext>
              </a:extLst>
            </p:cNvPr>
            <p:cNvSpPr/>
            <p:nvPr/>
          </p:nvSpPr>
          <p:spPr>
            <a:xfrm>
              <a:off x="11217893" y="253174"/>
              <a:ext cx="664481" cy="647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431800" dist="25400" dir="5400000" algn="t" rotWithShape="0">
                <a:prstClr val="black">
                  <a:alpha val="1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A6EE2FFB-3CA7-453A-9016-7D5286183A63}"/>
                </a:ext>
              </a:extLst>
            </p:cNvPr>
            <p:cNvSpPr/>
            <p:nvPr/>
          </p:nvSpPr>
          <p:spPr>
            <a:xfrm>
              <a:off x="1058925" y="245385"/>
              <a:ext cx="10157083" cy="647700"/>
            </a:xfrm>
            <a:prstGeom prst="rect">
              <a:avLst/>
            </a:prstGeom>
            <a:solidFill>
              <a:srgbClr val="30396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 latinLnBrk="0">
                <a:defRPr/>
              </a:pPr>
              <a:r>
                <a:rPr lang="ko-KR" altLang="en-US" sz="2400" b="1" i="1" kern="0">
                  <a:solidFill>
                    <a:prstClr val="white"/>
                  </a:solidFill>
                </a:rPr>
                <a:t>컨브넷을 불러오자</a:t>
              </a:r>
              <a:r>
                <a:rPr lang="en-US" altLang="ko-KR" sz="2400" b="1" i="1" kern="0">
                  <a:solidFill>
                    <a:prstClr val="white"/>
                  </a:solidFill>
                </a:rPr>
                <a:t>_</a:t>
              </a:r>
              <a:r>
                <a:rPr lang="en-US" altLang="ko-KR" sz="1600" b="1" i="1" kern="0">
                  <a:solidFill>
                    <a:prstClr val="white"/>
                  </a:solidFill>
                </a:rPr>
                <a:t>inception v3</a:t>
              </a:r>
              <a:r>
                <a:rPr lang="ko-KR" altLang="en-US" sz="1600" b="1" i="1" kern="0">
                  <a:solidFill>
                    <a:prstClr val="white"/>
                  </a:solidFill>
                </a:rPr>
                <a:t>란</a:t>
              </a:r>
              <a:r>
                <a:rPr lang="en-US" altLang="ko-KR" sz="1600" b="1" i="1" kern="0">
                  <a:solidFill>
                    <a:prstClr val="white"/>
                  </a:solidFill>
                </a:rPr>
                <a:t>?</a:t>
              </a:r>
              <a:endParaRPr lang="ko-KR" altLang="en-US" sz="1600" dirty="0">
                <a:solidFill>
                  <a:prstClr val="white"/>
                </a:solidFill>
              </a:endParaRP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487BA28D-33C5-43AF-970E-26999AE17915}"/>
                </a:ext>
              </a:extLst>
            </p:cNvPr>
            <p:cNvGrpSpPr/>
            <p:nvPr/>
          </p:nvGrpSpPr>
          <p:grpSpPr>
            <a:xfrm>
              <a:off x="11434660" y="462783"/>
              <a:ext cx="230946" cy="228482"/>
              <a:chOff x="11242636" y="735673"/>
              <a:chExt cx="230946" cy="228482"/>
            </a:xfrm>
          </p:grpSpPr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B970DAD8-A6E3-48BF-8D1C-673AB141B080}"/>
                  </a:ext>
                </a:extLst>
              </p:cNvPr>
              <p:cNvSpPr/>
              <p:nvPr/>
            </p:nvSpPr>
            <p:spPr>
              <a:xfrm>
                <a:off x="11302773" y="800483"/>
                <a:ext cx="108789" cy="108789"/>
              </a:xfrm>
              <a:prstGeom prst="ellipse">
                <a:avLst/>
              </a:prstGeom>
              <a:solidFill>
                <a:srgbClr val="FFC000"/>
              </a:solidFill>
              <a:ln w="158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사각형: 둥근 위쪽 모서리 16">
                <a:extLst>
                  <a:ext uri="{FF2B5EF4-FFF2-40B4-BE49-F238E27FC236}">
                    <a16:creationId xmlns:a16="http://schemas.microsoft.com/office/drawing/2014/main" id="{91BF2FC8-071D-4609-83EB-B8AB51FD9950}"/>
                  </a:ext>
                </a:extLst>
              </p:cNvPr>
              <p:cNvSpPr/>
              <p:nvPr/>
            </p:nvSpPr>
            <p:spPr>
              <a:xfrm>
                <a:off x="11333147" y="910155"/>
                <a:ext cx="48043" cy="54000"/>
              </a:xfrm>
              <a:prstGeom prst="round2SameRect">
                <a:avLst>
                  <a:gd name="adj1" fmla="val 0"/>
                  <a:gd name="adj2" fmla="val 50000"/>
                </a:avLst>
              </a:prstGeom>
              <a:noFill/>
              <a:ln w="158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E3179C3A-7FB3-4AED-81F6-31C07000E3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59549" y="735673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D9DF4843-1541-4000-A861-6FA3EE6D3519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1459354" y="83820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>
                <a:extLst>
                  <a:ext uri="{FF2B5EF4-FFF2-40B4-BE49-F238E27FC236}">
                    <a16:creationId xmlns:a16="http://schemas.microsoft.com/office/drawing/2014/main" id="{E5214D7D-E792-4EAE-8927-F0C29E79BBD5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1256864" y="83542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876E0D67-EB1F-4DE7-9F1D-FCF86AEECCA2}"/>
                  </a:ext>
                </a:extLst>
              </p:cNvPr>
              <p:cNvCxnSpPr>
                <a:cxnSpLocks/>
              </p:cNvCxnSpPr>
              <p:nvPr/>
            </p:nvCxnSpPr>
            <p:spPr>
              <a:xfrm rot="8100000">
                <a:off x="11282498" y="767378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id="{E60A00B5-8E54-49D9-9864-50BE611E781B}"/>
                  </a:ext>
                </a:extLst>
              </p:cNvPr>
              <p:cNvCxnSpPr>
                <a:cxnSpLocks/>
              </p:cNvCxnSpPr>
              <p:nvPr/>
            </p:nvCxnSpPr>
            <p:spPr>
              <a:xfrm rot="13500000">
                <a:off x="11433473" y="77214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55BA2AA-F16D-4E85-8715-E9F4F9C65EE8}"/>
                </a:ext>
              </a:extLst>
            </p:cNvPr>
            <p:cNvSpPr/>
            <p:nvPr/>
          </p:nvSpPr>
          <p:spPr>
            <a:xfrm>
              <a:off x="309626" y="245385"/>
              <a:ext cx="749300" cy="6477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>
              <a:outerShdw dist="25400" algn="l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b="1">
                  <a:solidFill>
                    <a:srgbClr val="303962"/>
                  </a:solidFill>
                </a:rPr>
                <a:t>02</a:t>
              </a:r>
              <a:endParaRPr lang="ko-KR" altLang="en-US" b="1" dirty="0">
                <a:solidFill>
                  <a:srgbClr val="303962"/>
                </a:solidFill>
              </a:endParaRPr>
            </a:p>
          </p:txBody>
        </p: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700BEA06-447F-4E64-9A24-AC92AF81A4E7}"/>
                </a:ext>
              </a:extLst>
            </p:cNvPr>
            <p:cNvGrpSpPr/>
            <p:nvPr/>
          </p:nvGrpSpPr>
          <p:grpSpPr>
            <a:xfrm>
              <a:off x="10703092" y="493743"/>
              <a:ext cx="267186" cy="165383"/>
              <a:chOff x="10447060" y="740631"/>
              <a:chExt cx="267186" cy="165383"/>
            </a:xfrm>
          </p:grpSpPr>
          <p:sp>
            <p:nvSpPr>
              <p:cNvPr id="25" name="화살표: 갈매기형 수장 24">
                <a:extLst>
                  <a:ext uri="{FF2B5EF4-FFF2-40B4-BE49-F238E27FC236}">
                    <a16:creationId xmlns:a16="http://schemas.microsoft.com/office/drawing/2014/main" id="{585821D6-0BBF-44C8-B0DB-6DBE5320FA21}"/>
                  </a:ext>
                </a:extLst>
              </p:cNvPr>
              <p:cNvSpPr/>
              <p:nvPr/>
            </p:nvSpPr>
            <p:spPr>
              <a:xfrm>
                <a:off x="10597188" y="740631"/>
                <a:ext cx="117058" cy="165383"/>
              </a:xfrm>
              <a:prstGeom prst="chevron">
                <a:avLst>
                  <a:gd name="adj" fmla="val 8072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84B49E7D-3BAD-479B-8256-2BD7BD744D6B}"/>
                  </a:ext>
                </a:extLst>
              </p:cNvPr>
              <p:cNvSpPr/>
              <p:nvPr/>
            </p:nvSpPr>
            <p:spPr>
              <a:xfrm>
                <a:off x="10447060" y="816123"/>
                <a:ext cx="252000" cy="144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31" name="원형: 비어 있음 23">
            <a:extLst>
              <a:ext uri="{FF2B5EF4-FFF2-40B4-BE49-F238E27FC236}">
                <a16:creationId xmlns:a16="http://schemas.microsoft.com/office/drawing/2014/main" id="{21361AAE-CE89-4CE0-B257-CBD5047A72E5}"/>
              </a:ext>
            </a:extLst>
          </p:cNvPr>
          <p:cNvSpPr/>
          <p:nvPr/>
        </p:nvSpPr>
        <p:spPr>
          <a:xfrm>
            <a:off x="8835740" y="1027549"/>
            <a:ext cx="209550" cy="209550"/>
          </a:xfrm>
          <a:prstGeom prst="donut">
            <a:avLst>
              <a:gd name="adj" fmla="val 1476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2" name="사각형: 둥근 모서리 24">
            <a:extLst>
              <a:ext uri="{FF2B5EF4-FFF2-40B4-BE49-F238E27FC236}">
                <a16:creationId xmlns:a16="http://schemas.microsoft.com/office/drawing/2014/main" id="{E5B5BFB2-C137-4CC1-9627-B4A154A8ED04}"/>
              </a:ext>
            </a:extLst>
          </p:cNvPr>
          <p:cNvSpPr/>
          <p:nvPr/>
        </p:nvSpPr>
        <p:spPr>
          <a:xfrm rot="18900000">
            <a:off x="9034433" y="1378869"/>
            <a:ext cx="36000" cy="144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58E7B7-9AD1-4D15-AAF1-B0B44AF652A7}"/>
              </a:ext>
            </a:extLst>
          </p:cNvPr>
          <p:cNvSpPr txBox="1"/>
          <p:nvPr/>
        </p:nvSpPr>
        <p:spPr>
          <a:xfrm>
            <a:off x="1344151" y="1450869"/>
            <a:ext cx="923436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0" i="0">
                <a:solidFill>
                  <a:srgbClr val="21212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Inception-v3</a:t>
            </a:r>
            <a:r>
              <a:rPr lang="ko-KR" altLang="en-US" sz="1600">
                <a:solidFill>
                  <a:srgbClr val="212121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는</a:t>
            </a:r>
            <a:r>
              <a:rPr lang="ko-KR" altLang="en-US" sz="1600" b="0" i="0">
                <a:solidFill>
                  <a:srgbClr val="21212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</a:t>
            </a:r>
            <a:r>
              <a:rPr lang="en-US" altLang="ko-KR" sz="1600" b="0" i="0">
                <a:solidFill>
                  <a:srgbClr val="21212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48</a:t>
            </a:r>
            <a:r>
              <a:rPr lang="ko-KR" altLang="en-US" sz="1600" b="0" i="0">
                <a:solidFill>
                  <a:srgbClr val="21212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개 계층으로 구성된 컨벌루션 신경망입니다</a:t>
            </a:r>
            <a:r>
              <a:rPr lang="en-US" altLang="ko-KR" sz="1600" b="0" i="0">
                <a:solidFill>
                  <a:srgbClr val="21212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 ImageNet </a:t>
            </a:r>
            <a:r>
              <a:rPr lang="ko-KR" altLang="en-US" sz="1600" b="0" i="0">
                <a:solidFill>
                  <a:srgbClr val="21212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데이터베이스의 </a:t>
            </a:r>
            <a:r>
              <a:rPr lang="en-US" altLang="ko-KR" sz="1600" b="0" i="0">
                <a:solidFill>
                  <a:srgbClr val="21212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1</a:t>
            </a:r>
            <a:r>
              <a:rPr lang="ko-KR" altLang="en-US" sz="1600" b="0" i="0">
                <a:solidFill>
                  <a:srgbClr val="21212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백만 개가 넘는 영상에 대해 훈련된 신경망의 사전 훈련된 버전을 불러올 수 있습니다</a:t>
            </a:r>
            <a:r>
              <a:rPr lang="en-US" altLang="ko-KR" sz="1600" b="0" i="0">
                <a:solidFill>
                  <a:srgbClr val="21212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 </a:t>
            </a:r>
            <a:r>
              <a:rPr lang="ko-KR" altLang="en-US" sz="1600" b="0" i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손실은 소프트맥스를 통해 계산됩니다</a:t>
            </a:r>
            <a:r>
              <a:rPr lang="en-US" altLang="ko-KR" sz="1600" b="0" i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.</a:t>
            </a:r>
            <a:r>
              <a:rPr lang="ko-KR" altLang="en-US" sz="1600" b="0" i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  모델 자체는 합성곱</a:t>
            </a:r>
            <a:r>
              <a:rPr lang="en-US" altLang="ko-KR" sz="1600" b="0" i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, </a:t>
            </a:r>
            <a:r>
              <a:rPr lang="ko-KR" altLang="en-US" sz="1600" b="0" i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평균 풀링</a:t>
            </a:r>
            <a:r>
              <a:rPr lang="en-US" altLang="ko-KR" sz="1600" b="0" i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, </a:t>
            </a:r>
            <a:r>
              <a:rPr lang="ko-KR" altLang="en-US" sz="1600" b="0" i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최대 풀링</a:t>
            </a:r>
            <a:r>
              <a:rPr lang="en-US" altLang="ko-KR" sz="1600" b="0" i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, </a:t>
            </a:r>
            <a:r>
              <a:rPr lang="ko-KR" altLang="en-US" sz="1600" b="0" i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이어붙이기</a:t>
            </a:r>
            <a:r>
              <a:rPr lang="en-US" altLang="ko-KR" sz="1600" b="0" i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, </a:t>
            </a:r>
            <a:r>
              <a:rPr lang="ko-KR" altLang="en-US" sz="1600" b="0" i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드롭아웃</a:t>
            </a:r>
            <a:r>
              <a:rPr lang="en-US" altLang="ko-KR" sz="1600" b="0" i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, </a:t>
            </a:r>
            <a:r>
              <a:rPr lang="ko-KR" altLang="en-US" sz="1600" b="0" i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완전 연결형 레이어를 비롯한 대칭</a:t>
            </a:r>
            <a:r>
              <a:rPr lang="en-US" altLang="ko-KR" sz="1600" b="0" i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/</a:t>
            </a:r>
            <a:r>
              <a:rPr lang="ko-KR" altLang="en-US" sz="1600" b="0" i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비대칭 구성요소로 이루어져 있습니다</a:t>
            </a:r>
            <a:r>
              <a:rPr lang="en-US" altLang="ko-KR" sz="1600" b="0" i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.</a:t>
            </a:r>
            <a:endParaRPr lang="ko-KR" altLang="en-US" sz="160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5367E67-2BFC-4966-81CA-7257E4C293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3112" y="2858651"/>
            <a:ext cx="8105775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021694"/>
      </p:ext>
    </p:extLst>
  </p:cSld>
  <p:clrMapOvr>
    <a:masterClrMapping/>
  </p:clrMapOvr>
  <p:transition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09626" y="253174"/>
            <a:ext cx="11572748" cy="6351652"/>
            <a:chOff x="309626" y="237596"/>
            <a:chExt cx="11572748" cy="6351652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1DE2A7CB-9018-4640-AB43-BCC19C805324}"/>
                </a:ext>
              </a:extLst>
            </p:cNvPr>
            <p:cNvSpPr/>
            <p:nvPr/>
          </p:nvSpPr>
          <p:spPr>
            <a:xfrm>
              <a:off x="309626" y="237596"/>
              <a:ext cx="11572748" cy="63516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431800" dist="25400" dir="5400000" algn="t" rotWithShape="0">
                <a:prstClr val="black">
                  <a:alpha val="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41FADB85-E686-462D-A485-3251109C5436}"/>
                </a:ext>
              </a:extLst>
            </p:cNvPr>
            <p:cNvSpPr/>
            <p:nvPr/>
          </p:nvSpPr>
          <p:spPr>
            <a:xfrm>
              <a:off x="11217893" y="253174"/>
              <a:ext cx="664481" cy="647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431800" dist="25400" dir="5400000" algn="t" rotWithShape="0">
                <a:prstClr val="black">
                  <a:alpha val="1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A6EE2FFB-3CA7-453A-9016-7D5286183A63}"/>
                </a:ext>
              </a:extLst>
            </p:cNvPr>
            <p:cNvSpPr/>
            <p:nvPr/>
          </p:nvSpPr>
          <p:spPr>
            <a:xfrm>
              <a:off x="1058925" y="245385"/>
              <a:ext cx="10157083" cy="647700"/>
            </a:xfrm>
            <a:prstGeom prst="rect">
              <a:avLst/>
            </a:prstGeom>
            <a:solidFill>
              <a:srgbClr val="30396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 latinLnBrk="0">
                <a:defRPr/>
              </a:pPr>
              <a:r>
                <a:rPr lang="ko-KR" altLang="en-US" sz="2400" b="1" i="1" kern="0">
                  <a:solidFill>
                    <a:prstClr val="white"/>
                  </a:solidFill>
                </a:rPr>
                <a:t>딥드림을 구현해보자</a:t>
              </a:r>
              <a:r>
                <a:rPr lang="en-US" altLang="ko-KR" sz="2400" b="1" i="1" kern="0">
                  <a:solidFill>
                    <a:prstClr val="white"/>
                  </a:solidFill>
                </a:rPr>
                <a:t>_</a:t>
              </a:r>
              <a:r>
                <a:rPr lang="ko-KR" altLang="en-US" sz="1600" b="1" i="1" kern="0">
                  <a:solidFill>
                    <a:prstClr val="white"/>
                  </a:solidFill>
                </a:rPr>
                <a:t>모델 층 계수 설정하기</a:t>
              </a:r>
              <a:endParaRPr lang="ko-KR" altLang="en-US" sz="1600" dirty="0">
                <a:solidFill>
                  <a:prstClr val="white"/>
                </a:solidFill>
              </a:endParaRP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487BA28D-33C5-43AF-970E-26999AE17915}"/>
                </a:ext>
              </a:extLst>
            </p:cNvPr>
            <p:cNvGrpSpPr/>
            <p:nvPr/>
          </p:nvGrpSpPr>
          <p:grpSpPr>
            <a:xfrm>
              <a:off x="11434660" y="462783"/>
              <a:ext cx="230946" cy="228482"/>
              <a:chOff x="11242636" y="735673"/>
              <a:chExt cx="230946" cy="228482"/>
            </a:xfrm>
          </p:grpSpPr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B970DAD8-A6E3-48BF-8D1C-673AB141B080}"/>
                  </a:ext>
                </a:extLst>
              </p:cNvPr>
              <p:cNvSpPr/>
              <p:nvPr/>
            </p:nvSpPr>
            <p:spPr>
              <a:xfrm>
                <a:off x="11302773" y="800483"/>
                <a:ext cx="108789" cy="108789"/>
              </a:xfrm>
              <a:prstGeom prst="ellipse">
                <a:avLst/>
              </a:prstGeom>
              <a:solidFill>
                <a:srgbClr val="FFC000"/>
              </a:solidFill>
              <a:ln w="158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사각형: 둥근 위쪽 모서리 16">
                <a:extLst>
                  <a:ext uri="{FF2B5EF4-FFF2-40B4-BE49-F238E27FC236}">
                    <a16:creationId xmlns:a16="http://schemas.microsoft.com/office/drawing/2014/main" id="{91BF2FC8-071D-4609-83EB-B8AB51FD9950}"/>
                  </a:ext>
                </a:extLst>
              </p:cNvPr>
              <p:cNvSpPr/>
              <p:nvPr/>
            </p:nvSpPr>
            <p:spPr>
              <a:xfrm>
                <a:off x="11333147" y="910155"/>
                <a:ext cx="48043" cy="54000"/>
              </a:xfrm>
              <a:prstGeom prst="round2SameRect">
                <a:avLst>
                  <a:gd name="adj1" fmla="val 0"/>
                  <a:gd name="adj2" fmla="val 50000"/>
                </a:avLst>
              </a:prstGeom>
              <a:noFill/>
              <a:ln w="158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E3179C3A-7FB3-4AED-81F6-31C07000E3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59549" y="735673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D9DF4843-1541-4000-A861-6FA3EE6D3519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1459354" y="83820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>
                <a:extLst>
                  <a:ext uri="{FF2B5EF4-FFF2-40B4-BE49-F238E27FC236}">
                    <a16:creationId xmlns:a16="http://schemas.microsoft.com/office/drawing/2014/main" id="{E5214D7D-E792-4EAE-8927-F0C29E79BBD5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1256864" y="83542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876E0D67-EB1F-4DE7-9F1D-FCF86AEECCA2}"/>
                  </a:ext>
                </a:extLst>
              </p:cNvPr>
              <p:cNvCxnSpPr>
                <a:cxnSpLocks/>
              </p:cNvCxnSpPr>
              <p:nvPr/>
            </p:nvCxnSpPr>
            <p:spPr>
              <a:xfrm rot="8100000">
                <a:off x="11282498" y="767378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id="{E60A00B5-8E54-49D9-9864-50BE611E781B}"/>
                  </a:ext>
                </a:extLst>
              </p:cNvPr>
              <p:cNvCxnSpPr>
                <a:cxnSpLocks/>
              </p:cNvCxnSpPr>
              <p:nvPr/>
            </p:nvCxnSpPr>
            <p:spPr>
              <a:xfrm rot="13500000">
                <a:off x="11433473" y="77214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55BA2AA-F16D-4E85-8715-E9F4F9C65EE8}"/>
                </a:ext>
              </a:extLst>
            </p:cNvPr>
            <p:cNvSpPr/>
            <p:nvPr/>
          </p:nvSpPr>
          <p:spPr>
            <a:xfrm>
              <a:off x="309626" y="245385"/>
              <a:ext cx="749300" cy="6477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>
              <a:outerShdw dist="25400" algn="l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b="1">
                  <a:solidFill>
                    <a:srgbClr val="303962"/>
                  </a:solidFill>
                </a:rPr>
                <a:t>03</a:t>
              </a:r>
              <a:endParaRPr lang="ko-KR" altLang="en-US" b="1" dirty="0">
                <a:solidFill>
                  <a:srgbClr val="303962"/>
                </a:solidFill>
              </a:endParaRPr>
            </a:p>
          </p:txBody>
        </p: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700BEA06-447F-4E64-9A24-AC92AF81A4E7}"/>
                </a:ext>
              </a:extLst>
            </p:cNvPr>
            <p:cNvGrpSpPr/>
            <p:nvPr/>
          </p:nvGrpSpPr>
          <p:grpSpPr>
            <a:xfrm>
              <a:off x="10703092" y="493743"/>
              <a:ext cx="267186" cy="165383"/>
              <a:chOff x="10447060" y="740631"/>
              <a:chExt cx="267186" cy="165383"/>
            </a:xfrm>
          </p:grpSpPr>
          <p:sp>
            <p:nvSpPr>
              <p:cNvPr id="25" name="화살표: 갈매기형 수장 24">
                <a:extLst>
                  <a:ext uri="{FF2B5EF4-FFF2-40B4-BE49-F238E27FC236}">
                    <a16:creationId xmlns:a16="http://schemas.microsoft.com/office/drawing/2014/main" id="{585821D6-0BBF-44C8-B0DB-6DBE5320FA21}"/>
                  </a:ext>
                </a:extLst>
              </p:cNvPr>
              <p:cNvSpPr/>
              <p:nvPr/>
            </p:nvSpPr>
            <p:spPr>
              <a:xfrm>
                <a:off x="10597188" y="740631"/>
                <a:ext cx="117058" cy="165383"/>
              </a:xfrm>
              <a:prstGeom prst="chevron">
                <a:avLst>
                  <a:gd name="adj" fmla="val 8072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84B49E7D-3BAD-479B-8256-2BD7BD744D6B}"/>
                  </a:ext>
                </a:extLst>
              </p:cNvPr>
              <p:cNvSpPr/>
              <p:nvPr/>
            </p:nvSpPr>
            <p:spPr>
              <a:xfrm>
                <a:off x="10447060" y="816123"/>
                <a:ext cx="252000" cy="144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31" name="원형: 비어 있음 23">
            <a:extLst>
              <a:ext uri="{FF2B5EF4-FFF2-40B4-BE49-F238E27FC236}">
                <a16:creationId xmlns:a16="http://schemas.microsoft.com/office/drawing/2014/main" id="{21361AAE-CE89-4CE0-B257-CBD5047A72E5}"/>
              </a:ext>
            </a:extLst>
          </p:cNvPr>
          <p:cNvSpPr/>
          <p:nvPr/>
        </p:nvSpPr>
        <p:spPr>
          <a:xfrm>
            <a:off x="8835740" y="1027549"/>
            <a:ext cx="209550" cy="209550"/>
          </a:xfrm>
          <a:prstGeom prst="donut">
            <a:avLst>
              <a:gd name="adj" fmla="val 1476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2" name="사각형: 둥근 모서리 24">
            <a:extLst>
              <a:ext uri="{FF2B5EF4-FFF2-40B4-BE49-F238E27FC236}">
                <a16:creationId xmlns:a16="http://schemas.microsoft.com/office/drawing/2014/main" id="{E5B5BFB2-C137-4CC1-9627-B4A154A8ED04}"/>
              </a:ext>
            </a:extLst>
          </p:cNvPr>
          <p:cNvSpPr/>
          <p:nvPr/>
        </p:nvSpPr>
        <p:spPr>
          <a:xfrm rot="18900000">
            <a:off x="9034433" y="1378869"/>
            <a:ext cx="36000" cy="144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E31E9E6-0D7B-43C3-9450-E645B68F1D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2248" y="1247673"/>
            <a:ext cx="2600325" cy="15049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37FE9F6-A6BE-458B-A06A-2B03A1D8A3A6}"/>
              </a:ext>
            </a:extLst>
          </p:cNvPr>
          <p:cNvSpPr txBox="1"/>
          <p:nvPr/>
        </p:nvSpPr>
        <p:spPr>
          <a:xfrm>
            <a:off x="4408549" y="1499035"/>
            <a:ext cx="51340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/>
              <a:t>딕셔너리를 통해 모델의 임의의 층 </a:t>
            </a:r>
            <a:r>
              <a:rPr lang="en-US" altLang="ko-KR" sz="1600"/>
              <a:t>4</a:t>
            </a:r>
            <a:r>
              <a:rPr lang="ko-KR" altLang="en-US" sz="1600"/>
              <a:t>개를 선택하여 최대화 하려는 손실에 층의 활성화가 기여할 양을 설정합니다</a:t>
            </a:r>
            <a:r>
              <a:rPr lang="en-US" altLang="ko-KR" sz="1600"/>
              <a:t>.</a:t>
            </a:r>
            <a:endParaRPr lang="ko-KR" altLang="en-US" sz="16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0EB27BE-42DE-4494-8CCE-E5140CA76B76}"/>
              </a:ext>
            </a:extLst>
          </p:cNvPr>
          <p:cNvSpPr txBox="1"/>
          <p:nvPr/>
        </p:nvSpPr>
        <p:spPr>
          <a:xfrm>
            <a:off x="5826899" y="4075184"/>
            <a:ext cx="538910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/>
              <a:t>하위층 </a:t>
            </a:r>
            <a:r>
              <a:rPr lang="en-US" altLang="ko-KR" sz="1600"/>
              <a:t>: </a:t>
            </a:r>
            <a:r>
              <a:rPr lang="ko-KR" altLang="en-US" sz="1600"/>
              <a:t>기하학적 패턴을 만듭니다</a:t>
            </a:r>
            <a:r>
              <a:rPr lang="en-US" altLang="ko-KR" sz="1600"/>
              <a:t>.</a:t>
            </a:r>
          </a:p>
          <a:p>
            <a:endParaRPr lang="en-US" altLang="ko-KR" sz="1600"/>
          </a:p>
          <a:p>
            <a:r>
              <a:rPr lang="ko-KR" altLang="en-US" sz="1600"/>
              <a:t>상위층 </a:t>
            </a:r>
            <a:r>
              <a:rPr lang="en-US" altLang="ko-KR" sz="1600"/>
              <a:t>: ImageNet</a:t>
            </a:r>
            <a:r>
              <a:rPr lang="ko-KR" altLang="en-US" sz="1600"/>
              <a:t>에 있는 클래스로 보이는 시각 요소를 만듭니다</a:t>
            </a:r>
            <a:r>
              <a:rPr lang="en-US" altLang="ko-KR" sz="1600"/>
              <a:t>.</a:t>
            </a:r>
            <a:endParaRPr lang="ko-KR" altLang="en-US" sz="160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2579371-CA09-4078-90E3-CD560C2706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138" y="3050062"/>
            <a:ext cx="4239243" cy="3257325"/>
          </a:xfrm>
          <a:prstGeom prst="rect">
            <a:avLst/>
          </a:prstGeom>
        </p:spPr>
      </p:pic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720531B-4C8B-4E9B-8F70-73B3FC970298}"/>
              </a:ext>
            </a:extLst>
          </p:cNvPr>
          <p:cNvCxnSpPr>
            <a:cxnSpLocks/>
          </p:cNvCxnSpPr>
          <p:nvPr/>
        </p:nvCxnSpPr>
        <p:spPr>
          <a:xfrm>
            <a:off x="956345" y="2864429"/>
            <a:ext cx="10075178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477649"/>
      </p:ext>
    </p:extLst>
  </p:cSld>
  <p:clrMapOvr>
    <a:masterClrMapping/>
  </p:clrMapOvr>
  <p:transition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09626" y="253174"/>
            <a:ext cx="11572748" cy="6351652"/>
            <a:chOff x="309626" y="237596"/>
            <a:chExt cx="11572748" cy="6351652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1DE2A7CB-9018-4640-AB43-BCC19C805324}"/>
                </a:ext>
              </a:extLst>
            </p:cNvPr>
            <p:cNvSpPr/>
            <p:nvPr/>
          </p:nvSpPr>
          <p:spPr>
            <a:xfrm>
              <a:off x="309626" y="237596"/>
              <a:ext cx="11572748" cy="63516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431800" dist="25400" dir="5400000" algn="t" rotWithShape="0">
                <a:prstClr val="black">
                  <a:alpha val="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41FADB85-E686-462D-A485-3251109C5436}"/>
                </a:ext>
              </a:extLst>
            </p:cNvPr>
            <p:cNvSpPr/>
            <p:nvPr/>
          </p:nvSpPr>
          <p:spPr>
            <a:xfrm>
              <a:off x="11217893" y="253174"/>
              <a:ext cx="664481" cy="647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431800" dist="25400" dir="5400000" algn="t" rotWithShape="0">
                <a:prstClr val="black">
                  <a:alpha val="1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A6EE2FFB-3CA7-453A-9016-7D5286183A63}"/>
                </a:ext>
              </a:extLst>
            </p:cNvPr>
            <p:cNvSpPr/>
            <p:nvPr/>
          </p:nvSpPr>
          <p:spPr>
            <a:xfrm>
              <a:off x="1058925" y="245385"/>
              <a:ext cx="10157083" cy="647700"/>
            </a:xfrm>
            <a:prstGeom prst="rect">
              <a:avLst/>
            </a:prstGeom>
            <a:solidFill>
              <a:srgbClr val="30396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 latinLnBrk="0">
                <a:defRPr/>
              </a:pPr>
              <a:r>
                <a:rPr lang="ko-KR" altLang="en-US" sz="2400" b="1" i="1" kern="0">
                  <a:solidFill>
                    <a:prstClr val="white"/>
                  </a:solidFill>
                </a:rPr>
                <a:t>딥드림을 구현해보자 </a:t>
              </a:r>
              <a:r>
                <a:rPr lang="en-US" altLang="ko-KR" sz="2400" b="1" i="1" kern="0">
                  <a:solidFill>
                    <a:prstClr val="white"/>
                  </a:solidFill>
                </a:rPr>
                <a:t>_</a:t>
              </a:r>
              <a:r>
                <a:rPr lang="ko-KR" altLang="en-US" sz="1600" b="1" i="1" kern="0">
                  <a:solidFill>
                    <a:prstClr val="white"/>
                  </a:solidFill>
                </a:rPr>
                <a:t>손실 텐더 정의하기</a:t>
              </a:r>
              <a:endParaRPr lang="ko-KR" altLang="en-US" sz="1600" dirty="0">
                <a:solidFill>
                  <a:prstClr val="white"/>
                </a:solidFill>
              </a:endParaRP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487BA28D-33C5-43AF-970E-26999AE17915}"/>
                </a:ext>
              </a:extLst>
            </p:cNvPr>
            <p:cNvGrpSpPr/>
            <p:nvPr/>
          </p:nvGrpSpPr>
          <p:grpSpPr>
            <a:xfrm>
              <a:off x="11434660" y="462783"/>
              <a:ext cx="230946" cy="228482"/>
              <a:chOff x="11242636" y="735673"/>
              <a:chExt cx="230946" cy="228482"/>
            </a:xfrm>
          </p:grpSpPr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B970DAD8-A6E3-48BF-8D1C-673AB141B080}"/>
                  </a:ext>
                </a:extLst>
              </p:cNvPr>
              <p:cNvSpPr/>
              <p:nvPr/>
            </p:nvSpPr>
            <p:spPr>
              <a:xfrm>
                <a:off x="11302773" y="800483"/>
                <a:ext cx="108789" cy="108789"/>
              </a:xfrm>
              <a:prstGeom prst="ellipse">
                <a:avLst/>
              </a:prstGeom>
              <a:solidFill>
                <a:srgbClr val="FFC000"/>
              </a:solidFill>
              <a:ln w="158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사각형: 둥근 위쪽 모서리 16">
                <a:extLst>
                  <a:ext uri="{FF2B5EF4-FFF2-40B4-BE49-F238E27FC236}">
                    <a16:creationId xmlns:a16="http://schemas.microsoft.com/office/drawing/2014/main" id="{91BF2FC8-071D-4609-83EB-B8AB51FD9950}"/>
                  </a:ext>
                </a:extLst>
              </p:cNvPr>
              <p:cNvSpPr/>
              <p:nvPr/>
            </p:nvSpPr>
            <p:spPr>
              <a:xfrm>
                <a:off x="11333147" y="910155"/>
                <a:ext cx="48043" cy="54000"/>
              </a:xfrm>
              <a:prstGeom prst="round2SameRect">
                <a:avLst>
                  <a:gd name="adj1" fmla="val 0"/>
                  <a:gd name="adj2" fmla="val 50000"/>
                </a:avLst>
              </a:prstGeom>
              <a:noFill/>
              <a:ln w="158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E3179C3A-7FB3-4AED-81F6-31C07000E3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59549" y="735673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D9DF4843-1541-4000-A861-6FA3EE6D3519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1459354" y="83820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>
                <a:extLst>
                  <a:ext uri="{FF2B5EF4-FFF2-40B4-BE49-F238E27FC236}">
                    <a16:creationId xmlns:a16="http://schemas.microsoft.com/office/drawing/2014/main" id="{E5214D7D-E792-4EAE-8927-F0C29E79BBD5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1256864" y="83542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876E0D67-EB1F-4DE7-9F1D-FCF86AEECCA2}"/>
                  </a:ext>
                </a:extLst>
              </p:cNvPr>
              <p:cNvCxnSpPr>
                <a:cxnSpLocks/>
              </p:cNvCxnSpPr>
              <p:nvPr/>
            </p:nvCxnSpPr>
            <p:spPr>
              <a:xfrm rot="8100000">
                <a:off x="11282498" y="767378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id="{E60A00B5-8E54-49D9-9864-50BE611E781B}"/>
                  </a:ext>
                </a:extLst>
              </p:cNvPr>
              <p:cNvCxnSpPr>
                <a:cxnSpLocks/>
              </p:cNvCxnSpPr>
              <p:nvPr/>
            </p:nvCxnSpPr>
            <p:spPr>
              <a:xfrm rot="13500000">
                <a:off x="11433473" y="77214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55BA2AA-F16D-4E85-8715-E9F4F9C65EE8}"/>
                </a:ext>
              </a:extLst>
            </p:cNvPr>
            <p:cNvSpPr/>
            <p:nvPr/>
          </p:nvSpPr>
          <p:spPr>
            <a:xfrm>
              <a:off x="309626" y="245385"/>
              <a:ext cx="749300" cy="6477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>
              <a:outerShdw dist="25400" algn="l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b="1">
                  <a:solidFill>
                    <a:srgbClr val="303962"/>
                  </a:solidFill>
                </a:rPr>
                <a:t>04</a:t>
              </a:r>
              <a:endParaRPr lang="ko-KR" altLang="en-US" b="1" dirty="0">
                <a:solidFill>
                  <a:srgbClr val="303962"/>
                </a:solidFill>
              </a:endParaRPr>
            </a:p>
          </p:txBody>
        </p: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700BEA06-447F-4E64-9A24-AC92AF81A4E7}"/>
                </a:ext>
              </a:extLst>
            </p:cNvPr>
            <p:cNvGrpSpPr/>
            <p:nvPr/>
          </p:nvGrpSpPr>
          <p:grpSpPr>
            <a:xfrm>
              <a:off x="10703092" y="493743"/>
              <a:ext cx="267186" cy="165383"/>
              <a:chOff x="10447060" y="740631"/>
              <a:chExt cx="267186" cy="165383"/>
            </a:xfrm>
          </p:grpSpPr>
          <p:sp>
            <p:nvSpPr>
              <p:cNvPr id="25" name="화살표: 갈매기형 수장 24">
                <a:extLst>
                  <a:ext uri="{FF2B5EF4-FFF2-40B4-BE49-F238E27FC236}">
                    <a16:creationId xmlns:a16="http://schemas.microsoft.com/office/drawing/2014/main" id="{585821D6-0BBF-44C8-B0DB-6DBE5320FA21}"/>
                  </a:ext>
                </a:extLst>
              </p:cNvPr>
              <p:cNvSpPr/>
              <p:nvPr/>
            </p:nvSpPr>
            <p:spPr>
              <a:xfrm>
                <a:off x="10597188" y="740631"/>
                <a:ext cx="117058" cy="165383"/>
              </a:xfrm>
              <a:prstGeom prst="chevron">
                <a:avLst>
                  <a:gd name="adj" fmla="val 8072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84B49E7D-3BAD-479B-8256-2BD7BD744D6B}"/>
                  </a:ext>
                </a:extLst>
              </p:cNvPr>
              <p:cNvSpPr/>
              <p:nvPr/>
            </p:nvSpPr>
            <p:spPr>
              <a:xfrm>
                <a:off x="10447060" y="816123"/>
                <a:ext cx="252000" cy="144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31" name="원형: 비어 있음 23">
            <a:extLst>
              <a:ext uri="{FF2B5EF4-FFF2-40B4-BE49-F238E27FC236}">
                <a16:creationId xmlns:a16="http://schemas.microsoft.com/office/drawing/2014/main" id="{21361AAE-CE89-4CE0-B257-CBD5047A72E5}"/>
              </a:ext>
            </a:extLst>
          </p:cNvPr>
          <p:cNvSpPr/>
          <p:nvPr/>
        </p:nvSpPr>
        <p:spPr>
          <a:xfrm>
            <a:off x="8835740" y="1027549"/>
            <a:ext cx="209550" cy="209550"/>
          </a:xfrm>
          <a:prstGeom prst="donut">
            <a:avLst>
              <a:gd name="adj" fmla="val 1476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2" name="사각형: 둥근 모서리 24">
            <a:extLst>
              <a:ext uri="{FF2B5EF4-FFF2-40B4-BE49-F238E27FC236}">
                <a16:creationId xmlns:a16="http://schemas.microsoft.com/office/drawing/2014/main" id="{E5B5BFB2-C137-4CC1-9627-B4A154A8ED04}"/>
              </a:ext>
            </a:extLst>
          </p:cNvPr>
          <p:cNvSpPr/>
          <p:nvPr/>
        </p:nvSpPr>
        <p:spPr>
          <a:xfrm rot="18900000">
            <a:off x="9034433" y="1378869"/>
            <a:ext cx="36000" cy="144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32ECC98-5954-4565-B016-583E20792E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2533" y="1387229"/>
            <a:ext cx="6819900" cy="23812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C81D735-A1FA-4928-B93E-174D2DFB80E5}"/>
              </a:ext>
            </a:extLst>
          </p:cNvPr>
          <p:cNvSpPr txBox="1"/>
          <p:nvPr/>
        </p:nvSpPr>
        <p:spPr>
          <a:xfrm>
            <a:off x="1064518" y="4170990"/>
            <a:ext cx="1082860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/>
              <a:t>layer_dict : </a:t>
            </a:r>
            <a:r>
              <a:rPr lang="ko-KR" altLang="en-US" sz="1600"/>
              <a:t>층 이름과 객체를 매핑한 딕셔너리</a:t>
            </a:r>
            <a:endParaRPr lang="en-US" altLang="ko-KR" sz="1600"/>
          </a:p>
          <a:p>
            <a:endParaRPr lang="en-US" altLang="ko-KR"/>
          </a:p>
          <a:p>
            <a:r>
              <a:rPr lang="en-US" altLang="ko-KR" b="1"/>
              <a:t>Loss :  </a:t>
            </a:r>
            <a:r>
              <a:rPr lang="ko-KR" altLang="en-US" sz="1600"/>
              <a:t>손실을 정의하고 각 층의 기여분을 추가할 스칼라 변수</a:t>
            </a:r>
            <a:endParaRPr lang="en-US" altLang="ko-KR" sz="1600"/>
          </a:p>
          <a:p>
            <a:endParaRPr lang="en-US" altLang="ko-KR"/>
          </a:p>
          <a:p>
            <a:r>
              <a:rPr lang="en-US" altLang="ko-KR" b="1"/>
              <a:t>Activation :</a:t>
            </a:r>
            <a:r>
              <a:rPr lang="en-US" altLang="ko-KR"/>
              <a:t> </a:t>
            </a:r>
            <a:r>
              <a:rPr lang="ko-KR" altLang="en-US" sz="1600"/>
              <a:t>미리 설정한 </a:t>
            </a:r>
            <a:r>
              <a:rPr lang="en-US" altLang="ko-KR" sz="1600"/>
              <a:t>4</a:t>
            </a:r>
            <a:r>
              <a:rPr lang="ko-KR" altLang="en-US" sz="1600"/>
              <a:t>개의 층의 출력</a:t>
            </a:r>
            <a:endParaRPr lang="en-US" altLang="ko-KR" sz="1600"/>
          </a:p>
          <a:p>
            <a:endParaRPr lang="en-US" altLang="ko-KR"/>
          </a:p>
          <a:p>
            <a:r>
              <a:rPr lang="en-US" altLang="ko-KR" b="1"/>
              <a:t>Loss : </a:t>
            </a:r>
            <a:r>
              <a:rPr lang="ko-KR" altLang="en-US" sz="1600"/>
              <a:t>스케일링을 통해 이미지 테두리를 제외하고 층 특성의 </a:t>
            </a:r>
            <a:r>
              <a:rPr lang="en-US" altLang="ko-KR" sz="1600"/>
              <a:t>L2 </a:t>
            </a:r>
            <a:r>
              <a:rPr lang="ko-KR" altLang="en-US" sz="1600"/>
              <a:t>노름 제곱을 손실에 추가하여 담는 변수</a:t>
            </a:r>
          </a:p>
        </p:txBody>
      </p:sp>
    </p:spTree>
    <p:extLst>
      <p:ext uri="{BB962C8B-B14F-4D97-AF65-F5344CB8AC3E}">
        <p14:creationId xmlns:p14="http://schemas.microsoft.com/office/powerpoint/2010/main" val="2285933439"/>
      </p:ext>
    </p:extLst>
  </p:cSld>
  <p:clrMapOvr>
    <a:masterClrMapping/>
  </p:clrMapOvr>
  <p:transition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09626" y="253174"/>
            <a:ext cx="11572748" cy="6351652"/>
            <a:chOff x="309626" y="237596"/>
            <a:chExt cx="11572748" cy="6351652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1DE2A7CB-9018-4640-AB43-BCC19C805324}"/>
                </a:ext>
              </a:extLst>
            </p:cNvPr>
            <p:cNvSpPr/>
            <p:nvPr/>
          </p:nvSpPr>
          <p:spPr>
            <a:xfrm>
              <a:off x="309626" y="237596"/>
              <a:ext cx="11572748" cy="63516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431800" dist="25400" dir="5400000" algn="t" rotWithShape="0">
                <a:prstClr val="black">
                  <a:alpha val="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41FADB85-E686-462D-A485-3251109C5436}"/>
                </a:ext>
              </a:extLst>
            </p:cNvPr>
            <p:cNvSpPr/>
            <p:nvPr/>
          </p:nvSpPr>
          <p:spPr>
            <a:xfrm>
              <a:off x="11217893" y="253174"/>
              <a:ext cx="664481" cy="647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431800" dist="25400" dir="5400000" algn="t" rotWithShape="0">
                <a:prstClr val="black">
                  <a:alpha val="1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A6EE2FFB-3CA7-453A-9016-7D5286183A63}"/>
                </a:ext>
              </a:extLst>
            </p:cNvPr>
            <p:cNvSpPr/>
            <p:nvPr/>
          </p:nvSpPr>
          <p:spPr>
            <a:xfrm>
              <a:off x="1058925" y="245385"/>
              <a:ext cx="10157083" cy="647700"/>
            </a:xfrm>
            <a:prstGeom prst="rect">
              <a:avLst/>
            </a:prstGeom>
            <a:solidFill>
              <a:srgbClr val="30396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 latinLnBrk="0">
                <a:defRPr/>
              </a:pPr>
              <a:r>
                <a:rPr lang="ko-KR" altLang="en-US" sz="2400" b="1" i="1" kern="0">
                  <a:solidFill>
                    <a:prstClr val="white"/>
                  </a:solidFill>
                </a:rPr>
                <a:t>딥드림을 구현해보자 </a:t>
              </a:r>
              <a:r>
                <a:rPr lang="en-US" altLang="ko-KR" sz="2400" b="1" i="1" kern="0">
                  <a:solidFill>
                    <a:prstClr val="white"/>
                  </a:solidFill>
                </a:rPr>
                <a:t>_</a:t>
              </a:r>
              <a:r>
                <a:rPr lang="ko-KR" altLang="en-US" sz="1600" b="1" i="1" kern="0">
                  <a:solidFill>
                    <a:prstClr val="white"/>
                  </a:solidFill>
                </a:rPr>
                <a:t>경사상승법</a:t>
              </a:r>
              <a:endParaRPr lang="ko-KR" altLang="en-US" sz="1600" dirty="0">
                <a:solidFill>
                  <a:prstClr val="white"/>
                </a:solidFill>
              </a:endParaRP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487BA28D-33C5-43AF-970E-26999AE17915}"/>
                </a:ext>
              </a:extLst>
            </p:cNvPr>
            <p:cNvGrpSpPr/>
            <p:nvPr/>
          </p:nvGrpSpPr>
          <p:grpSpPr>
            <a:xfrm>
              <a:off x="11434660" y="462783"/>
              <a:ext cx="230946" cy="228482"/>
              <a:chOff x="11242636" y="735673"/>
              <a:chExt cx="230946" cy="228482"/>
            </a:xfrm>
          </p:grpSpPr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B970DAD8-A6E3-48BF-8D1C-673AB141B080}"/>
                  </a:ext>
                </a:extLst>
              </p:cNvPr>
              <p:cNvSpPr/>
              <p:nvPr/>
            </p:nvSpPr>
            <p:spPr>
              <a:xfrm>
                <a:off x="11302773" y="800483"/>
                <a:ext cx="108789" cy="108789"/>
              </a:xfrm>
              <a:prstGeom prst="ellipse">
                <a:avLst/>
              </a:prstGeom>
              <a:solidFill>
                <a:srgbClr val="FFC000"/>
              </a:solidFill>
              <a:ln w="158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사각형: 둥근 위쪽 모서리 16">
                <a:extLst>
                  <a:ext uri="{FF2B5EF4-FFF2-40B4-BE49-F238E27FC236}">
                    <a16:creationId xmlns:a16="http://schemas.microsoft.com/office/drawing/2014/main" id="{91BF2FC8-071D-4609-83EB-B8AB51FD9950}"/>
                  </a:ext>
                </a:extLst>
              </p:cNvPr>
              <p:cNvSpPr/>
              <p:nvPr/>
            </p:nvSpPr>
            <p:spPr>
              <a:xfrm>
                <a:off x="11333147" y="910155"/>
                <a:ext cx="48043" cy="54000"/>
              </a:xfrm>
              <a:prstGeom prst="round2SameRect">
                <a:avLst>
                  <a:gd name="adj1" fmla="val 0"/>
                  <a:gd name="adj2" fmla="val 50000"/>
                </a:avLst>
              </a:prstGeom>
              <a:noFill/>
              <a:ln w="158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E3179C3A-7FB3-4AED-81F6-31C07000E3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59549" y="735673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D9DF4843-1541-4000-A861-6FA3EE6D3519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1459354" y="83820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>
                <a:extLst>
                  <a:ext uri="{FF2B5EF4-FFF2-40B4-BE49-F238E27FC236}">
                    <a16:creationId xmlns:a16="http://schemas.microsoft.com/office/drawing/2014/main" id="{E5214D7D-E792-4EAE-8927-F0C29E79BBD5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1256864" y="83542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876E0D67-EB1F-4DE7-9F1D-FCF86AEECCA2}"/>
                  </a:ext>
                </a:extLst>
              </p:cNvPr>
              <p:cNvCxnSpPr>
                <a:cxnSpLocks/>
              </p:cNvCxnSpPr>
              <p:nvPr/>
            </p:nvCxnSpPr>
            <p:spPr>
              <a:xfrm rot="8100000">
                <a:off x="11282498" y="767378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id="{E60A00B5-8E54-49D9-9864-50BE611E781B}"/>
                  </a:ext>
                </a:extLst>
              </p:cNvPr>
              <p:cNvCxnSpPr>
                <a:cxnSpLocks/>
              </p:cNvCxnSpPr>
              <p:nvPr/>
            </p:nvCxnSpPr>
            <p:spPr>
              <a:xfrm rot="13500000">
                <a:off x="11433473" y="77214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55BA2AA-F16D-4E85-8715-E9F4F9C65EE8}"/>
                </a:ext>
              </a:extLst>
            </p:cNvPr>
            <p:cNvSpPr/>
            <p:nvPr/>
          </p:nvSpPr>
          <p:spPr>
            <a:xfrm>
              <a:off x="309626" y="245385"/>
              <a:ext cx="749300" cy="6477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>
              <a:outerShdw dist="25400" algn="l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b="1">
                  <a:solidFill>
                    <a:srgbClr val="303962"/>
                  </a:solidFill>
                </a:rPr>
                <a:t>05</a:t>
              </a:r>
              <a:endParaRPr lang="ko-KR" altLang="en-US" b="1" dirty="0">
                <a:solidFill>
                  <a:srgbClr val="303962"/>
                </a:solidFill>
              </a:endParaRPr>
            </a:p>
          </p:txBody>
        </p: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700BEA06-447F-4E64-9A24-AC92AF81A4E7}"/>
                </a:ext>
              </a:extLst>
            </p:cNvPr>
            <p:cNvGrpSpPr/>
            <p:nvPr/>
          </p:nvGrpSpPr>
          <p:grpSpPr>
            <a:xfrm>
              <a:off x="10703092" y="493743"/>
              <a:ext cx="267186" cy="165383"/>
              <a:chOff x="10447060" y="740631"/>
              <a:chExt cx="267186" cy="165383"/>
            </a:xfrm>
          </p:grpSpPr>
          <p:sp>
            <p:nvSpPr>
              <p:cNvPr id="25" name="화살표: 갈매기형 수장 24">
                <a:extLst>
                  <a:ext uri="{FF2B5EF4-FFF2-40B4-BE49-F238E27FC236}">
                    <a16:creationId xmlns:a16="http://schemas.microsoft.com/office/drawing/2014/main" id="{585821D6-0BBF-44C8-B0DB-6DBE5320FA21}"/>
                  </a:ext>
                </a:extLst>
              </p:cNvPr>
              <p:cNvSpPr/>
              <p:nvPr/>
            </p:nvSpPr>
            <p:spPr>
              <a:xfrm>
                <a:off x="10597188" y="740631"/>
                <a:ext cx="117058" cy="165383"/>
              </a:xfrm>
              <a:prstGeom prst="chevron">
                <a:avLst>
                  <a:gd name="adj" fmla="val 8072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84B49E7D-3BAD-479B-8256-2BD7BD744D6B}"/>
                  </a:ext>
                </a:extLst>
              </p:cNvPr>
              <p:cNvSpPr/>
              <p:nvPr/>
            </p:nvSpPr>
            <p:spPr>
              <a:xfrm>
                <a:off x="10447060" y="816123"/>
                <a:ext cx="252000" cy="144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31" name="원형: 비어 있음 23">
            <a:extLst>
              <a:ext uri="{FF2B5EF4-FFF2-40B4-BE49-F238E27FC236}">
                <a16:creationId xmlns:a16="http://schemas.microsoft.com/office/drawing/2014/main" id="{21361AAE-CE89-4CE0-B257-CBD5047A72E5}"/>
              </a:ext>
            </a:extLst>
          </p:cNvPr>
          <p:cNvSpPr/>
          <p:nvPr/>
        </p:nvSpPr>
        <p:spPr>
          <a:xfrm>
            <a:off x="8835740" y="1027549"/>
            <a:ext cx="209550" cy="209550"/>
          </a:xfrm>
          <a:prstGeom prst="donut">
            <a:avLst>
              <a:gd name="adj" fmla="val 1476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2" name="사각형: 둥근 모서리 24">
            <a:extLst>
              <a:ext uri="{FF2B5EF4-FFF2-40B4-BE49-F238E27FC236}">
                <a16:creationId xmlns:a16="http://schemas.microsoft.com/office/drawing/2014/main" id="{E5B5BFB2-C137-4CC1-9627-B4A154A8ED04}"/>
              </a:ext>
            </a:extLst>
          </p:cNvPr>
          <p:cNvSpPr/>
          <p:nvPr/>
        </p:nvSpPr>
        <p:spPr>
          <a:xfrm rot="18900000">
            <a:off x="9034433" y="1378869"/>
            <a:ext cx="36000" cy="144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81413CE-D38C-472A-89B2-24DD15B669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8754" y="1387229"/>
            <a:ext cx="4392183" cy="427578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8E03271-144A-49DE-84E3-A38AEA92EA56}"/>
              </a:ext>
            </a:extLst>
          </p:cNvPr>
          <p:cNvSpPr txBox="1"/>
          <p:nvPr/>
        </p:nvSpPr>
        <p:spPr>
          <a:xfrm>
            <a:off x="5346078" y="1282100"/>
            <a:ext cx="6319527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/>
              <a:t>생성된 딥드림 이미지를 저장할 텐서</a:t>
            </a:r>
            <a:endParaRPr lang="en-US" altLang="ko-KR" sz="1400" b="1"/>
          </a:p>
          <a:p>
            <a:endParaRPr lang="en-US" altLang="ko-KR" sz="1400" b="1"/>
          </a:p>
          <a:p>
            <a:r>
              <a:rPr lang="ko-KR" altLang="en-US" sz="1400" b="1"/>
              <a:t>손실에</a:t>
            </a:r>
            <a:r>
              <a:rPr lang="en-US" altLang="ko-KR" sz="1400" b="1"/>
              <a:t> </a:t>
            </a:r>
            <a:r>
              <a:rPr lang="ko-KR" altLang="en-US" sz="1400" b="1"/>
              <a:t>대한 딥드림 이미지의 그래디언트를 계산</a:t>
            </a:r>
            <a:endParaRPr lang="en-US" altLang="ko-KR" sz="1400" b="1"/>
          </a:p>
          <a:p>
            <a:endParaRPr lang="en-US" altLang="ko-KR" sz="1400" b="1"/>
          </a:p>
          <a:p>
            <a:r>
              <a:rPr lang="ko-KR" altLang="en-US" sz="1400" b="1"/>
              <a:t>그래디언트를 정규화</a:t>
            </a:r>
            <a:endParaRPr lang="en-US" altLang="ko-KR" sz="1400" b="1"/>
          </a:p>
          <a:p>
            <a:endParaRPr lang="en-US" altLang="ko-KR" sz="1400" b="1"/>
          </a:p>
          <a:p>
            <a:r>
              <a:rPr lang="ko-KR" altLang="en-US" sz="1400" b="1"/>
              <a:t>입력 이미지에서의 손실과 그래디언트 값을 계산할 케라스 객체를 구현</a:t>
            </a:r>
            <a:endParaRPr lang="en-US" altLang="ko-KR" sz="1400" b="1"/>
          </a:p>
          <a:p>
            <a:endParaRPr lang="en-US" altLang="ko-KR" sz="1400" b="1"/>
          </a:p>
          <a:p>
            <a:endParaRPr lang="en-US" altLang="ko-KR" sz="1400" b="1"/>
          </a:p>
          <a:p>
            <a:r>
              <a:rPr lang="ko-KR" altLang="en-US" sz="1400" b="1"/>
              <a:t>객체로 부터 손실값과 그래디언트값을 리턴하는 함수</a:t>
            </a:r>
            <a:endParaRPr lang="en-US" altLang="ko-KR" sz="1400" b="1"/>
          </a:p>
          <a:p>
            <a:endParaRPr lang="en-US" altLang="ko-KR" sz="1400" b="1"/>
          </a:p>
          <a:p>
            <a:endParaRPr lang="en-US" altLang="ko-KR" sz="1400" b="1"/>
          </a:p>
          <a:p>
            <a:endParaRPr lang="en-US" altLang="ko-KR" sz="1400" b="1"/>
          </a:p>
          <a:p>
            <a:endParaRPr lang="en-US" altLang="ko-KR" sz="1400" b="1"/>
          </a:p>
          <a:p>
            <a:r>
              <a:rPr lang="ko-KR" altLang="en-US" sz="1400" b="1"/>
              <a:t>경사 상승법을 반복 수행합니다</a:t>
            </a:r>
            <a:endParaRPr lang="en-US" altLang="ko-KR" sz="1400" b="1"/>
          </a:p>
          <a:p>
            <a:endParaRPr lang="en-US" altLang="ko-KR" sz="1600" b="1"/>
          </a:p>
          <a:p>
            <a:endParaRPr lang="ko-KR" altLang="en-US" sz="1600"/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E20B4AF0-35E8-47A3-9543-8731AA28167A}"/>
              </a:ext>
            </a:extLst>
          </p:cNvPr>
          <p:cNvCxnSpPr>
            <a:cxnSpLocks/>
          </p:cNvCxnSpPr>
          <p:nvPr/>
        </p:nvCxnSpPr>
        <p:spPr>
          <a:xfrm flipV="1">
            <a:off x="2491530" y="1451296"/>
            <a:ext cx="285454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17291EAD-E070-4D0F-A2A9-E1F57F81C88C}"/>
              </a:ext>
            </a:extLst>
          </p:cNvPr>
          <p:cNvCxnSpPr>
            <a:cxnSpLocks/>
          </p:cNvCxnSpPr>
          <p:nvPr/>
        </p:nvCxnSpPr>
        <p:spPr>
          <a:xfrm>
            <a:off x="3516385" y="1804810"/>
            <a:ext cx="1829693" cy="59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8D73F673-9DF5-4B54-9F20-681409C3DD55}"/>
              </a:ext>
            </a:extLst>
          </p:cNvPr>
          <p:cNvCxnSpPr>
            <a:cxnSpLocks/>
          </p:cNvCxnSpPr>
          <p:nvPr/>
        </p:nvCxnSpPr>
        <p:spPr>
          <a:xfrm>
            <a:off x="4266307" y="2208879"/>
            <a:ext cx="107977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5D6404F4-CA54-48DE-9B72-9E8657C03C5C}"/>
              </a:ext>
            </a:extLst>
          </p:cNvPr>
          <p:cNvCxnSpPr>
            <a:cxnSpLocks/>
          </p:cNvCxnSpPr>
          <p:nvPr/>
        </p:nvCxnSpPr>
        <p:spPr>
          <a:xfrm>
            <a:off x="4650297" y="2726790"/>
            <a:ext cx="69578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E115612D-689C-42E4-8896-1256DE404BEE}"/>
              </a:ext>
            </a:extLst>
          </p:cNvPr>
          <p:cNvCxnSpPr>
            <a:cxnSpLocks/>
          </p:cNvCxnSpPr>
          <p:nvPr/>
        </p:nvCxnSpPr>
        <p:spPr>
          <a:xfrm>
            <a:off x="3624296" y="3315417"/>
            <a:ext cx="172178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17CB1597-73EB-4C26-96FD-20E434456DF2}"/>
              </a:ext>
            </a:extLst>
          </p:cNvPr>
          <p:cNvCxnSpPr>
            <a:cxnSpLocks/>
          </p:cNvCxnSpPr>
          <p:nvPr/>
        </p:nvCxnSpPr>
        <p:spPr>
          <a:xfrm flipV="1">
            <a:off x="4932727" y="4398795"/>
            <a:ext cx="413351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9458954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09626" y="245385"/>
            <a:ext cx="11572748" cy="6359441"/>
            <a:chOff x="309626" y="245385"/>
            <a:chExt cx="11572748" cy="6359441"/>
          </a:xfrm>
        </p:grpSpPr>
        <p:sp>
          <p:nvSpPr>
            <p:cNvPr id="6" name="직사각형 5"/>
            <p:cNvSpPr/>
            <p:nvPr/>
          </p:nvSpPr>
          <p:spPr>
            <a:xfrm>
              <a:off x="309626" y="253174"/>
              <a:ext cx="11572748" cy="63516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431800" dist="25400" dir="5400000" algn="t" rotWithShape="0">
                <a:prstClr val="black">
                  <a:alpha val="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11217893" y="253174"/>
              <a:ext cx="664481" cy="647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431800" dist="25400" dir="5400000" algn="t" rotWithShape="0">
                <a:prstClr val="black">
                  <a:alpha val="1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1058925" y="245385"/>
              <a:ext cx="10157083" cy="647700"/>
            </a:xfrm>
            <a:prstGeom prst="rect">
              <a:avLst/>
            </a:prstGeom>
            <a:solidFill>
              <a:srgbClr val="30396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1" latinLnBrk="0">
                <a:defRPr/>
              </a:pPr>
              <a:r>
                <a:rPr lang="en-US" altLang="ko-KR" sz="2400" b="1" i="1" kern="0">
                  <a:solidFill>
                    <a:prstClr val="white"/>
                  </a:solidFill>
                </a:rPr>
                <a:t>7.1.1</a:t>
              </a:r>
              <a:r>
                <a:rPr lang="ko-KR" altLang="en-US" sz="2400" b="1" i="1" kern="0">
                  <a:solidFill>
                    <a:prstClr val="white"/>
                  </a:solidFill>
                </a:rPr>
                <a:t> 함수형 </a:t>
              </a:r>
              <a:r>
                <a:rPr lang="en-US" altLang="ko-KR" sz="2400" b="1" i="1" kern="0">
                  <a:solidFill>
                    <a:prstClr val="white"/>
                  </a:solidFill>
                </a:rPr>
                <a:t>API</a:t>
              </a:r>
              <a:r>
                <a:rPr lang="ko-KR" altLang="en-US" sz="2400" b="1" i="1" kern="0">
                  <a:solidFill>
                    <a:prstClr val="white"/>
                  </a:solidFill>
                </a:rPr>
                <a:t> 소개</a:t>
              </a:r>
              <a:r>
                <a:rPr lang="en-US" altLang="ko-KR" sz="2400" b="1" i="1" kern="0">
                  <a:solidFill>
                    <a:prstClr val="white"/>
                  </a:solidFill>
                </a:rPr>
                <a:t> </a:t>
              </a:r>
              <a:endParaRPr lang="en-US" altLang="ko-KR" sz="700" kern="0">
                <a:solidFill>
                  <a:prstClr val="white"/>
                </a:solidFill>
              </a:endParaRPr>
            </a:p>
          </p:txBody>
        </p:sp>
        <p:grpSp>
          <p:nvGrpSpPr>
            <p:cNvPr id="24" name="그룹 23"/>
            <p:cNvGrpSpPr/>
            <p:nvPr/>
          </p:nvGrpSpPr>
          <p:grpSpPr>
            <a:xfrm>
              <a:off x="11434660" y="462783"/>
              <a:ext cx="230946" cy="228482"/>
              <a:chOff x="11242636" y="735673"/>
              <a:chExt cx="230946" cy="228482"/>
            </a:xfrm>
          </p:grpSpPr>
          <p:sp>
            <p:nvSpPr>
              <p:cNvPr id="16" name="타원 15"/>
              <p:cNvSpPr/>
              <p:nvPr/>
            </p:nvSpPr>
            <p:spPr>
              <a:xfrm>
                <a:off x="11302773" y="800483"/>
                <a:ext cx="108789" cy="108789"/>
              </a:xfrm>
              <a:prstGeom prst="ellipse">
                <a:avLst/>
              </a:prstGeom>
              <a:solidFill>
                <a:srgbClr val="FFC000"/>
              </a:solidFill>
              <a:ln w="158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사각형: 둥근 위쪽 모서리 16"/>
              <p:cNvSpPr/>
              <p:nvPr/>
            </p:nvSpPr>
            <p:spPr>
              <a:xfrm>
                <a:off x="11333147" y="910155"/>
                <a:ext cx="48043" cy="54000"/>
              </a:xfrm>
              <a:prstGeom prst="round2SameRect">
                <a:avLst>
                  <a:gd name="adj1" fmla="val 0"/>
                  <a:gd name="adj2" fmla="val 50000"/>
                </a:avLst>
              </a:prstGeom>
              <a:noFill/>
              <a:ln w="158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18" name="직선 연결선 17"/>
              <p:cNvCxnSpPr/>
              <p:nvPr/>
            </p:nvCxnSpPr>
            <p:spPr>
              <a:xfrm>
                <a:off x="11359549" y="735673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/>
              <p:cNvCxnSpPr/>
              <p:nvPr/>
            </p:nvCxnSpPr>
            <p:spPr>
              <a:xfrm rot="5400000">
                <a:off x="11459354" y="83820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/>
              <p:cNvCxnSpPr/>
              <p:nvPr/>
            </p:nvCxnSpPr>
            <p:spPr>
              <a:xfrm rot="5400000">
                <a:off x="11256864" y="83542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/>
              <p:cNvCxnSpPr/>
              <p:nvPr/>
            </p:nvCxnSpPr>
            <p:spPr>
              <a:xfrm rot="8100000">
                <a:off x="11282498" y="767378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/>
              <p:cNvCxnSpPr/>
              <p:nvPr/>
            </p:nvCxnSpPr>
            <p:spPr>
              <a:xfrm rot="13500000">
                <a:off x="11433473" y="77214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" name="직사각형 7"/>
            <p:cNvSpPr/>
            <p:nvPr/>
          </p:nvSpPr>
          <p:spPr>
            <a:xfrm>
              <a:off x="309626" y="245385"/>
              <a:ext cx="749300" cy="6477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>
              <a:outerShdw dist="25400" algn="l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b="1">
                  <a:solidFill>
                    <a:srgbClr val="303962"/>
                  </a:solidFill>
                </a:rPr>
                <a:t>02</a:t>
              </a:r>
            </a:p>
          </p:txBody>
        </p:sp>
        <p:grpSp>
          <p:nvGrpSpPr>
            <p:cNvPr id="27" name="그룹 26"/>
            <p:cNvGrpSpPr/>
            <p:nvPr/>
          </p:nvGrpSpPr>
          <p:grpSpPr>
            <a:xfrm>
              <a:off x="10703092" y="493743"/>
              <a:ext cx="267186" cy="165383"/>
              <a:chOff x="10447060" y="740631"/>
              <a:chExt cx="267186" cy="165383"/>
            </a:xfrm>
          </p:grpSpPr>
          <p:sp>
            <p:nvSpPr>
              <p:cNvPr id="25" name="화살표: 갈매기형 수장 24"/>
              <p:cNvSpPr/>
              <p:nvPr/>
            </p:nvSpPr>
            <p:spPr>
              <a:xfrm>
                <a:off x="10597188" y="740631"/>
                <a:ext cx="117058" cy="165383"/>
              </a:xfrm>
              <a:prstGeom prst="chevron">
                <a:avLst>
                  <a:gd name="adj" fmla="val 8072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" name="직사각형 25"/>
              <p:cNvSpPr/>
              <p:nvPr/>
            </p:nvSpPr>
            <p:spPr>
              <a:xfrm>
                <a:off x="10447060" y="816123"/>
                <a:ext cx="252000" cy="144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pic>
        <p:nvPicPr>
          <p:cNvPr id="58" name="그림 5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87735" y="1739824"/>
            <a:ext cx="4740196" cy="3820581"/>
          </a:xfrm>
          <a:prstGeom prst="rect">
            <a:avLst/>
          </a:prstGeom>
        </p:spPr>
      </p:pic>
      <p:sp>
        <p:nvSpPr>
          <p:cNvPr id="59" name="직사각형 58"/>
          <p:cNvSpPr/>
          <p:nvPr/>
        </p:nvSpPr>
        <p:spPr>
          <a:xfrm>
            <a:off x="607785" y="3582388"/>
            <a:ext cx="1179286" cy="226785"/>
          </a:xfrm>
          <a:prstGeom prst="rect">
            <a:avLst/>
          </a:prstGeom>
          <a:noFill/>
          <a:ln w="12700" cap="flat" cmpd="sng" algn="ctr">
            <a:solidFill>
              <a:srgbClr val="FF0000"/>
            </a:solidFill>
            <a:prstDash val="solid"/>
            <a:miter/>
            <a:headEnd w="med" len="med"/>
            <a:tailEnd w="med" len="me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0" name="직사각형 59"/>
          <p:cNvSpPr/>
          <p:nvPr/>
        </p:nvSpPr>
        <p:spPr>
          <a:xfrm>
            <a:off x="617310" y="5182588"/>
            <a:ext cx="1179286" cy="226785"/>
          </a:xfrm>
          <a:prstGeom prst="rect">
            <a:avLst/>
          </a:prstGeom>
          <a:noFill/>
          <a:ln w="12700" cap="flat" cmpd="sng" algn="ctr">
            <a:solidFill>
              <a:srgbClr val="FF0000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pic>
        <p:nvPicPr>
          <p:cNvPr id="61" name="그림 6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480524" y="1472635"/>
            <a:ext cx="4544301" cy="4887268"/>
          </a:xfrm>
          <a:prstGeom prst="rect">
            <a:avLst/>
          </a:prstGeom>
        </p:spPr>
      </p:pic>
      <p:cxnSp>
        <p:nvCxnSpPr>
          <p:cNvPr id="62" name="연결선: 꺾임 61"/>
          <p:cNvCxnSpPr>
            <a:stCxn id="59" idx="3"/>
          </p:cNvCxnSpPr>
          <p:nvPr/>
        </p:nvCxnSpPr>
        <p:spPr>
          <a:xfrm flipV="1">
            <a:off x="1787072" y="1756763"/>
            <a:ext cx="4615088" cy="1939017"/>
          </a:xfrm>
          <a:prstGeom prst="bentConnector3">
            <a:avLst>
              <a:gd name="adj1" fmla="val 73551"/>
            </a:avLst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연결선: 꺾임 62"/>
          <p:cNvCxnSpPr>
            <a:stCxn id="60" idx="3"/>
          </p:cNvCxnSpPr>
          <p:nvPr/>
        </p:nvCxnSpPr>
        <p:spPr>
          <a:xfrm flipV="1">
            <a:off x="1796595" y="4126674"/>
            <a:ext cx="4684940" cy="1169307"/>
          </a:xfrm>
          <a:prstGeom prst="bentConnector3">
            <a:avLst>
              <a:gd name="adj1" fmla="val 61519"/>
            </a:avLst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09626" y="253174"/>
            <a:ext cx="11572748" cy="6351652"/>
            <a:chOff x="309626" y="237596"/>
            <a:chExt cx="11572748" cy="6351652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1DE2A7CB-9018-4640-AB43-BCC19C805324}"/>
                </a:ext>
              </a:extLst>
            </p:cNvPr>
            <p:cNvSpPr/>
            <p:nvPr/>
          </p:nvSpPr>
          <p:spPr>
            <a:xfrm>
              <a:off x="309626" y="237596"/>
              <a:ext cx="11572748" cy="63516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431800" dist="25400" dir="5400000" algn="t" rotWithShape="0">
                <a:prstClr val="black">
                  <a:alpha val="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41FADB85-E686-462D-A485-3251109C5436}"/>
                </a:ext>
              </a:extLst>
            </p:cNvPr>
            <p:cNvSpPr/>
            <p:nvPr/>
          </p:nvSpPr>
          <p:spPr>
            <a:xfrm>
              <a:off x="11217893" y="253174"/>
              <a:ext cx="664481" cy="647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431800" dist="25400" dir="5400000" algn="t" rotWithShape="0">
                <a:prstClr val="black">
                  <a:alpha val="1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A6EE2FFB-3CA7-453A-9016-7D5286183A63}"/>
                </a:ext>
              </a:extLst>
            </p:cNvPr>
            <p:cNvSpPr/>
            <p:nvPr/>
          </p:nvSpPr>
          <p:spPr>
            <a:xfrm>
              <a:off x="1058925" y="245385"/>
              <a:ext cx="10157083" cy="647700"/>
            </a:xfrm>
            <a:prstGeom prst="rect">
              <a:avLst/>
            </a:prstGeom>
            <a:solidFill>
              <a:srgbClr val="30396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 latinLnBrk="0">
                <a:defRPr/>
              </a:pPr>
              <a:r>
                <a:rPr lang="ko-KR" altLang="en-US" sz="2400" b="1" i="1" kern="0">
                  <a:solidFill>
                    <a:prstClr val="white"/>
                  </a:solidFill>
                </a:rPr>
                <a:t>딥드림을 구현해보자 </a:t>
              </a:r>
              <a:r>
                <a:rPr lang="en-US" altLang="ko-KR" sz="2400" b="1" i="1" kern="0">
                  <a:solidFill>
                    <a:prstClr val="white"/>
                  </a:solidFill>
                </a:rPr>
                <a:t>_</a:t>
              </a:r>
              <a:r>
                <a:rPr lang="ko-KR" altLang="en-US" sz="1600" b="1" i="1" kern="0">
                  <a:solidFill>
                    <a:prstClr val="white"/>
                  </a:solidFill>
                </a:rPr>
                <a:t>딥드림 알고리즘 원리</a:t>
              </a:r>
              <a:endParaRPr lang="ko-KR" altLang="en-US" sz="1600" dirty="0">
                <a:solidFill>
                  <a:prstClr val="white"/>
                </a:solidFill>
              </a:endParaRP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487BA28D-33C5-43AF-970E-26999AE17915}"/>
                </a:ext>
              </a:extLst>
            </p:cNvPr>
            <p:cNvGrpSpPr/>
            <p:nvPr/>
          </p:nvGrpSpPr>
          <p:grpSpPr>
            <a:xfrm>
              <a:off x="11434660" y="462783"/>
              <a:ext cx="230946" cy="228482"/>
              <a:chOff x="11242636" y="735673"/>
              <a:chExt cx="230946" cy="228482"/>
            </a:xfrm>
          </p:grpSpPr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B970DAD8-A6E3-48BF-8D1C-673AB141B080}"/>
                  </a:ext>
                </a:extLst>
              </p:cNvPr>
              <p:cNvSpPr/>
              <p:nvPr/>
            </p:nvSpPr>
            <p:spPr>
              <a:xfrm>
                <a:off x="11302773" y="800483"/>
                <a:ext cx="108789" cy="108789"/>
              </a:xfrm>
              <a:prstGeom prst="ellipse">
                <a:avLst/>
              </a:prstGeom>
              <a:solidFill>
                <a:srgbClr val="FFC000"/>
              </a:solidFill>
              <a:ln w="158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사각형: 둥근 위쪽 모서리 16">
                <a:extLst>
                  <a:ext uri="{FF2B5EF4-FFF2-40B4-BE49-F238E27FC236}">
                    <a16:creationId xmlns:a16="http://schemas.microsoft.com/office/drawing/2014/main" id="{91BF2FC8-071D-4609-83EB-B8AB51FD9950}"/>
                  </a:ext>
                </a:extLst>
              </p:cNvPr>
              <p:cNvSpPr/>
              <p:nvPr/>
            </p:nvSpPr>
            <p:spPr>
              <a:xfrm>
                <a:off x="11333147" y="910155"/>
                <a:ext cx="48043" cy="54000"/>
              </a:xfrm>
              <a:prstGeom prst="round2SameRect">
                <a:avLst>
                  <a:gd name="adj1" fmla="val 0"/>
                  <a:gd name="adj2" fmla="val 50000"/>
                </a:avLst>
              </a:prstGeom>
              <a:noFill/>
              <a:ln w="158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E3179C3A-7FB3-4AED-81F6-31C07000E3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59549" y="735673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D9DF4843-1541-4000-A861-6FA3EE6D3519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1459354" y="83820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>
                <a:extLst>
                  <a:ext uri="{FF2B5EF4-FFF2-40B4-BE49-F238E27FC236}">
                    <a16:creationId xmlns:a16="http://schemas.microsoft.com/office/drawing/2014/main" id="{E5214D7D-E792-4EAE-8927-F0C29E79BBD5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1256864" y="83542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876E0D67-EB1F-4DE7-9F1D-FCF86AEECCA2}"/>
                  </a:ext>
                </a:extLst>
              </p:cNvPr>
              <p:cNvCxnSpPr>
                <a:cxnSpLocks/>
              </p:cNvCxnSpPr>
              <p:nvPr/>
            </p:nvCxnSpPr>
            <p:spPr>
              <a:xfrm rot="8100000">
                <a:off x="11282498" y="767378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id="{E60A00B5-8E54-49D9-9864-50BE611E781B}"/>
                  </a:ext>
                </a:extLst>
              </p:cNvPr>
              <p:cNvCxnSpPr>
                <a:cxnSpLocks/>
              </p:cNvCxnSpPr>
              <p:nvPr/>
            </p:nvCxnSpPr>
            <p:spPr>
              <a:xfrm rot="13500000">
                <a:off x="11433473" y="77214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55BA2AA-F16D-4E85-8715-E9F4F9C65EE8}"/>
                </a:ext>
              </a:extLst>
            </p:cNvPr>
            <p:cNvSpPr/>
            <p:nvPr/>
          </p:nvSpPr>
          <p:spPr>
            <a:xfrm>
              <a:off x="309626" y="245385"/>
              <a:ext cx="749300" cy="6477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>
              <a:outerShdw dist="25400" algn="l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b="1">
                  <a:solidFill>
                    <a:srgbClr val="303962"/>
                  </a:solidFill>
                </a:rPr>
                <a:t>06</a:t>
              </a:r>
              <a:endParaRPr lang="ko-KR" altLang="en-US" b="1" dirty="0">
                <a:solidFill>
                  <a:srgbClr val="303962"/>
                </a:solidFill>
              </a:endParaRPr>
            </a:p>
          </p:txBody>
        </p: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700BEA06-447F-4E64-9A24-AC92AF81A4E7}"/>
                </a:ext>
              </a:extLst>
            </p:cNvPr>
            <p:cNvGrpSpPr/>
            <p:nvPr/>
          </p:nvGrpSpPr>
          <p:grpSpPr>
            <a:xfrm>
              <a:off x="10703092" y="493743"/>
              <a:ext cx="267186" cy="165383"/>
              <a:chOff x="10447060" y="740631"/>
              <a:chExt cx="267186" cy="165383"/>
            </a:xfrm>
          </p:grpSpPr>
          <p:sp>
            <p:nvSpPr>
              <p:cNvPr id="25" name="화살표: 갈매기형 수장 24">
                <a:extLst>
                  <a:ext uri="{FF2B5EF4-FFF2-40B4-BE49-F238E27FC236}">
                    <a16:creationId xmlns:a16="http://schemas.microsoft.com/office/drawing/2014/main" id="{585821D6-0BBF-44C8-B0DB-6DBE5320FA21}"/>
                  </a:ext>
                </a:extLst>
              </p:cNvPr>
              <p:cNvSpPr/>
              <p:nvPr/>
            </p:nvSpPr>
            <p:spPr>
              <a:xfrm>
                <a:off x="10597188" y="740631"/>
                <a:ext cx="117058" cy="165383"/>
              </a:xfrm>
              <a:prstGeom prst="chevron">
                <a:avLst>
                  <a:gd name="adj" fmla="val 8072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84B49E7D-3BAD-479B-8256-2BD7BD744D6B}"/>
                  </a:ext>
                </a:extLst>
              </p:cNvPr>
              <p:cNvSpPr/>
              <p:nvPr/>
            </p:nvSpPr>
            <p:spPr>
              <a:xfrm>
                <a:off x="10447060" y="816123"/>
                <a:ext cx="252000" cy="144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31" name="원형: 비어 있음 23">
            <a:extLst>
              <a:ext uri="{FF2B5EF4-FFF2-40B4-BE49-F238E27FC236}">
                <a16:creationId xmlns:a16="http://schemas.microsoft.com/office/drawing/2014/main" id="{21361AAE-CE89-4CE0-B257-CBD5047A72E5}"/>
              </a:ext>
            </a:extLst>
          </p:cNvPr>
          <p:cNvSpPr/>
          <p:nvPr/>
        </p:nvSpPr>
        <p:spPr>
          <a:xfrm>
            <a:off x="8835740" y="1027549"/>
            <a:ext cx="209550" cy="209550"/>
          </a:xfrm>
          <a:prstGeom prst="donut">
            <a:avLst>
              <a:gd name="adj" fmla="val 1476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2" name="사각형: 둥근 모서리 24">
            <a:extLst>
              <a:ext uri="{FF2B5EF4-FFF2-40B4-BE49-F238E27FC236}">
                <a16:creationId xmlns:a16="http://schemas.microsoft.com/office/drawing/2014/main" id="{E5B5BFB2-C137-4CC1-9627-B4A154A8ED04}"/>
              </a:ext>
            </a:extLst>
          </p:cNvPr>
          <p:cNvSpPr/>
          <p:nvPr/>
        </p:nvSpPr>
        <p:spPr>
          <a:xfrm rot="18900000">
            <a:off x="9034433" y="1378869"/>
            <a:ext cx="36000" cy="144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6C5EAD3-6CBD-41CD-97D7-D553A49FFA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0924" y="1237099"/>
            <a:ext cx="6564816" cy="288828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BF712F8-6EDF-478E-BDA1-AC72EDBBD81B}"/>
              </a:ext>
            </a:extLst>
          </p:cNvPr>
          <p:cNvSpPr txBox="1"/>
          <p:nvPr/>
        </p:nvSpPr>
        <p:spPr>
          <a:xfrm>
            <a:off x="1577129" y="4420572"/>
            <a:ext cx="883147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600"/>
              <a:t>각 단계에서  정의한손실이 최대화 되도록 경사 상승법을 실행 한 후 스케일을 이전 스케일</a:t>
            </a:r>
            <a:r>
              <a:rPr lang="en-US" altLang="ko-KR" sz="1600"/>
              <a:t>(</a:t>
            </a:r>
            <a:r>
              <a:rPr lang="ko-KR" altLang="en-US" sz="1600"/>
              <a:t>옥타브</a:t>
            </a:r>
            <a:r>
              <a:rPr lang="en-US" altLang="ko-KR" sz="1600"/>
              <a:t>) </a:t>
            </a:r>
            <a:r>
              <a:rPr lang="ko-KR" altLang="en-US" sz="1600"/>
              <a:t>보다 </a:t>
            </a:r>
            <a:r>
              <a:rPr lang="en-US" altLang="ko-KR" sz="1600"/>
              <a:t>40% </a:t>
            </a:r>
            <a:r>
              <a:rPr lang="ko-KR" altLang="en-US" sz="1600"/>
              <a:t>증가시킵니다</a:t>
            </a:r>
            <a:r>
              <a:rPr lang="en-US" altLang="ko-KR" sz="1600"/>
              <a:t>.</a:t>
            </a:r>
          </a:p>
          <a:p>
            <a:pPr marL="342900" indent="-342900">
              <a:buAutoNum type="arabicPeriod"/>
            </a:pPr>
            <a:endParaRPr lang="en-US" altLang="ko-KR" sz="1600"/>
          </a:p>
          <a:p>
            <a:pPr marL="342900" indent="-342900">
              <a:buAutoNum type="arabicPeriod"/>
            </a:pPr>
            <a:r>
              <a:rPr lang="ko-KR" altLang="en-US" sz="1600"/>
              <a:t>이때 스케일 증가로 인해 이미지 디테일을 잃지 않도록 이전 원본 이미지와 변경된 이미지의 차이를 계산하여 손실된 디테일을 재주입 합니다</a:t>
            </a:r>
            <a:r>
              <a:rPr lang="en-US" altLang="ko-KR" sz="1600"/>
              <a:t>.</a:t>
            </a:r>
            <a:endParaRPr lang="ko-KR" altLang="en-US" sz="1600"/>
          </a:p>
        </p:txBody>
      </p:sp>
    </p:spTree>
    <p:extLst>
      <p:ext uri="{BB962C8B-B14F-4D97-AF65-F5344CB8AC3E}">
        <p14:creationId xmlns:p14="http://schemas.microsoft.com/office/powerpoint/2010/main" val="2303051719"/>
      </p:ext>
    </p:extLst>
  </p:cSld>
  <p:clrMapOvr>
    <a:masterClrMapping/>
  </p:clrMapOvr>
  <p:transition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09626" y="253174"/>
            <a:ext cx="11572748" cy="6351652"/>
            <a:chOff x="309626" y="237596"/>
            <a:chExt cx="11572748" cy="6351652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1DE2A7CB-9018-4640-AB43-BCC19C805324}"/>
                </a:ext>
              </a:extLst>
            </p:cNvPr>
            <p:cNvSpPr/>
            <p:nvPr/>
          </p:nvSpPr>
          <p:spPr>
            <a:xfrm>
              <a:off x="309626" y="237596"/>
              <a:ext cx="11572748" cy="63516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431800" dist="25400" dir="5400000" algn="t" rotWithShape="0">
                <a:prstClr val="black">
                  <a:alpha val="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41FADB85-E686-462D-A485-3251109C5436}"/>
                </a:ext>
              </a:extLst>
            </p:cNvPr>
            <p:cNvSpPr/>
            <p:nvPr/>
          </p:nvSpPr>
          <p:spPr>
            <a:xfrm>
              <a:off x="11217893" y="253174"/>
              <a:ext cx="664481" cy="647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431800" dist="25400" dir="5400000" algn="t" rotWithShape="0">
                <a:prstClr val="black">
                  <a:alpha val="1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A6EE2FFB-3CA7-453A-9016-7D5286183A63}"/>
                </a:ext>
              </a:extLst>
            </p:cNvPr>
            <p:cNvSpPr/>
            <p:nvPr/>
          </p:nvSpPr>
          <p:spPr>
            <a:xfrm>
              <a:off x="1058925" y="245385"/>
              <a:ext cx="10157083" cy="647700"/>
            </a:xfrm>
            <a:prstGeom prst="rect">
              <a:avLst/>
            </a:prstGeom>
            <a:solidFill>
              <a:srgbClr val="30396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 latinLnBrk="0">
                <a:defRPr/>
              </a:pPr>
              <a:r>
                <a:rPr lang="ko-KR" altLang="en-US" sz="2400" b="1" i="1" kern="0">
                  <a:solidFill>
                    <a:prstClr val="white"/>
                  </a:solidFill>
                </a:rPr>
                <a:t>딥드림을 구현해보자 </a:t>
              </a:r>
              <a:r>
                <a:rPr lang="en-US" altLang="ko-KR" sz="2400" b="1" i="1" kern="0">
                  <a:solidFill>
                    <a:prstClr val="white"/>
                  </a:solidFill>
                </a:rPr>
                <a:t>_</a:t>
              </a:r>
              <a:r>
                <a:rPr lang="ko-KR" altLang="en-US" sz="1600" b="1" i="1" kern="0">
                  <a:solidFill>
                    <a:prstClr val="white"/>
                  </a:solidFill>
                </a:rPr>
                <a:t>딥드림 알고리즘 구현을 위한 유틸리티 함수</a:t>
              </a:r>
              <a:endParaRPr lang="ko-KR" altLang="en-US" sz="1600" dirty="0">
                <a:solidFill>
                  <a:prstClr val="white"/>
                </a:solidFill>
              </a:endParaRP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487BA28D-33C5-43AF-970E-26999AE17915}"/>
                </a:ext>
              </a:extLst>
            </p:cNvPr>
            <p:cNvGrpSpPr/>
            <p:nvPr/>
          </p:nvGrpSpPr>
          <p:grpSpPr>
            <a:xfrm>
              <a:off x="11434660" y="462783"/>
              <a:ext cx="230946" cy="228482"/>
              <a:chOff x="11242636" y="735673"/>
              <a:chExt cx="230946" cy="228482"/>
            </a:xfrm>
          </p:grpSpPr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B970DAD8-A6E3-48BF-8D1C-673AB141B080}"/>
                  </a:ext>
                </a:extLst>
              </p:cNvPr>
              <p:cNvSpPr/>
              <p:nvPr/>
            </p:nvSpPr>
            <p:spPr>
              <a:xfrm>
                <a:off x="11302773" y="800483"/>
                <a:ext cx="108789" cy="108789"/>
              </a:xfrm>
              <a:prstGeom prst="ellipse">
                <a:avLst/>
              </a:prstGeom>
              <a:solidFill>
                <a:srgbClr val="FFC000"/>
              </a:solidFill>
              <a:ln w="158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사각형: 둥근 위쪽 모서리 16">
                <a:extLst>
                  <a:ext uri="{FF2B5EF4-FFF2-40B4-BE49-F238E27FC236}">
                    <a16:creationId xmlns:a16="http://schemas.microsoft.com/office/drawing/2014/main" id="{91BF2FC8-071D-4609-83EB-B8AB51FD9950}"/>
                  </a:ext>
                </a:extLst>
              </p:cNvPr>
              <p:cNvSpPr/>
              <p:nvPr/>
            </p:nvSpPr>
            <p:spPr>
              <a:xfrm>
                <a:off x="11333147" y="910155"/>
                <a:ext cx="48043" cy="54000"/>
              </a:xfrm>
              <a:prstGeom prst="round2SameRect">
                <a:avLst>
                  <a:gd name="adj1" fmla="val 0"/>
                  <a:gd name="adj2" fmla="val 50000"/>
                </a:avLst>
              </a:prstGeom>
              <a:noFill/>
              <a:ln w="158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E3179C3A-7FB3-4AED-81F6-31C07000E3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59549" y="735673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D9DF4843-1541-4000-A861-6FA3EE6D3519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1459354" y="83820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>
                <a:extLst>
                  <a:ext uri="{FF2B5EF4-FFF2-40B4-BE49-F238E27FC236}">
                    <a16:creationId xmlns:a16="http://schemas.microsoft.com/office/drawing/2014/main" id="{E5214D7D-E792-4EAE-8927-F0C29E79BBD5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1256864" y="83542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876E0D67-EB1F-4DE7-9F1D-FCF86AEECCA2}"/>
                  </a:ext>
                </a:extLst>
              </p:cNvPr>
              <p:cNvCxnSpPr>
                <a:cxnSpLocks/>
              </p:cNvCxnSpPr>
              <p:nvPr/>
            </p:nvCxnSpPr>
            <p:spPr>
              <a:xfrm rot="8100000">
                <a:off x="11282498" y="767378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id="{E60A00B5-8E54-49D9-9864-50BE611E781B}"/>
                  </a:ext>
                </a:extLst>
              </p:cNvPr>
              <p:cNvCxnSpPr>
                <a:cxnSpLocks/>
              </p:cNvCxnSpPr>
              <p:nvPr/>
            </p:nvCxnSpPr>
            <p:spPr>
              <a:xfrm rot="13500000">
                <a:off x="11433473" y="77214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55BA2AA-F16D-4E85-8715-E9F4F9C65EE8}"/>
                </a:ext>
              </a:extLst>
            </p:cNvPr>
            <p:cNvSpPr/>
            <p:nvPr/>
          </p:nvSpPr>
          <p:spPr>
            <a:xfrm>
              <a:off x="309626" y="245385"/>
              <a:ext cx="749300" cy="6477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>
              <a:outerShdw dist="25400" algn="l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b="1">
                  <a:solidFill>
                    <a:srgbClr val="303962"/>
                  </a:solidFill>
                </a:rPr>
                <a:t>07</a:t>
              </a:r>
              <a:endParaRPr lang="ko-KR" altLang="en-US" b="1" dirty="0">
                <a:solidFill>
                  <a:srgbClr val="303962"/>
                </a:solidFill>
              </a:endParaRPr>
            </a:p>
          </p:txBody>
        </p: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700BEA06-447F-4E64-9A24-AC92AF81A4E7}"/>
                </a:ext>
              </a:extLst>
            </p:cNvPr>
            <p:cNvGrpSpPr/>
            <p:nvPr/>
          </p:nvGrpSpPr>
          <p:grpSpPr>
            <a:xfrm>
              <a:off x="10703092" y="493743"/>
              <a:ext cx="267186" cy="165383"/>
              <a:chOff x="10447060" y="740631"/>
              <a:chExt cx="267186" cy="165383"/>
            </a:xfrm>
          </p:grpSpPr>
          <p:sp>
            <p:nvSpPr>
              <p:cNvPr id="25" name="화살표: 갈매기형 수장 24">
                <a:extLst>
                  <a:ext uri="{FF2B5EF4-FFF2-40B4-BE49-F238E27FC236}">
                    <a16:creationId xmlns:a16="http://schemas.microsoft.com/office/drawing/2014/main" id="{585821D6-0BBF-44C8-B0DB-6DBE5320FA21}"/>
                  </a:ext>
                </a:extLst>
              </p:cNvPr>
              <p:cNvSpPr/>
              <p:nvPr/>
            </p:nvSpPr>
            <p:spPr>
              <a:xfrm>
                <a:off x="10597188" y="740631"/>
                <a:ext cx="117058" cy="165383"/>
              </a:xfrm>
              <a:prstGeom prst="chevron">
                <a:avLst>
                  <a:gd name="adj" fmla="val 8072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84B49E7D-3BAD-479B-8256-2BD7BD744D6B}"/>
                  </a:ext>
                </a:extLst>
              </p:cNvPr>
              <p:cNvSpPr/>
              <p:nvPr/>
            </p:nvSpPr>
            <p:spPr>
              <a:xfrm>
                <a:off x="10447060" y="816123"/>
                <a:ext cx="252000" cy="144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31" name="원형: 비어 있음 23">
            <a:extLst>
              <a:ext uri="{FF2B5EF4-FFF2-40B4-BE49-F238E27FC236}">
                <a16:creationId xmlns:a16="http://schemas.microsoft.com/office/drawing/2014/main" id="{21361AAE-CE89-4CE0-B257-CBD5047A72E5}"/>
              </a:ext>
            </a:extLst>
          </p:cNvPr>
          <p:cNvSpPr/>
          <p:nvPr/>
        </p:nvSpPr>
        <p:spPr>
          <a:xfrm>
            <a:off x="8835740" y="1027549"/>
            <a:ext cx="209550" cy="209550"/>
          </a:xfrm>
          <a:prstGeom prst="donut">
            <a:avLst>
              <a:gd name="adj" fmla="val 1476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2" name="사각형: 둥근 모서리 24">
            <a:extLst>
              <a:ext uri="{FF2B5EF4-FFF2-40B4-BE49-F238E27FC236}">
                <a16:creationId xmlns:a16="http://schemas.microsoft.com/office/drawing/2014/main" id="{E5B5BFB2-C137-4CC1-9627-B4A154A8ED04}"/>
              </a:ext>
            </a:extLst>
          </p:cNvPr>
          <p:cNvSpPr/>
          <p:nvPr/>
        </p:nvSpPr>
        <p:spPr>
          <a:xfrm rot="18900000">
            <a:off x="9034433" y="1378869"/>
            <a:ext cx="36000" cy="144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B23595D-D16F-4B84-BD80-E6F100CA22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0905" y="1132324"/>
            <a:ext cx="2634259" cy="482947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00E4D4F-2C5F-4CCB-B14C-97E320CE23A7}"/>
              </a:ext>
            </a:extLst>
          </p:cNvPr>
          <p:cNvSpPr txBox="1"/>
          <p:nvPr/>
        </p:nvSpPr>
        <p:spPr>
          <a:xfrm>
            <a:off x="5027077" y="1132324"/>
            <a:ext cx="6638529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/>
          </a:p>
          <a:p>
            <a:endParaRPr lang="en-US" altLang="ko-KR"/>
          </a:p>
          <a:p>
            <a:r>
              <a:rPr lang="en-US" altLang="ko-KR"/>
              <a:t>Resize_img : </a:t>
            </a:r>
            <a:r>
              <a:rPr lang="ko-KR" altLang="en-US"/>
              <a:t>이미지를</a:t>
            </a:r>
            <a:r>
              <a:rPr lang="ko-KR" altLang="en-US" b="0" i="0">
                <a:solidFill>
                  <a:srgbClr val="202124"/>
                </a:solidFill>
                <a:effectLst/>
                <a:latin typeface="Apple SD Gothic Neo"/>
              </a:rPr>
              <a:t> </a:t>
            </a:r>
            <a:r>
              <a:rPr lang="en-US" altLang="ko-KR" b="0" i="0">
                <a:solidFill>
                  <a:srgbClr val="202124"/>
                </a:solidFill>
                <a:effectLst/>
                <a:latin typeface="Apple SD Gothic Neo"/>
              </a:rPr>
              <a:t>factor</a:t>
            </a:r>
            <a:r>
              <a:rPr lang="ko-KR" altLang="en-US" b="0" i="0">
                <a:solidFill>
                  <a:srgbClr val="202124"/>
                </a:solidFill>
                <a:effectLst/>
                <a:latin typeface="Apple SD Gothic Neo"/>
              </a:rPr>
              <a:t>를 통해 확대하는 함수</a:t>
            </a:r>
            <a:endParaRPr lang="en-US" altLang="ko-KR" b="0" i="0">
              <a:solidFill>
                <a:srgbClr val="202124"/>
              </a:solidFill>
              <a:effectLst/>
              <a:latin typeface="Apple SD Gothic Neo"/>
            </a:endParaRPr>
          </a:p>
          <a:p>
            <a:endParaRPr lang="en-US" altLang="ko-KR">
              <a:solidFill>
                <a:srgbClr val="202124"/>
              </a:solidFill>
              <a:latin typeface="Apple SD Gothic Neo"/>
            </a:endParaRPr>
          </a:p>
          <a:p>
            <a:endParaRPr lang="en-US" altLang="ko-KR">
              <a:solidFill>
                <a:srgbClr val="202124"/>
              </a:solidFill>
              <a:latin typeface="Apple SD Gothic Neo"/>
            </a:endParaRPr>
          </a:p>
          <a:p>
            <a:endParaRPr lang="en-US" altLang="ko-KR">
              <a:solidFill>
                <a:srgbClr val="202124"/>
              </a:solidFill>
              <a:latin typeface="Apple SD Gothic Neo"/>
            </a:endParaRPr>
          </a:p>
          <a:p>
            <a:r>
              <a:rPr lang="en-US" altLang="ko-KR"/>
              <a:t>Save_img : </a:t>
            </a:r>
            <a:r>
              <a:rPr lang="ko-KR" altLang="en-US"/>
              <a:t>이미지를 지정된 이미지로 저장시키는 함수</a:t>
            </a:r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r>
              <a:rPr lang="en-US" altLang="ko-KR"/>
              <a:t>Preprocess_image</a:t>
            </a:r>
            <a:r>
              <a:rPr lang="ko-KR" altLang="en-US"/>
              <a:t> </a:t>
            </a:r>
            <a:r>
              <a:rPr lang="en-US" altLang="ko-KR"/>
              <a:t>:</a:t>
            </a:r>
            <a:r>
              <a:rPr lang="ko-KR" altLang="en-US"/>
              <a:t> 사진을 열고 크기를 줄이고</a:t>
            </a:r>
            <a:r>
              <a:rPr lang="en-US" altLang="ko-KR"/>
              <a:t> inception</a:t>
            </a:r>
            <a:r>
              <a:rPr lang="ko-KR" altLang="en-US"/>
              <a:t> </a:t>
            </a:r>
            <a:r>
              <a:rPr lang="en-US" altLang="ko-KR"/>
              <a:t>v3</a:t>
            </a:r>
            <a:r>
              <a:rPr lang="ko-KR" altLang="en-US"/>
              <a:t>가 인식하는 텐서 포맷으로 변환하는 유틸리티 함수</a:t>
            </a:r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r>
              <a:rPr lang="en-US" altLang="ko-KR"/>
              <a:t>Deprocess_image : reshape</a:t>
            </a:r>
            <a:r>
              <a:rPr lang="ko-KR" altLang="en-US"/>
              <a:t>한 결과를 가지고 </a:t>
            </a:r>
            <a:r>
              <a:rPr lang="en-US" altLang="ko-KR"/>
              <a:t>inception v3 </a:t>
            </a:r>
            <a:r>
              <a:rPr lang="ko-KR" altLang="en-US"/>
              <a:t>함수에서 수행한 전처리 과정을 복원하여 반환해 넘파이 배열을 적절한 이미지 포맷으로 변환하는 유틸리티 함수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4105A60-E690-4B6D-AE44-8F62C38AFEE9}"/>
              </a:ext>
            </a:extLst>
          </p:cNvPr>
          <p:cNvCxnSpPr>
            <a:cxnSpLocks/>
          </p:cNvCxnSpPr>
          <p:nvPr/>
        </p:nvCxnSpPr>
        <p:spPr>
          <a:xfrm>
            <a:off x="3749879" y="1862356"/>
            <a:ext cx="127719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3BE85CEA-979D-4841-8B3F-7FECB7F92C8F}"/>
              </a:ext>
            </a:extLst>
          </p:cNvPr>
          <p:cNvCxnSpPr>
            <a:cxnSpLocks/>
          </p:cNvCxnSpPr>
          <p:nvPr/>
        </p:nvCxnSpPr>
        <p:spPr>
          <a:xfrm>
            <a:off x="3749879" y="3004657"/>
            <a:ext cx="127719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84984D2B-AD1D-432D-A505-E2F930B1B59C}"/>
              </a:ext>
            </a:extLst>
          </p:cNvPr>
          <p:cNvCxnSpPr>
            <a:cxnSpLocks/>
          </p:cNvCxnSpPr>
          <p:nvPr/>
        </p:nvCxnSpPr>
        <p:spPr>
          <a:xfrm>
            <a:off x="3684165" y="3793222"/>
            <a:ext cx="127719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4E3F03F1-863F-4987-9018-43D4C326473A}"/>
              </a:ext>
            </a:extLst>
          </p:cNvPr>
          <p:cNvCxnSpPr>
            <a:cxnSpLocks/>
          </p:cNvCxnSpPr>
          <p:nvPr/>
        </p:nvCxnSpPr>
        <p:spPr>
          <a:xfrm>
            <a:off x="3935164" y="5162025"/>
            <a:ext cx="109191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5852536"/>
      </p:ext>
    </p:extLst>
  </p:cSld>
  <p:clrMapOvr>
    <a:masterClrMapping/>
  </p:clrMapOvr>
  <p:transition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09626" y="253174"/>
            <a:ext cx="11572748" cy="6351652"/>
            <a:chOff x="309626" y="237596"/>
            <a:chExt cx="11572748" cy="6351652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1DE2A7CB-9018-4640-AB43-BCC19C805324}"/>
                </a:ext>
              </a:extLst>
            </p:cNvPr>
            <p:cNvSpPr/>
            <p:nvPr/>
          </p:nvSpPr>
          <p:spPr>
            <a:xfrm>
              <a:off x="309626" y="237596"/>
              <a:ext cx="11572748" cy="63516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431800" dist="25400" dir="5400000" algn="t" rotWithShape="0">
                <a:prstClr val="black">
                  <a:alpha val="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41FADB85-E686-462D-A485-3251109C5436}"/>
                </a:ext>
              </a:extLst>
            </p:cNvPr>
            <p:cNvSpPr/>
            <p:nvPr/>
          </p:nvSpPr>
          <p:spPr>
            <a:xfrm>
              <a:off x="11217893" y="253174"/>
              <a:ext cx="664481" cy="647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431800" dist="25400" dir="5400000" algn="t" rotWithShape="0">
                <a:prstClr val="black">
                  <a:alpha val="1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A6EE2FFB-3CA7-453A-9016-7D5286183A63}"/>
                </a:ext>
              </a:extLst>
            </p:cNvPr>
            <p:cNvSpPr/>
            <p:nvPr/>
          </p:nvSpPr>
          <p:spPr>
            <a:xfrm>
              <a:off x="1058925" y="245385"/>
              <a:ext cx="10157083" cy="647700"/>
            </a:xfrm>
            <a:prstGeom prst="rect">
              <a:avLst/>
            </a:prstGeom>
            <a:solidFill>
              <a:srgbClr val="30396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 latinLnBrk="0">
                <a:defRPr/>
              </a:pPr>
              <a:r>
                <a:rPr lang="ko-KR" altLang="en-US" sz="2400" b="1" i="1" kern="0">
                  <a:solidFill>
                    <a:prstClr val="white"/>
                  </a:solidFill>
                </a:rPr>
                <a:t>딥드림을 구현해보자 </a:t>
              </a:r>
              <a:r>
                <a:rPr lang="en-US" altLang="ko-KR" sz="2400" b="1" i="1" kern="0">
                  <a:solidFill>
                    <a:prstClr val="white"/>
                  </a:solidFill>
                </a:rPr>
                <a:t>_</a:t>
              </a:r>
              <a:r>
                <a:rPr lang="ko-KR" altLang="en-US" sz="1600" b="1" i="1" kern="0">
                  <a:solidFill>
                    <a:prstClr val="white"/>
                  </a:solidFill>
                </a:rPr>
                <a:t>딥드림 알고리즘 구현 </a:t>
              </a:r>
              <a:r>
                <a:rPr lang="en-US" altLang="ko-KR" sz="1600" b="1" i="1" kern="0">
                  <a:solidFill>
                    <a:prstClr val="white"/>
                  </a:solidFill>
                </a:rPr>
                <a:t>1</a:t>
              </a:r>
              <a:endParaRPr lang="ko-KR" altLang="en-US" sz="1600" dirty="0">
                <a:solidFill>
                  <a:prstClr val="white"/>
                </a:solidFill>
              </a:endParaRP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487BA28D-33C5-43AF-970E-26999AE17915}"/>
                </a:ext>
              </a:extLst>
            </p:cNvPr>
            <p:cNvGrpSpPr/>
            <p:nvPr/>
          </p:nvGrpSpPr>
          <p:grpSpPr>
            <a:xfrm>
              <a:off x="11434660" y="462783"/>
              <a:ext cx="230946" cy="228482"/>
              <a:chOff x="11242636" y="735673"/>
              <a:chExt cx="230946" cy="228482"/>
            </a:xfrm>
          </p:grpSpPr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B970DAD8-A6E3-48BF-8D1C-673AB141B080}"/>
                  </a:ext>
                </a:extLst>
              </p:cNvPr>
              <p:cNvSpPr/>
              <p:nvPr/>
            </p:nvSpPr>
            <p:spPr>
              <a:xfrm>
                <a:off x="11302773" y="800483"/>
                <a:ext cx="108789" cy="108789"/>
              </a:xfrm>
              <a:prstGeom prst="ellipse">
                <a:avLst/>
              </a:prstGeom>
              <a:solidFill>
                <a:srgbClr val="FFC000"/>
              </a:solidFill>
              <a:ln w="158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사각형: 둥근 위쪽 모서리 16">
                <a:extLst>
                  <a:ext uri="{FF2B5EF4-FFF2-40B4-BE49-F238E27FC236}">
                    <a16:creationId xmlns:a16="http://schemas.microsoft.com/office/drawing/2014/main" id="{91BF2FC8-071D-4609-83EB-B8AB51FD9950}"/>
                  </a:ext>
                </a:extLst>
              </p:cNvPr>
              <p:cNvSpPr/>
              <p:nvPr/>
            </p:nvSpPr>
            <p:spPr>
              <a:xfrm>
                <a:off x="11333147" y="910155"/>
                <a:ext cx="48043" cy="54000"/>
              </a:xfrm>
              <a:prstGeom prst="round2SameRect">
                <a:avLst>
                  <a:gd name="adj1" fmla="val 0"/>
                  <a:gd name="adj2" fmla="val 50000"/>
                </a:avLst>
              </a:prstGeom>
              <a:noFill/>
              <a:ln w="158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E3179C3A-7FB3-4AED-81F6-31C07000E3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59549" y="735673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D9DF4843-1541-4000-A861-6FA3EE6D3519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1459354" y="83820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>
                <a:extLst>
                  <a:ext uri="{FF2B5EF4-FFF2-40B4-BE49-F238E27FC236}">
                    <a16:creationId xmlns:a16="http://schemas.microsoft.com/office/drawing/2014/main" id="{E5214D7D-E792-4EAE-8927-F0C29E79BBD5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1256864" y="83542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876E0D67-EB1F-4DE7-9F1D-FCF86AEECCA2}"/>
                  </a:ext>
                </a:extLst>
              </p:cNvPr>
              <p:cNvCxnSpPr>
                <a:cxnSpLocks/>
              </p:cNvCxnSpPr>
              <p:nvPr/>
            </p:nvCxnSpPr>
            <p:spPr>
              <a:xfrm rot="8100000">
                <a:off x="11282498" y="767378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id="{E60A00B5-8E54-49D9-9864-50BE611E781B}"/>
                  </a:ext>
                </a:extLst>
              </p:cNvPr>
              <p:cNvCxnSpPr>
                <a:cxnSpLocks/>
              </p:cNvCxnSpPr>
              <p:nvPr/>
            </p:nvCxnSpPr>
            <p:spPr>
              <a:xfrm rot="13500000">
                <a:off x="11433473" y="77214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55BA2AA-F16D-4E85-8715-E9F4F9C65EE8}"/>
                </a:ext>
              </a:extLst>
            </p:cNvPr>
            <p:cNvSpPr/>
            <p:nvPr/>
          </p:nvSpPr>
          <p:spPr>
            <a:xfrm>
              <a:off x="309626" y="245385"/>
              <a:ext cx="749300" cy="6477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>
              <a:outerShdw dist="25400" algn="l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b="1">
                  <a:solidFill>
                    <a:srgbClr val="303962"/>
                  </a:solidFill>
                </a:rPr>
                <a:t>08</a:t>
              </a:r>
              <a:endParaRPr lang="ko-KR" altLang="en-US" b="1" dirty="0">
                <a:solidFill>
                  <a:srgbClr val="303962"/>
                </a:solidFill>
              </a:endParaRPr>
            </a:p>
          </p:txBody>
        </p: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700BEA06-447F-4E64-9A24-AC92AF81A4E7}"/>
                </a:ext>
              </a:extLst>
            </p:cNvPr>
            <p:cNvGrpSpPr/>
            <p:nvPr/>
          </p:nvGrpSpPr>
          <p:grpSpPr>
            <a:xfrm>
              <a:off x="10703092" y="493743"/>
              <a:ext cx="267186" cy="165383"/>
              <a:chOff x="10447060" y="740631"/>
              <a:chExt cx="267186" cy="165383"/>
            </a:xfrm>
          </p:grpSpPr>
          <p:sp>
            <p:nvSpPr>
              <p:cNvPr id="25" name="화살표: 갈매기형 수장 24">
                <a:extLst>
                  <a:ext uri="{FF2B5EF4-FFF2-40B4-BE49-F238E27FC236}">
                    <a16:creationId xmlns:a16="http://schemas.microsoft.com/office/drawing/2014/main" id="{585821D6-0BBF-44C8-B0DB-6DBE5320FA21}"/>
                  </a:ext>
                </a:extLst>
              </p:cNvPr>
              <p:cNvSpPr/>
              <p:nvPr/>
            </p:nvSpPr>
            <p:spPr>
              <a:xfrm>
                <a:off x="10597188" y="740631"/>
                <a:ext cx="117058" cy="165383"/>
              </a:xfrm>
              <a:prstGeom prst="chevron">
                <a:avLst>
                  <a:gd name="adj" fmla="val 8072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84B49E7D-3BAD-479B-8256-2BD7BD744D6B}"/>
                  </a:ext>
                </a:extLst>
              </p:cNvPr>
              <p:cNvSpPr/>
              <p:nvPr/>
            </p:nvSpPr>
            <p:spPr>
              <a:xfrm>
                <a:off x="10447060" y="816123"/>
                <a:ext cx="252000" cy="144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31" name="원형: 비어 있음 23">
            <a:extLst>
              <a:ext uri="{FF2B5EF4-FFF2-40B4-BE49-F238E27FC236}">
                <a16:creationId xmlns:a16="http://schemas.microsoft.com/office/drawing/2014/main" id="{21361AAE-CE89-4CE0-B257-CBD5047A72E5}"/>
              </a:ext>
            </a:extLst>
          </p:cNvPr>
          <p:cNvSpPr/>
          <p:nvPr/>
        </p:nvSpPr>
        <p:spPr>
          <a:xfrm>
            <a:off x="8835740" y="1027549"/>
            <a:ext cx="209550" cy="209550"/>
          </a:xfrm>
          <a:prstGeom prst="donut">
            <a:avLst>
              <a:gd name="adj" fmla="val 1476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2" name="사각형: 둥근 모서리 24">
            <a:extLst>
              <a:ext uri="{FF2B5EF4-FFF2-40B4-BE49-F238E27FC236}">
                <a16:creationId xmlns:a16="http://schemas.microsoft.com/office/drawing/2014/main" id="{E5B5BFB2-C137-4CC1-9627-B4A154A8ED04}"/>
              </a:ext>
            </a:extLst>
          </p:cNvPr>
          <p:cNvSpPr/>
          <p:nvPr/>
        </p:nvSpPr>
        <p:spPr>
          <a:xfrm rot="18900000">
            <a:off x="9034433" y="1378869"/>
            <a:ext cx="36000" cy="144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48DFE4F-88A4-4C34-8276-2753A229EF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1032" y="1237098"/>
            <a:ext cx="4901459" cy="507619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7CD22DC-61EA-464C-86E2-B67026C0AC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3395" y="3212352"/>
            <a:ext cx="3044062" cy="1117575"/>
          </a:xfrm>
          <a:prstGeom prst="rect">
            <a:avLst/>
          </a:prstGeom>
        </p:spPr>
      </p:pic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E329537E-B498-4E71-B91D-0C37A68681A0}"/>
              </a:ext>
            </a:extLst>
          </p:cNvPr>
          <p:cNvCxnSpPr/>
          <p:nvPr/>
        </p:nvCxnSpPr>
        <p:spPr>
          <a:xfrm>
            <a:off x="3845122" y="3771139"/>
            <a:ext cx="29981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558836"/>
      </p:ext>
    </p:extLst>
  </p:cSld>
  <p:clrMapOvr>
    <a:masterClrMapping/>
  </p:clrMapOvr>
  <p:transition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09626" y="253174"/>
            <a:ext cx="11572748" cy="6351652"/>
            <a:chOff x="309626" y="237596"/>
            <a:chExt cx="11572748" cy="6351652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1DE2A7CB-9018-4640-AB43-BCC19C805324}"/>
                </a:ext>
              </a:extLst>
            </p:cNvPr>
            <p:cNvSpPr/>
            <p:nvPr/>
          </p:nvSpPr>
          <p:spPr>
            <a:xfrm>
              <a:off x="309626" y="237596"/>
              <a:ext cx="11572748" cy="63516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431800" dist="25400" dir="5400000" algn="t" rotWithShape="0">
                <a:prstClr val="black">
                  <a:alpha val="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41FADB85-E686-462D-A485-3251109C5436}"/>
                </a:ext>
              </a:extLst>
            </p:cNvPr>
            <p:cNvSpPr/>
            <p:nvPr/>
          </p:nvSpPr>
          <p:spPr>
            <a:xfrm>
              <a:off x="11217893" y="253174"/>
              <a:ext cx="664481" cy="647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431800" dist="25400" dir="5400000" algn="t" rotWithShape="0">
                <a:prstClr val="black">
                  <a:alpha val="1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A6EE2FFB-3CA7-453A-9016-7D5286183A63}"/>
                </a:ext>
              </a:extLst>
            </p:cNvPr>
            <p:cNvSpPr/>
            <p:nvPr/>
          </p:nvSpPr>
          <p:spPr>
            <a:xfrm>
              <a:off x="1058925" y="245385"/>
              <a:ext cx="10157083" cy="647700"/>
            </a:xfrm>
            <a:prstGeom prst="rect">
              <a:avLst/>
            </a:prstGeom>
            <a:solidFill>
              <a:srgbClr val="30396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 latinLnBrk="0">
                <a:defRPr/>
              </a:pPr>
              <a:r>
                <a:rPr lang="ko-KR" altLang="en-US" sz="2400" b="1" i="1" kern="0">
                  <a:solidFill>
                    <a:prstClr val="white"/>
                  </a:solidFill>
                </a:rPr>
                <a:t>딥드림을 구현해보자 </a:t>
              </a:r>
              <a:r>
                <a:rPr lang="en-US" altLang="ko-KR" sz="2400" b="1" i="1" kern="0">
                  <a:solidFill>
                    <a:prstClr val="white"/>
                  </a:solidFill>
                </a:rPr>
                <a:t>_</a:t>
              </a:r>
              <a:r>
                <a:rPr lang="ko-KR" altLang="en-US" sz="1600" b="1" i="1" kern="0">
                  <a:solidFill>
                    <a:prstClr val="white"/>
                  </a:solidFill>
                </a:rPr>
                <a:t>딥드림 알고리즘 구현 </a:t>
              </a:r>
              <a:r>
                <a:rPr lang="en-US" altLang="ko-KR" sz="1600" b="1" i="1" kern="0">
                  <a:solidFill>
                    <a:prstClr val="white"/>
                  </a:solidFill>
                </a:rPr>
                <a:t>2</a:t>
              </a:r>
              <a:endParaRPr lang="ko-KR" altLang="en-US" sz="1600" dirty="0">
                <a:solidFill>
                  <a:prstClr val="white"/>
                </a:solidFill>
              </a:endParaRP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487BA28D-33C5-43AF-970E-26999AE17915}"/>
                </a:ext>
              </a:extLst>
            </p:cNvPr>
            <p:cNvGrpSpPr/>
            <p:nvPr/>
          </p:nvGrpSpPr>
          <p:grpSpPr>
            <a:xfrm>
              <a:off x="11434660" y="462783"/>
              <a:ext cx="230946" cy="228482"/>
              <a:chOff x="11242636" y="735673"/>
              <a:chExt cx="230946" cy="228482"/>
            </a:xfrm>
          </p:grpSpPr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B970DAD8-A6E3-48BF-8D1C-673AB141B080}"/>
                  </a:ext>
                </a:extLst>
              </p:cNvPr>
              <p:cNvSpPr/>
              <p:nvPr/>
            </p:nvSpPr>
            <p:spPr>
              <a:xfrm>
                <a:off x="11302773" y="800483"/>
                <a:ext cx="108789" cy="108789"/>
              </a:xfrm>
              <a:prstGeom prst="ellipse">
                <a:avLst/>
              </a:prstGeom>
              <a:solidFill>
                <a:srgbClr val="FFC000"/>
              </a:solidFill>
              <a:ln w="158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사각형: 둥근 위쪽 모서리 16">
                <a:extLst>
                  <a:ext uri="{FF2B5EF4-FFF2-40B4-BE49-F238E27FC236}">
                    <a16:creationId xmlns:a16="http://schemas.microsoft.com/office/drawing/2014/main" id="{91BF2FC8-071D-4609-83EB-B8AB51FD9950}"/>
                  </a:ext>
                </a:extLst>
              </p:cNvPr>
              <p:cNvSpPr/>
              <p:nvPr/>
            </p:nvSpPr>
            <p:spPr>
              <a:xfrm>
                <a:off x="11333147" y="910155"/>
                <a:ext cx="48043" cy="54000"/>
              </a:xfrm>
              <a:prstGeom prst="round2SameRect">
                <a:avLst>
                  <a:gd name="adj1" fmla="val 0"/>
                  <a:gd name="adj2" fmla="val 50000"/>
                </a:avLst>
              </a:prstGeom>
              <a:noFill/>
              <a:ln w="158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E3179C3A-7FB3-4AED-81F6-31C07000E3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59549" y="735673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D9DF4843-1541-4000-A861-6FA3EE6D3519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1459354" y="83820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>
                <a:extLst>
                  <a:ext uri="{FF2B5EF4-FFF2-40B4-BE49-F238E27FC236}">
                    <a16:creationId xmlns:a16="http://schemas.microsoft.com/office/drawing/2014/main" id="{E5214D7D-E792-4EAE-8927-F0C29E79BBD5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1256864" y="83542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876E0D67-EB1F-4DE7-9F1D-FCF86AEECCA2}"/>
                  </a:ext>
                </a:extLst>
              </p:cNvPr>
              <p:cNvCxnSpPr>
                <a:cxnSpLocks/>
              </p:cNvCxnSpPr>
              <p:nvPr/>
            </p:nvCxnSpPr>
            <p:spPr>
              <a:xfrm rot="8100000">
                <a:off x="11282498" y="767378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id="{E60A00B5-8E54-49D9-9864-50BE611E781B}"/>
                  </a:ext>
                </a:extLst>
              </p:cNvPr>
              <p:cNvCxnSpPr>
                <a:cxnSpLocks/>
              </p:cNvCxnSpPr>
              <p:nvPr/>
            </p:nvCxnSpPr>
            <p:spPr>
              <a:xfrm rot="13500000">
                <a:off x="11433473" y="77214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55BA2AA-F16D-4E85-8715-E9F4F9C65EE8}"/>
                </a:ext>
              </a:extLst>
            </p:cNvPr>
            <p:cNvSpPr/>
            <p:nvPr/>
          </p:nvSpPr>
          <p:spPr>
            <a:xfrm>
              <a:off x="309626" y="245385"/>
              <a:ext cx="749300" cy="6477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>
              <a:outerShdw dist="25400" algn="l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b="1">
                  <a:solidFill>
                    <a:srgbClr val="303962"/>
                  </a:solidFill>
                </a:rPr>
                <a:t>09</a:t>
              </a:r>
              <a:endParaRPr lang="ko-KR" altLang="en-US" b="1" dirty="0">
                <a:solidFill>
                  <a:srgbClr val="303962"/>
                </a:solidFill>
              </a:endParaRPr>
            </a:p>
          </p:txBody>
        </p: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700BEA06-447F-4E64-9A24-AC92AF81A4E7}"/>
                </a:ext>
              </a:extLst>
            </p:cNvPr>
            <p:cNvGrpSpPr/>
            <p:nvPr/>
          </p:nvGrpSpPr>
          <p:grpSpPr>
            <a:xfrm>
              <a:off x="10703092" y="493743"/>
              <a:ext cx="267186" cy="165383"/>
              <a:chOff x="10447060" y="740631"/>
              <a:chExt cx="267186" cy="165383"/>
            </a:xfrm>
          </p:grpSpPr>
          <p:sp>
            <p:nvSpPr>
              <p:cNvPr id="25" name="화살표: 갈매기형 수장 24">
                <a:extLst>
                  <a:ext uri="{FF2B5EF4-FFF2-40B4-BE49-F238E27FC236}">
                    <a16:creationId xmlns:a16="http://schemas.microsoft.com/office/drawing/2014/main" id="{585821D6-0BBF-44C8-B0DB-6DBE5320FA21}"/>
                  </a:ext>
                </a:extLst>
              </p:cNvPr>
              <p:cNvSpPr/>
              <p:nvPr/>
            </p:nvSpPr>
            <p:spPr>
              <a:xfrm>
                <a:off x="10597188" y="740631"/>
                <a:ext cx="117058" cy="165383"/>
              </a:xfrm>
              <a:prstGeom prst="chevron">
                <a:avLst>
                  <a:gd name="adj" fmla="val 8072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84B49E7D-3BAD-479B-8256-2BD7BD744D6B}"/>
                  </a:ext>
                </a:extLst>
              </p:cNvPr>
              <p:cNvSpPr/>
              <p:nvPr/>
            </p:nvSpPr>
            <p:spPr>
              <a:xfrm>
                <a:off x="10447060" y="816123"/>
                <a:ext cx="252000" cy="144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31" name="원형: 비어 있음 23">
            <a:extLst>
              <a:ext uri="{FF2B5EF4-FFF2-40B4-BE49-F238E27FC236}">
                <a16:creationId xmlns:a16="http://schemas.microsoft.com/office/drawing/2014/main" id="{21361AAE-CE89-4CE0-B257-CBD5047A72E5}"/>
              </a:ext>
            </a:extLst>
          </p:cNvPr>
          <p:cNvSpPr/>
          <p:nvPr/>
        </p:nvSpPr>
        <p:spPr>
          <a:xfrm>
            <a:off x="8835740" y="1027549"/>
            <a:ext cx="209550" cy="209550"/>
          </a:xfrm>
          <a:prstGeom prst="donut">
            <a:avLst>
              <a:gd name="adj" fmla="val 1476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2" name="사각형: 둥근 모서리 24">
            <a:extLst>
              <a:ext uri="{FF2B5EF4-FFF2-40B4-BE49-F238E27FC236}">
                <a16:creationId xmlns:a16="http://schemas.microsoft.com/office/drawing/2014/main" id="{E5B5BFB2-C137-4CC1-9627-B4A154A8ED04}"/>
              </a:ext>
            </a:extLst>
          </p:cNvPr>
          <p:cNvSpPr/>
          <p:nvPr/>
        </p:nvSpPr>
        <p:spPr>
          <a:xfrm rot="18900000">
            <a:off x="9034433" y="1378869"/>
            <a:ext cx="36000" cy="144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EA9DA99-A0E2-4BDC-B991-E4F1D5CF1E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2656" y="2000687"/>
            <a:ext cx="5172075" cy="299085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C49C783D-721C-43E5-A316-BCDA6FC0BFF2}"/>
              </a:ext>
            </a:extLst>
          </p:cNvPr>
          <p:cNvSpPr/>
          <p:nvPr/>
        </p:nvSpPr>
        <p:spPr>
          <a:xfrm>
            <a:off x="7147419" y="1361876"/>
            <a:ext cx="4001548" cy="4861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/>
              <a:t>이미지의 스케일 증가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BCD691E-E3A7-4412-B28C-9E18E9323D79}"/>
              </a:ext>
            </a:extLst>
          </p:cNvPr>
          <p:cNvSpPr/>
          <p:nvPr/>
        </p:nvSpPr>
        <p:spPr>
          <a:xfrm>
            <a:off x="7147419" y="2130387"/>
            <a:ext cx="4001548" cy="4861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/>
              <a:t>경사 상승법 실행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F44BA218-00B0-4491-BEEE-51E822A5FCE6}"/>
              </a:ext>
            </a:extLst>
          </p:cNvPr>
          <p:cNvSpPr/>
          <p:nvPr/>
        </p:nvSpPr>
        <p:spPr>
          <a:xfrm>
            <a:off x="7147421" y="2880573"/>
            <a:ext cx="4068587" cy="4861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/>
              <a:t>원본 이미지의 스케일을 증가시켜 경계 파악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C35BF4A-7E1A-4981-91F7-88E23BF9CA04}"/>
              </a:ext>
            </a:extLst>
          </p:cNvPr>
          <p:cNvSpPr/>
          <p:nvPr/>
        </p:nvSpPr>
        <p:spPr>
          <a:xfrm>
            <a:off x="7147419" y="3600710"/>
            <a:ext cx="4001548" cy="4861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/>
              <a:t>원본 이미지의 고해상도 버전을 계산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1358E06-CF0B-4AE7-AFBC-559A1F2CE0E7}"/>
              </a:ext>
            </a:extLst>
          </p:cNvPr>
          <p:cNvSpPr/>
          <p:nvPr/>
        </p:nvSpPr>
        <p:spPr>
          <a:xfrm>
            <a:off x="7147420" y="4380945"/>
            <a:ext cx="4001548" cy="4861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/>
              <a:t>두 사이즈의 이미지를 통해 손실된 디테일을 계산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5D628E3-9567-4969-886D-7E70EF19CDE7}"/>
              </a:ext>
            </a:extLst>
          </p:cNvPr>
          <p:cNvSpPr/>
          <p:nvPr/>
        </p:nvSpPr>
        <p:spPr>
          <a:xfrm>
            <a:off x="7147419" y="5126850"/>
            <a:ext cx="4001548" cy="4861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/>
              <a:t>손실된 디테일 주입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D767A48E-BD0E-436A-983E-1A1D55D6EB78}"/>
              </a:ext>
            </a:extLst>
          </p:cNvPr>
          <p:cNvSpPr/>
          <p:nvPr/>
        </p:nvSpPr>
        <p:spPr>
          <a:xfrm>
            <a:off x="7147419" y="5895361"/>
            <a:ext cx="4001548" cy="4861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/>
              <a:t>이미지 저장</a:t>
            </a:r>
          </a:p>
        </p:txBody>
      </p:sp>
      <p:sp>
        <p:nvSpPr>
          <p:cNvPr id="11" name="이등변 삼각형 10">
            <a:extLst>
              <a:ext uri="{FF2B5EF4-FFF2-40B4-BE49-F238E27FC236}">
                <a16:creationId xmlns:a16="http://schemas.microsoft.com/office/drawing/2014/main" id="{907B531B-5088-4F3F-90C7-3AE39F64C5D7}"/>
              </a:ext>
            </a:extLst>
          </p:cNvPr>
          <p:cNvSpPr/>
          <p:nvPr/>
        </p:nvSpPr>
        <p:spPr>
          <a:xfrm rot="10800000">
            <a:off x="9008059" y="1938080"/>
            <a:ext cx="338835" cy="156592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이등변 삼각형 35">
            <a:extLst>
              <a:ext uri="{FF2B5EF4-FFF2-40B4-BE49-F238E27FC236}">
                <a16:creationId xmlns:a16="http://schemas.microsoft.com/office/drawing/2014/main" id="{4117A215-7913-440D-BB32-537112AE8577}"/>
              </a:ext>
            </a:extLst>
          </p:cNvPr>
          <p:cNvSpPr/>
          <p:nvPr/>
        </p:nvSpPr>
        <p:spPr>
          <a:xfrm rot="10800000">
            <a:off x="8986727" y="2668132"/>
            <a:ext cx="338835" cy="156592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이등변 삼각형 36">
            <a:extLst>
              <a:ext uri="{FF2B5EF4-FFF2-40B4-BE49-F238E27FC236}">
                <a16:creationId xmlns:a16="http://schemas.microsoft.com/office/drawing/2014/main" id="{BE6F647F-02AD-4243-8483-CDAB21CCFBBD}"/>
              </a:ext>
            </a:extLst>
          </p:cNvPr>
          <p:cNvSpPr/>
          <p:nvPr/>
        </p:nvSpPr>
        <p:spPr>
          <a:xfrm rot="10800000">
            <a:off x="8986727" y="3426753"/>
            <a:ext cx="338835" cy="156592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이등변 삼각형 37">
            <a:extLst>
              <a:ext uri="{FF2B5EF4-FFF2-40B4-BE49-F238E27FC236}">
                <a16:creationId xmlns:a16="http://schemas.microsoft.com/office/drawing/2014/main" id="{E0F2D56E-C062-4F25-BF1D-2B782F559156}"/>
              </a:ext>
            </a:extLst>
          </p:cNvPr>
          <p:cNvSpPr/>
          <p:nvPr/>
        </p:nvSpPr>
        <p:spPr>
          <a:xfrm rot="10800000">
            <a:off x="8986727" y="4189621"/>
            <a:ext cx="338835" cy="156592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이등변 삼각형 38">
            <a:extLst>
              <a:ext uri="{FF2B5EF4-FFF2-40B4-BE49-F238E27FC236}">
                <a16:creationId xmlns:a16="http://schemas.microsoft.com/office/drawing/2014/main" id="{15C90EFA-9E29-4D88-8AA6-E321E23C904F}"/>
              </a:ext>
            </a:extLst>
          </p:cNvPr>
          <p:cNvSpPr/>
          <p:nvPr/>
        </p:nvSpPr>
        <p:spPr>
          <a:xfrm rot="10800000">
            <a:off x="8986727" y="4944490"/>
            <a:ext cx="338835" cy="156592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이등변 삼각형 39">
            <a:extLst>
              <a:ext uri="{FF2B5EF4-FFF2-40B4-BE49-F238E27FC236}">
                <a16:creationId xmlns:a16="http://schemas.microsoft.com/office/drawing/2014/main" id="{4BDE49E9-7424-4D2A-906D-C01385B1940A}"/>
              </a:ext>
            </a:extLst>
          </p:cNvPr>
          <p:cNvSpPr/>
          <p:nvPr/>
        </p:nvSpPr>
        <p:spPr>
          <a:xfrm rot="10800000">
            <a:off x="9008059" y="5688290"/>
            <a:ext cx="338835" cy="156592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9341207"/>
      </p:ext>
    </p:extLst>
  </p:cSld>
  <p:clrMapOvr>
    <a:masterClrMapping/>
  </p:clrMapOvr>
  <p:transition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09626" y="253174"/>
            <a:ext cx="11572748" cy="6351652"/>
            <a:chOff x="309626" y="237596"/>
            <a:chExt cx="11572748" cy="6351652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1DE2A7CB-9018-4640-AB43-BCC19C805324}"/>
                </a:ext>
              </a:extLst>
            </p:cNvPr>
            <p:cNvSpPr/>
            <p:nvPr/>
          </p:nvSpPr>
          <p:spPr>
            <a:xfrm>
              <a:off x="309626" y="237596"/>
              <a:ext cx="11572748" cy="63516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431800" dist="25400" dir="5400000" algn="t" rotWithShape="0">
                <a:prstClr val="black">
                  <a:alpha val="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41FADB85-E686-462D-A485-3251109C5436}"/>
                </a:ext>
              </a:extLst>
            </p:cNvPr>
            <p:cNvSpPr/>
            <p:nvPr/>
          </p:nvSpPr>
          <p:spPr>
            <a:xfrm>
              <a:off x="11217893" y="253174"/>
              <a:ext cx="664481" cy="647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431800" dist="25400" dir="5400000" algn="t" rotWithShape="0">
                <a:prstClr val="black">
                  <a:alpha val="1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A6EE2FFB-3CA7-453A-9016-7D5286183A63}"/>
                </a:ext>
              </a:extLst>
            </p:cNvPr>
            <p:cNvSpPr/>
            <p:nvPr/>
          </p:nvSpPr>
          <p:spPr>
            <a:xfrm>
              <a:off x="1058925" y="245385"/>
              <a:ext cx="10157083" cy="647700"/>
            </a:xfrm>
            <a:prstGeom prst="rect">
              <a:avLst/>
            </a:prstGeom>
            <a:solidFill>
              <a:srgbClr val="30396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 latinLnBrk="0">
                <a:defRPr/>
              </a:pPr>
              <a:r>
                <a:rPr lang="ko-KR" altLang="en-US" sz="2400" b="1" i="1" kern="0">
                  <a:solidFill>
                    <a:prstClr val="white"/>
                  </a:solidFill>
                </a:rPr>
                <a:t>딥드림을 구현해보자 </a:t>
              </a:r>
              <a:r>
                <a:rPr lang="en-US" altLang="ko-KR" sz="2400" b="1" i="1" kern="0">
                  <a:solidFill>
                    <a:prstClr val="white"/>
                  </a:solidFill>
                </a:rPr>
                <a:t>_</a:t>
              </a:r>
              <a:r>
                <a:rPr lang="ko-KR" altLang="en-US" sz="1600" b="1" i="1" kern="0">
                  <a:solidFill>
                    <a:prstClr val="white"/>
                  </a:solidFill>
                </a:rPr>
                <a:t>구현 결과</a:t>
              </a:r>
              <a:endParaRPr lang="ko-KR" altLang="en-US" sz="1600" dirty="0">
                <a:solidFill>
                  <a:prstClr val="white"/>
                </a:solidFill>
              </a:endParaRP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487BA28D-33C5-43AF-970E-26999AE17915}"/>
                </a:ext>
              </a:extLst>
            </p:cNvPr>
            <p:cNvGrpSpPr/>
            <p:nvPr/>
          </p:nvGrpSpPr>
          <p:grpSpPr>
            <a:xfrm>
              <a:off x="11434660" y="462783"/>
              <a:ext cx="230946" cy="228482"/>
              <a:chOff x="11242636" y="735673"/>
              <a:chExt cx="230946" cy="228482"/>
            </a:xfrm>
          </p:grpSpPr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B970DAD8-A6E3-48BF-8D1C-673AB141B080}"/>
                  </a:ext>
                </a:extLst>
              </p:cNvPr>
              <p:cNvSpPr/>
              <p:nvPr/>
            </p:nvSpPr>
            <p:spPr>
              <a:xfrm>
                <a:off x="11302773" y="800483"/>
                <a:ext cx="108789" cy="108789"/>
              </a:xfrm>
              <a:prstGeom prst="ellipse">
                <a:avLst/>
              </a:prstGeom>
              <a:solidFill>
                <a:srgbClr val="FFC000"/>
              </a:solidFill>
              <a:ln w="158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사각형: 둥근 위쪽 모서리 16">
                <a:extLst>
                  <a:ext uri="{FF2B5EF4-FFF2-40B4-BE49-F238E27FC236}">
                    <a16:creationId xmlns:a16="http://schemas.microsoft.com/office/drawing/2014/main" id="{91BF2FC8-071D-4609-83EB-B8AB51FD9950}"/>
                  </a:ext>
                </a:extLst>
              </p:cNvPr>
              <p:cNvSpPr/>
              <p:nvPr/>
            </p:nvSpPr>
            <p:spPr>
              <a:xfrm>
                <a:off x="11333147" y="910155"/>
                <a:ext cx="48043" cy="54000"/>
              </a:xfrm>
              <a:prstGeom prst="round2SameRect">
                <a:avLst>
                  <a:gd name="adj1" fmla="val 0"/>
                  <a:gd name="adj2" fmla="val 50000"/>
                </a:avLst>
              </a:prstGeom>
              <a:noFill/>
              <a:ln w="158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E3179C3A-7FB3-4AED-81F6-31C07000E3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59549" y="735673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D9DF4843-1541-4000-A861-6FA3EE6D3519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1459354" y="83820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>
                <a:extLst>
                  <a:ext uri="{FF2B5EF4-FFF2-40B4-BE49-F238E27FC236}">
                    <a16:creationId xmlns:a16="http://schemas.microsoft.com/office/drawing/2014/main" id="{E5214D7D-E792-4EAE-8927-F0C29E79BBD5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1256864" y="83542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876E0D67-EB1F-4DE7-9F1D-FCF86AEECCA2}"/>
                  </a:ext>
                </a:extLst>
              </p:cNvPr>
              <p:cNvCxnSpPr>
                <a:cxnSpLocks/>
              </p:cNvCxnSpPr>
              <p:nvPr/>
            </p:nvCxnSpPr>
            <p:spPr>
              <a:xfrm rot="8100000">
                <a:off x="11282498" y="767378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id="{E60A00B5-8E54-49D9-9864-50BE611E781B}"/>
                  </a:ext>
                </a:extLst>
              </p:cNvPr>
              <p:cNvCxnSpPr>
                <a:cxnSpLocks/>
              </p:cNvCxnSpPr>
              <p:nvPr/>
            </p:nvCxnSpPr>
            <p:spPr>
              <a:xfrm rot="13500000">
                <a:off x="11433473" y="77214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55BA2AA-F16D-4E85-8715-E9F4F9C65EE8}"/>
                </a:ext>
              </a:extLst>
            </p:cNvPr>
            <p:cNvSpPr/>
            <p:nvPr/>
          </p:nvSpPr>
          <p:spPr>
            <a:xfrm>
              <a:off x="309626" y="245385"/>
              <a:ext cx="749300" cy="6477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>
              <a:outerShdw dist="25400" algn="l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b="1">
                  <a:solidFill>
                    <a:srgbClr val="303962"/>
                  </a:solidFill>
                </a:rPr>
                <a:t>10</a:t>
              </a:r>
              <a:endParaRPr lang="ko-KR" altLang="en-US" b="1" dirty="0">
                <a:solidFill>
                  <a:srgbClr val="303962"/>
                </a:solidFill>
              </a:endParaRPr>
            </a:p>
          </p:txBody>
        </p: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700BEA06-447F-4E64-9A24-AC92AF81A4E7}"/>
                </a:ext>
              </a:extLst>
            </p:cNvPr>
            <p:cNvGrpSpPr/>
            <p:nvPr/>
          </p:nvGrpSpPr>
          <p:grpSpPr>
            <a:xfrm>
              <a:off x="10703092" y="493743"/>
              <a:ext cx="267186" cy="165383"/>
              <a:chOff x="10447060" y="740631"/>
              <a:chExt cx="267186" cy="165383"/>
            </a:xfrm>
          </p:grpSpPr>
          <p:sp>
            <p:nvSpPr>
              <p:cNvPr id="25" name="화살표: 갈매기형 수장 24">
                <a:extLst>
                  <a:ext uri="{FF2B5EF4-FFF2-40B4-BE49-F238E27FC236}">
                    <a16:creationId xmlns:a16="http://schemas.microsoft.com/office/drawing/2014/main" id="{585821D6-0BBF-44C8-B0DB-6DBE5320FA21}"/>
                  </a:ext>
                </a:extLst>
              </p:cNvPr>
              <p:cNvSpPr/>
              <p:nvPr/>
            </p:nvSpPr>
            <p:spPr>
              <a:xfrm>
                <a:off x="10597188" y="740631"/>
                <a:ext cx="117058" cy="165383"/>
              </a:xfrm>
              <a:prstGeom prst="chevron">
                <a:avLst>
                  <a:gd name="adj" fmla="val 8072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84B49E7D-3BAD-479B-8256-2BD7BD744D6B}"/>
                  </a:ext>
                </a:extLst>
              </p:cNvPr>
              <p:cNvSpPr/>
              <p:nvPr/>
            </p:nvSpPr>
            <p:spPr>
              <a:xfrm>
                <a:off x="10447060" y="816123"/>
                <a:ext cx="252000" cy="144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31" name="원형: 비어 있음 23">
            <a:extLst>
              <a:ext uri="{FF2B5EF4-FFF2-40B4-BE49-F238E27FC236}">
                <a16:creationId xmlns:a16="http://schemas.microsoft.com/office/drawing/2014/main" id="{21361AAE-CE89-4CE0-B257-CBD5047A72E5}"/>
              </a:ext>
            </a:extLst>
          </p:cNvPr>
          <p:cNvSpPr/>
          <p:nvPr/>
        </p:nvSpPr>
        <p:spPr>
          <a:xfrm>
            <a:off x="8835740" y="1027549"/>
            <a:ext cx="209550" cy="209550"/>
          </a:xfrm>
          <a:prstGeom prst="donut">
            <a:avLst>
              <a:gd name="adj" fmla="val 1476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2" name="사각형: 둥근 모서리 24">
            <a:extLst>
              <a:ext uri="{FF2B5EF4-FFF2-40B4-BE49-F238E27FC236}">
                <a16:creationId xmlns:a16="http://schemas.microsoft.com/office/drawing/2014/main" id="{E5B5BFB2-C137-4CC1-9627-B4A154A8ED04}"/>
              </a:ext>
            </a:extLst>
          </p:cNvPr>
          <p:cNvSpPr/>
          <p:nvPr/>
        </p:nvSpPr>
        <p:spPr>
          <a:xfrm rot="18900000">
            <a:off x="9034433" y="1378869"/>
            <a:ext cx="36000" cy="144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03E3DE7-2B73-4088-A02D-EB624032C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7325" y="1132324"/>
            <a:ext cx="3100908" cy="291502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85425971-657B-4B3D-A02A-84032EB66E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1383" y="1162026"/>
            <a:ext cx="2991069" cy="2696909"/>
          </a:xfrm>
          <a:prstGeom prst="rect">
            <a:avLst/>
          </a:prstGeom>
        </p:spPr>
      </p:pic>
      <p:sp>
        <p:nvSpPr>
          <p:cNvPr id="23" name="이등변 삼각형 22">
            <a:extLst>
              <a:ext uri="{FF2B5EF4-FFF2-40B4-BE49-F238E27FC236}">
                <a16:creationId xmlns:a16="http://schemas.microsoft.com/office/drawing/2014/main" id="{0C055727-44A7-4C69-9BBD-2DA2974A4909}"/>
              </a:ext>
            </a:extLst>
          </p:cNvPr>
          <p:cNvSpPr/>
          <p:nvPr/>
        </p:nvSpPr>
        <p:spPr>
          <a:xfrm rot="5400000">
            <a:off x="5483385" y="2137815"/>
            <a:ext cx="327171" cy="327171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19D2B59-2F52-4ED5-8B52-60162585F137}"/>
              </a:ext>
            </a:extLst>
          </p:cNvPr>
          <p:cNvSpPr txBox="1"/>
          <p:nvPr/>
        </p:nvSpPr>
        <p:spPr>
          <a:xfrm>
            <a:off x="1944710" y="4155857"/>
            <a:ext cx="830257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네트워크의 하위 층은 비교적 덜 추상적인 표현을 가지고 있기 때문에 딥드림 이미지에 기하학적 패턴이 많이 생성</a:t>
            </a:r>
            <a:endParaRPr lang="en-US" altLang="ko-KR"/>
          </a:p>
          <a:p>
            <a:endParaRPr lang="en-US" altLang="ko-KR"/>
          </a:p>
          <a:p>
            <a:r>
              <a:rPr lang="ko-KR" altLang="en-US"/>
              <a:t>네트워크의 상위층은 </a:t>
            </a:r>
            <a:r>
              <a:rPr lang="en-US" altLang="ko-KR"/>
              <a:t>imagenet</a:t>
            </a:r>
            <a:r>
              <a:rPr lang="ko-KR" altLang="en-US"/>
              <a:t>에 자주 등장하는 물체를 기반으로 뚜렷이 구분되는 시각 패턴을 생성</a:t>
            </a:r>
          </a:p>
        </p:txBody>
      </p:sp>
    </p:spTree>
    <p:extLst>
      <p:ext uri="{BB962C8B-B14F-4D97-AF65-F5344CB8AC3E}">
        <p14:creationId xmlns:p14="http://schemas.microsoft.com/office/powerpoint/2010/main" val="2046826178"/>
      </p:ext>
    </p:extLst>
  </p:cSld>
  <p:clrMapOvr>
    <a:masterClrMapping/>
  </p:clrMapOvr>
  <p:transition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09626" y="253174"/>
            <a:ext cx="11572748" cy="6351652"/>
            <a:chOff x="309626" y="237596"/>
            <a:chExt cx="11572748" cy="6351652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1DE2A7CB-9018-4640-AB43-BCC19C805324}"/>
                </a:ext>
              </a:extLst>
            </p:cNvPr>
            <p:cNvSpPr/>
            <p:nvPr/>
          </p:nvSpPr>
          <p:spPr>
            <a:xfrm>
              <a:off x="309626" y="237596"/>
              <a:ext cx="11572748" cy="63516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431800" dist="25400" dir="5400000" algn="t" rotWithShape="0">
                <a:prstClr val="black">
                  <a:alpha val="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41FADB85-E686-462D-A485-3251109C5436}"/>
                </a:ext>
              </a:extLst>
            </p:cNvPr>
            <p:cNvSpPr/>
            <p:nvPr/>
          </p:nvSpPr>
          <p:spPr>
            <a:xfrm>
              <a:off x="11217893" y="253174"/>
              <a:ext cx="664481" cy="647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431800" dist="25400" dir="5400000" algn="t" rotWithShape="0">
                <a:prstClr val="black">
                  <a:alpha val="1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A6EE2FFB-3CA7-453A-9016-7D5286183A63}"/>
                </a:ext>
              </a:extLst>
            </p:cNvPr>
            <p:cNvSpPr/>
            <p:nvPr/>
          </p:nvSpPr>
          <p:spPr>
            <a:xfrm>
              <a:off x="1058925" y="245385"/>
              <a:ext cx="10157083" cy="647700"/>
            </a:xfrm>
            <a:prstGeom prst="rect">
              <a:avLst/>
            </a:prstGeom>
            <a:solidFill>
              <a:srgbClr val="30396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 latinLnBrk="0">
                <a:defRPr/>
              </a:pPr>
              <a:r>
                <a:rPr lang="ko-KR" altLang="en-US" sz="2400" b="1" i="1" kern="0">
                  <a:solidFill>
                    <a:prstClr val="white"/>
                  </a:solidFill>
                </a:rPr>
                <a:t>정리</a:t>
              </a:r>
              <a:endParaRPr lang="ko-KR" altLang="en-US" sz="1600" dirty="0">
                <a:solidFill>
                  <a:prstClr val="white"/>
                </a:solidFill>
              </a:endParaRP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487BA28D-33C5-43AF-970E-26999AE17915}"/>
                </a:ext>
              </a:extLst>
            </p:cNvPr>
            <p:cNvGrpSpPr/>
            <p:nvPr/>
          </p:nvGrpSpPr>
          <p:grpSpPr>
            <a:xfrm>
              <a:off x="11434660" y="462783"/>
              <a:ext cx="230946" cy="228482"/>
              <a:chOff x="11242636" y="735673"/>
              <a:chExt cx="230946" cy="228482"/>
            </a:xfrm>
          </p:grpSpPr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B970DAD8-A6E3-48BF-8D1C-673AB141B080}"/>
                  </a:ext>
                </a:extLst>
              </p:cNvPr>
              <p:cNvSpPr/>
              <p:nvPr/>
            </p:nvSpPr>
            <p:spPr>
              <a:xfrm>
                <a:off x="11302773" y="800483"/>
                <a:ext cx="108789" cy="108789"/>
              </a:xfrm>
              <a:prstGeom prst="ellipse">
                <a:avLst/>
              </a:prstGeom>
              <a:solidFill>
                <a:srgbClr val="FFC000"/>
              </a:solidFill>
              <a:ln w="158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사각형: 둥근 위쪽 모서리 16">
                <a:extLst>
                  <a:ext uri="{FF2B5EF4-FFF2-40B4-BE49-F238E27FC236}">
                    <a16:creationId xmlns:a16="http://schemas.microsoft.com/office/drawing/2014/main" id="{91BF2FC8-071D-4609-83EB-B8AB51FD9950}"/>
                  </a:ext>
                </a:extLst>
              </p:cNvPr>
              <p:cNvSpPr/>
              <p:nvPr/>
            </p:nvSpPr>
            <p:spPr>
              <a:xfrm>
                <a:off x="11333147" y="910155"/>
                <a:ext cx="48043" cy="54000"/>
              </a:xfrm>
              <a:prstGeom prst="round2SameRect">
                <a:avLst>
                  <a:gd name="adj1" fmla="val 0"/>
                  <a:gd name="adj2" fmla="val 50000"/>
                </a:avLst>
              </a:prstGeom>
              <a:noFill/>
              <a:ln w="158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E3179C3A-7FB3-4AED-81F6-31C07000E3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59549" y="735673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D9DF4843-1541-4000-A861-6FA3EE6D3519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1459354" y="83820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>
                <a:extLst>
                  <a:ext uri="{FF2B5EF4-FFF2-40B4-BE49-F238E27FC236}">
                    <a16:creationId xmlns:a16="http://schemas.microsoft.com/office/drawing/2014/main" id="{E5214D7D-E792-4EAE-8927-F0C29E79BBD5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1256864" y="83542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876E0D67-EB1F-4DE7-9F1D-FCF86AEECCA2}"/>
                  </a:ext>
                </a:extLst>
              </p:cNvPr>
              <p:cNvCxnSpPr>
                <a:cxnSpLocks/>
              </p:cNvCxnSpPr>
              <p:nvPr/>
            </p:nvCxnSpPr>
            <p:spPr>
              <a:xfrm rot="8100000">
                <a:off x="11282498" y="767378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id="{E60A00B5-8E54-49D9-9864-50BE611E781B}"/>
                  </a:ext>
                </a:extLst>
              </p:cNvPr>
              <p:cNvCxnSpPr>
                <a:cxnSpLocks/>
              </p:cNvCxnSpPr>
              <p:nvPr/>
            </p:nvCxnSpPr>
            <p:spPr>
              <a:xfrm rot="13500000">
                <a:off x="11433473" y="77214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55BA2AA-F16D-4E85-8715-E9F4F9C65EE8}"/>
                </a:ext>
              </a:extLst>
            </p:cNvPr>
            <p:cNvSpPr/>
            <p:nvPr/>
          </p:nvSpPr>
          <p:spPr>
            <a:xfrm>
              <a:off x="309626" y="245385"/>
              <a:ext cx="749300" cy="6477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>
              <a:outerShdw dist="25400" algn="l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b="1">
                  <a:solidFill>
                    <a:srgbClr val="303962"/>
                  </a:solidFill>
                </a:rPr>
                <a:t>11</a:t>
              </a:r>
              <a:endParaRPr lang="ko-KR" altLang="en-US" b="1" dirty="0">
                <a:solidFill>
                  <a:srgbClr val="303962"/>
                </a:solidFill>
              </a:endParaRPr>
            </a:p>
          </p:txBody>
        </p: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700BEA06-447F-4E64-9A24-AC92AF81A4E7}"/>
                </a:ext>
              </a:extLst>
            </p:cNvPr>
            <p:cNvGrpSpPr/>
            <p:nvPr/>
          </p:nvGrpSpPr>
          <p:grpSpPr>
            <a:xfrm>
              <a:off x="10703092" y="493743"/>
              <a:ext cx="267186" cy="165383"/>
              <a:chOff x="10447060" y="740631"/>
              <a:chExt cx="267186" cy="165383"/>
            </a:xfrm>
          </p:grpSpPr>
          <p:sp>
            <p:nvSpPr>
              <p:cNvPr id="25" name="화살표: 갈매기형 수장 24">
                <a:extLst>
                  <a:ext uri="{FF2B5EF4-FFF2-40B4-BE49-F238E27FC236}">
                    <a16:creationId xmlns:a16="http://schemas.microsoft.com/office/drawing/2014/main" id="{585821D6-0BBF-44C8-B0DB-6DBE5320FA21}"/>
                  </a:ext>
                </a:extLst>
              </p:cNvPr>
              <p:cNvSpPr/>
              <p:nvPr/>
            </p:nvSpPr>
            <p:spPr>
              <a:xfrm>
                <a:off x="10597188" y="740631"/>
                <a:ext cx="117058" cy="165383"/>
              </a:xfrm>
              <a:prstGeom prst="chevron">
                <a:avLst>
                  <a:gd name="adj" fmla="val 8072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84B49E7D-3BAD-479B-8256-2BD7BD744D6B}"/>
                  </a:ext>
                </a:extLst>
              </p:cNvPr>
              <p:cNvSpPr/>
              <p:nvPr/>
            </p:nvSpPr>
            <p:spPr>
              <a:xfrm>
                <a:off x="10447060" y="816123"/>
                <a:ext cx="252000" cy="144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31" name="원형: 비어 있음 23">
            <a:extLst>
              <a:ext uri="{FF2B5EF4-FFF2-40B4-BE49-F238E27FC236}">
                <a16:creationId xmlns:a16="http://schemas.microsoft.com/office/drawing/2014/main" id="{21361AAE-CE89-4CE0-B257-CBD5047A72E5}"/>
              </a:ext>
            </a:extLst>
          </p:cNvPr>
          <p:cNvSpPr/>
          <p:nvPr/>
        </p:nvSpPr>
        <p:spPr>
          <a:xfrm>
            <a:off x="8835740" y="1027549"/>
            <a:ext cx="209550" cy="209550"/>
          </a:xfrm>
          <a:prstGeom prst="donut">
            <a:avLst>
              <a:gd name="adj" fmla="val 1476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2" name="사각형: 둥근 모서리 24">
            <a:extLst>
              <a:ext uri="{FF2B5EF4-FFF2-40B4-BE49-F238E27FC236}">
                <a16:creationId xmlns:a16="http://schemas.microsoft.com/office/drawing/2014/main" id="{E5B5BFB2-C137-4CC1-9627-B4A154A8ED04}"/>
              </a:ext>
            </a:extLst>
          </p:cNvPr>
          <p:cNvSpPr/>
          <p:nvPr/>
        </p:nvSpPr>
        <p:spPr>
          <a:xfrm rot="18900000">
            <a:off x="9034433" y="1378869"/>
            <a:ext cx="36000" cy="144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pic>
        <p:nvPicPr>
          <p:cNvPr id="28" name="Picture 2" descr="미술 이야기 # 24">
            <a:extLst>
              <a:ext uri="{FF2B5EF4-FFF2-40B4-BE49-F238E27FC236}">
                <a16:creationId xmlns:a16="http://schemas.microsoft.com/office/drawing/2014/main" id="{2FEEE3E0-DA1B-4C95-A079-4261A3E31B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432" y="1258786"/>
            <a:ext cx="4823906" cy="3215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4" descr="A.I.가 만드는 작품, 딥 드림 제너레이터!] Amazing A.I. - deep dream generator using  drawing 3 — Steemit">
            <a:extLst>
              <a:ext uri="{FF2B5EF4-FFF2-40B4-BE49-F238E27FC236}">
                <a16:creationId xmlns:a16="http://schemas.microsoft.com/office/drawing/2014/main" id="{068091B3-0CBF-40DA-A297-D29F3B299D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1224" y="1258786"/>
            <a:ext cx="4972861" cy="3215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23B6C345-92E0-471E-871A-1E7627301670}"/>
              </a:ext>
            </a:extLst>
          </p:cNvPr>
          <p:cNvSpPr/>
          <p:nvPr/>
        </p:nvSpPr>
        <p:spPr>
          <a:xfrm>
            <a:off x="2174530" y="5112539"/>
            <a:ext cx="8273388" cy="6970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>
                <a:solidFill>
                  <a:prstClr val="black">
                    <a:lumMod val="75000"/>
                    <a:lumOff val="25000"/>
                  </a:prstClr>
                </a:solidFill>
              </a:rPr>
              <a:t>딥드림은 네트워크가 학습한 표현을 기반으로 컨브넷을 거꾸로 실행하여 입력 이미지를 생성하는데</a:t>
            </a:r>
            <a:r>
              <a:rPr lang="en-US" altLang="ko-KR" sz="1400">
                <a:solidFill>
                  <a:prstClr val="black">
                    <a:lumMod val="75000"/>
                    <a:lumOff val="25000"/>
                  </a:prstClr>
                </a:solidFill>
              </a:rPr>
              <a:t>, </a:t>
            </a:r>
            <a:r>
              <a:rPr lang="ko-KR" altLang="en-US" sz="1400">
                <a:solidFill>
                  <a:prstClr val="black">
                    <a:lumMod val="75000"/>
                    <a:lumOff val="25000"/>
                  </a:prstClr>
                </a:solidFill>
              </a:rPr>
              <a:t>이는 다양한 이미지를 생성하며</a:t>
            </a:r>
            <a:r>
              <a:rPr lang="en-US" altLang="ko-KR" sz="1400">
                <a:solidFill>
                  <a:prstClr val="black">
                    <a:lumMod val="75000"/>
                    <a:lumOff val="25000"/>
                  </a:prstClr>
                </a:solidFill>
              </a:rPr>
              <a:t>, </a:t>
            </a:r>
            <a:r>
              <a:rPr lang="ko-KR" altLang="en-US" sz="1400">
                <a:solidFill>
                  <a:prstClr val="black">
                    <a:lumMod val="75000"/>
                    <a:lumOff val="25000"/>
                  </a:prstClr>
                </a:solidFill>
              </a:rPr>
              <a:t>이미지에 국한되지 않고</a:t>
            </a:r>
            <a:r>
              <a:rPr lang="en-US" altLang="ko-KR" sz="1400">
                <a:solidFill>
                  <a:prstClr val="black">
                    <a:lumMod val="75000"/>
                    <a:lumOff val="25000"/>
                  </a:prstClr>
                </a:solidFill>
              </a:rPr>
              <a:t>, </a:t>
            </a:r>
            <a:r>
              <a:rPr lang="ko-KR" altLang="en-US" sz="1400">
                <a:solidFill>
                  <a:prstClr val="black">
                    <a:lumMod val="75000"/>
                    <a:lumOff val="25000"/>
                  </a:prstClr>
                </a:solidFill>
              </a:rPr>
              <a:t>음성이나 음악에도 적용될 수 있다</a:t>
            </a:r>
            <a:r>
              <a:rPr lang="en-US" altLang="ko-KR" sz="1400">
                <a:solidFill>
                  <a:prstClr val="black">
                    <a:lumMod val="75000"/>
                    <a:lumOff val="25000"/>
                  </a:prst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04653033"/>
      </p:ext>
    </p:extLst>
  </p:cSld>
  <p:clrMapOvr>
    <a:masterClrMapping/>
  </p:clrMapOvr>
  <p:transition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762354" y="2793729"/>
            <a:ext cx="6660799" cy="9771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4400" b="1" i="1" kern="0" dirty="0">
                <a:ln>
                  <a:solidFill>
                    <a:srgbClr val="303962"/>
                  </a:solidFill>
                </a:ln>
                <a:gradFill flip="none" rotWithShape="1">
                  <a:gsLst>
                    <a:gs pos="50000">
                      <a:srgbClr val="FFC000">
                        <a:lumMod val="60000"/>
                        <a:lumOff val="40000"/>
                      </a:srgbClr>
                    </a:gs>
                    <a:gs pos="50000">
                      <a:srgbClr val="303962"/>
                    </a:gs>
                  </a:gsLst>
                  <a:lin ang="5400000" scaled="1"/>
                  <a:tileRect/>
                </a:gradFill>
              </a:rPr>
              <a:t>8.3 </a:t>
            </a:r>
            <a:r>
              <a:rPr lang="ko-KR" altLang="en-US" sz="4400" b="1" i="1" kern="0" dirty="0" err="1">
                <a:ln>
                  <a:solidFill>
                    <a:srgbClr val="303962"/>
                  </a:solidFill>
                </a:ln>
                <a:gradFill flip="none" rotWithShape="1">
                  <a:gsLst>
                    <a:gs pos="50000">
                      <a:srgbClr val="FFC000">
                        <a:lumMod val="60000"/>
                        <a:lumOff val="40000"/>
                      </a:srgbClr>
                    </a:gs>
                    <a:gs pos="50000">
                      <a:srgbClr val="303962"/>
                    </a:gs>
                  </a:gsLst>
                  <a:lin ang="5400000" scaled="1"/>
                  <a:tileRect/>
                </a:gradFill>
              </a:rPr>
              <a:t>뉴럴</a:t>
            </a:r>
            <a:r>
              <a:rPr lang="ko-KR" altLang="en-US" sz="4400" b="1" i="1" kern="0" dirty="0">
                <a:ln>
                  <a:solidFill>
                    <a:srgbClr val="303962"/>
                  </a:solidFill>
                </a:ln>
                <a:gradFill flip="none" rotWithShape="1">
                  <a:gsLst>
                    <a:gs pos="50000">
                      <a:srgbClr val="FFC000">
                        <a:lumMod val="60000"/>
                        <a:lumOff val="40000"/>
                      </a:srgbClr>
                    </a:gs>
                    <a:gs pos="50000">
                      <a:srgbClr val="303962"/>
                    </a:gs>
                  </a:gsLst>
                  <a:lin ang="5400000" scaled="1"/>
                  <a:tileRect/>
                </a:gradFill>
              </a:rPr>
              <a:t> 스타일 트랜스퍼</a:t>
            </a:r>
            <a:endParaRPr lang="en-US" altLang="ko-KR" sz="4400" b="1" i="1" kern="0" dirty="0">
              <a:ln>
                <a:solidFill>
                  <a:srgbClr val="303962"/>
                </a:solidFill>
              </a:ln>
              <a:gradFill flip="none" rotWithShape="1">
                <a:gsLst>
                  <a:gs pos="50000">
                    <a:srgbClr val="FFC000">
                      <a:lumMod val="60000"/>
                      <a:lumOff val="40000"/>
                    </a:srgbClr>
                  </a:gs>
                  <a:gs pos="50000">
                    <a:srgbClr val="303962"/>
                  </a:gs>
                </a:gsLst>
                <a:lin ang="5400000" scaled="1"/>
                <a:tileRect/>
              </a:gradFill>
            </a:endParaRPr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41FADB85-E686-462D-A485-3251109C5436}"/>
              </a:ext>
            </a:extLst>
          </p:cNvPr>
          <p:cNvSpPr/>
          <p:nvPr/>
        </p:nvSpPr>
        <p:spPr>
          <a:xfrm>
            <a:off x="5763760" y="2146029"/>
            <a:ext cx="664481" cy="6477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431800" dist="25400" dir="5400000" algn="t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487BA28D-33C5-43AF-970E-26999AE17915}"/>
              </a:ext>
            </a:extLst>
          </p:cNvPr>
          <p:cNvGrpSpPr/>
          <p:nvPr/>
        </p:nvGrpSpPr>
        <p:grpSpPr>
          <a:xfrm>
            <a:off x="5980527" y="2355638"/>
            <a:ext cx="230946" cy="228482"/>
            <a:chOff x="11242636" y="735673"/>
            <a:chExt cx="230946" cy="228482"/>
          </a:xfrm>
        </p:grpSpPr>
        <p:sp>
          <p:nvSpPr>
            <p:cNvPr id="83" name="타원 82">
              <a:extLst>
                <a:ext uri="{FF2B5EF4-FFF2-40B4-BE49-F238E27FC236}">
                  <a16:creationId xmlns:a16="http://schemas.microsoft.com/office/drawing/2014/main" id="{B970DAD8-A6E3-48BF-8D1C-673AB141B080}"/>
                </a:ext>
              </a:extLst>
            </p:cNvPr>
            <p:cNvSpPr/>
            <p:nvPr/>
          </p:nvSpPr>
          <p:spPr>
            <a:xfrm>
              <a:off x="11302773" y="800483"/>
              <a:ext cx="108789" cy="108789"/>
            </a:xfrm>
            <a:prstGeom prst="ellipse">
              <a:avLst/>
            </a:prstGeom>
            <a:solidFill>
              <a:srgbClr val="FFC000"/>
            </a:solidFill>
            <a:ln w="158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4" name="사각형: 둥근 위쪽 모서리 16">
              <a:extLst>
                <a:ext uri="{FF2B5EF4-FFF2-40B4-BE49-F238E27FC236}">
                  <a16:creationId xmlns:a16="http://schemas.microsoft.com/office/drawing/2014/main" id="{91BF2FC8-071D-4609-83EB-B8AB51FD9950}"/>
                </a:ext>
              </a:extLst>
            </p:cNvPr>
            <p:cNvSpPr/>
            <p:nvPr/>
          </p:nvSpPr>
          <p:spPr>
            <a:xfrm>
              <a:off x="11333147" y="910155"/>
              <a:ext cx="48043" cy="54000"/>
            </a:xfrm>
            <a:prstGeom prst="round2SameRect">
              <a:avLst>
                <a:gd name="adj1" fmla="val 0"/>
                <a:gd name="adj2" fmla="val 50000"/>
              </a:avLst>
            </a:prstGeom>
            <a:noFill/>
            <a:ln w="158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85" name="직선 연결선 84">
              <a:extLst>
                <a:ext uri="{FF2B5EF4-FFF2-40B4-BE49-F238E27FC236}">
                  <a16:creationId xmlns:a16="http://schemas.microsoft.com/office/drawing/2014/main" id="{E3179C3A-7FB3-4AED-81F6-31C07000E3DF}"/>
                </a:ext>
              </a:extLst>
            </p:cNvPr>
            <p:cNvCxnSpPr>
              <a:cxnSpLocks/>
            </p:cNvCxnSpPr>
            <p:nvPr/>
          </p:nvCxnSpPr>
          <p:spPr>
            <a:xfrm>
              <a:off x="11359549" y="735673"/>
              <a:ext cx="0" cy="28456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연결선 85">
              <a:extLst>
                <a:ext uri="{FF2B5EF4-FFF2-40B4-BE49-F238E27FC236}">
                  <a16:creationId xmlns:a16="http://schemas.microsoft.com/office/drawing/2014/main" id="{D9DF4843-1541-4000-A861-6FA3EE6D351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459354" y="838200"/>
              <a:ext cx="0" cy="28456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직선 연결선 86">
              <a:extLst>
                <a:ext uri="{FF2B5EF4-FFF2-40B4-BE49-F238E27FC236}">
                  <a16:creationId xmlns:a16="http://schemas.microsoft.com/office/drawing/2014/main" id="{E5214D7D-E792-4EAE-8927-F0C29E79BBD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256864" y="835420"/>
              <a:ext cx="0" cy="28456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연결선 87">
              <a:extLst>
                <a:ext uri="{FF2B5EF4-FFF2-40B4-BE49-F238E27FC236}">
                  <a16:creationId xmlns:a16="http://schemas.microsoft.com/office/drawing/2014/main" id="{876E0D67-EB1F-4DE7-9F1D-FCF86AEECCA2}"/>
                </a:ext>
              </a:extLst>
            </p:cNvPr>
            <p:cNvCxnSpPr>
              <a:cxnSpLocks/>
            </p:cNvCxnSpPr>
            <p:nvPr/>
          </p:nvCxnSpPr>
          <p:spPr>
            <a:xfrm rot="8100000">
              <a:off x="11282498" y="767378"/>
              <a:ext cx="0" cy="28456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직선 연결선 88">
              <a:extLst>
                <a:ext uri="{FF2B5EF4-FFF2-40B4-BE49-F238E27FC236}">
                  <a16:creationId xmlns:a16="http://schemas.microsoft.com/office/drawing/2014/main" id="{E60A00B5-8E54-49D9-9864-50BE611E781B}"/>
                </a:ext>
              </a:extLst>
            </p:cNvPr>
            <p:cNvCxnSpPr>
              <a:cxnSpLocks/>
            </p:cNvCxnSpPr>
            <p:nvPr/>
          </p:nvCxnSpPr>
          <p:spPr>
            <a:xfrm rot="13500000">
              <a:off x="11433473" y="772140"/>
              <a:ext cx="0" cy="28456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65066765"/>
      </p:ext>
    </p:extLst>
  </p:cSld>
  <p:clrMapOvr>
    <a:masterClrMapping/>
  </p:clrMapOvr>
  <p:transition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09626" y="245385"/>
            <a:ext cx="11572748" cy="6359441"/>
            <a:chOff x="309626" y="245385"/>
            <a:chExt cx="11572748" cy="6359441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1DE2A7CB-9018-4640-AB43-BCC19C805324}"/>
                </a:ext>
              </a:extLst>
            </p:cNvPr>
            <p:cNvSpPr/>
            <p:nvPr/>
          </p:nvSpPr>
          <p:spPr>
            <a:xfrm>
              <a:off x="309626" y="253174"/>
              <a:ext cx="11572748" cy="63516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431800" dist="25400" dir="5400000" algn="t" rotWithShape="0">
                <a:prstClr val="black">
                  <a:alpha val="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41FADB85-E686-462D-A485-3251109C5436}"/>
                </a:ext>
              </a:extLst>
            </p:cNvPr>
            <p:cNvSpPr/>
            <p:nvPr/>
          </p:nvSpPr>
          <p:spPr>
            <a:xfrm>
              <a:off x="11217893" y="253174"/>
              <a:ext cx="664481" cy="647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431800" dist="25400" dir="5400000" algn="t" rotWithShape="0">
                <a:prstClr val="black">
                  <a:alpha val="1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A6EE2FFB-3CA7-453A-9016-7D5286183A63}"/>
                </a:ext>
              </a:extLst>
            </p:cNvPr>
            <p:cNvSpPr/>
            <p:nvPr/>
          </p:nvSpPr>
          <p:spPr>
            <a:xfrm>
              <a:off x="1058925" y="245385"/>
              <a:ext cx="10157083" cy="647700"/>
            </a:xfrm>
            <a:prstGeom prst="rect">
              <a:avLst/>
            </a:prstGeom>
            <a:solidFill>
              <a:srgbClr val="30396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 latinLnBrk="0">
                <a:defRPr/>
              </a:pPr>
              <a:r>
                <a:rPr lang="en-US" altLang="ko-KR" sz="2400" b="1" i="1" kern="0" dirty="0">
                  <a:solidFill>
                    <a:prstClr val="white"/>
                  </a:solidFill>
                </a:rPr>
                <a:t>PPT PRESENTATION </a:t>
              </a:r>
              <a:r>
                <a:rPr lang="en-US" altLang="ko-KR" sz="700" kern="0" dirty="0">
                  <a:solidFill>
                    <a:prstClr val="white"/>
                  </a:solidFill>
                </a:rPr>
                <a:t>Enjoy your stylish business and campus life with BIZCAM</a:t>
              </a:r>
              <a:endParaRPr lang="ko-KR" altLang="en-US" dirty="0">
                <a:solidFill>
                  <a:prstClr val="white"/>
                </a:solidFill>
              </a:endParaRP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487BA28D-33C5-43AF-970E-26999AE17915}"/>
                </a:ext>
              </a:extLst>
            </p:cNvPr>
            <p:cNvGrpSpPr/>
            <p:nvPr/>
          </p:nvGrpSpPr>
          <p:grpSpPr>
            <a:xfrm>
              <a:off x="11434660" y="462783"/>
              <a:ext cx="230946" cy="228482"/>
              <a:chOff x="11242636" y="735673"/>
              <a:chExt cx="230946" cy="228482"/>
            </a:xfrm>
          </p:grpSpPr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B970DAD8-A6E3-48BF-8D1C-673AB141B080}"/>
                  </a:ext>
                </a:extLst>
              </p:cNvPr>
              <p:cNvSpPr/>
              <p:nvPr/>
            </p:nvSpPr>
            <p:spPr>
              <a:xfrm>
                <a:off x="11302773" y="800483"/>
                <a:ext cx="108789" cy="108789"/>
              </a:xfrm>
              <a:prstGeom prst="ellipse">
                <a:avLst/>
              </a:prstGeom>
              <a:solidFill>
                <a:srgbClr val="FFC000"/>
              </a:solidFill>
              <a:ln w="158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사각형: 둥근 위쪽 모서리 16">
                <a:extLst>
                  <a:ext uri="{FF2B5EF4-FFF2-40B4-BE49-F238E27FC236}">
                    <a16:creationId xmlns:a16="http://schemas.microsoft.com/office/drawing/2014/main" id="{91BF2FC8-071D-4609-83EB-B8AB51FD9950}"/>
                  </a:ext>
                </a:extLst>
              </p:cNvPr>
              <p:cNvSpPr/>
              <p:nvPr/>
            </p:nvSpPr>
            <p:spPr>
              <a:xfrm>
                <a:off x="11333147" y="910155"/>
                <a:ext cx="48043" cy="54000"/>
              </a:xfrm>
              <a:prstGeom prst="round2SameRect">
                <a:avLst>
                  <a:gd name="adj1" fmla="val 0"/>
                  <a:gd name="adj2" fmla="val 50000"/>
                </a:avLst>
              </a:prstGeom>
              <a:noFill/>
              <a:ln w="158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E3179C3A-7FB3-4AED-81F6-31C07000E3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59549" y="735673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D9DF4843-1541-4000-A861-6FA3EE6D3519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1459354" y="83820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>
                <a:extLst>
                  <a:ext uri="{FF2B5EF4-FFF2-40B4-BE49-F238E27FC236}">
                    <a16:creationId xmlns:a16="http://schemas.microsoft.com/office/drawing/2014/main" id="{E5214D7D-E792-4EAE-8927-F0C29E79BBD5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1256864" y="83542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876E0D67-EB1F-4DE7-9F1D-FCF86AEECCA2}"/>
                  </a:ext>
                </a:extLst>
              </p:cNvPr>
              <p:cNvCxnSpPr>
                <a:cxnSpLocks/>
              </p:cNvCxnSpPr>
              <p:nvPr/>
            </p:nvCxnSpPr>
            <p:spPr>
              <a:xfrm rot="8100000">
                <a:off x="11282498" y="767378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id="{E60A00B5-8E54-49D9-9864-50BE611E781B}"/>
                  </a:ext>
                </a:extLst>
              </p:cNvPr>
              <p:cNvCxnSpPr>
                <a:cxnSpLocks/>
              </p:cNvCxnSpPr>
              <p:nvPr/>
            </p:nvCxnSpPr>
            <p:spPr>
              <a:xfrm rot="13500000">
                <a:off x="11433473" y="77214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55BA2AA-F16D-4E85-8715-E9F4F9C65EE8}"/>
                </a:ext>
              </a:extLst>
            </p:cNvPr>
            <p:cNvSpPr/>
            <p:nvPr/>
          </p:nvSpPr>
          <p:spPr>
            <a:xfrm>
              <a:off x="309626" y="245385"/>
              <a:ext cx="749300" cy="6477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>
              <a:outerShdw dist="25400" algn="l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b="1" dirty="0">
                  <a:solidFill>
                    <a:srgbClr val="303962"/>
                  </a:solidFill>
                </a:rPr>
                <a:t>01</a:t>
              </a:r>
              <a:endParaRPr lang="ko-KR" altLang="en-US" b="1" dirty="0">
                <a:solidFill>
                  <a:srgbClr val="303962"/>
                </a:solidFill>
              </a:endParaRPr>
            </a:p>
          </p:txBody>
        </p: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700BEA06-447F-4E64-9A24-AC92AF81A4E7}"/>
                </a:ext>
              </a:extLst>
            </p:cNvPr>
            <p:cNvGrpSpPr/>
            <p:nvPr/>
          </p:nvGrpSpPr>
          <p:grpSpPr>
            <a:xfrm>
              <a:off x="10703092" y="493743"/>
              <a:ext cx="267186" cy="165383"/>
              <a:chOff x="10447060" y="740631"/>
              <a:chExt cx="267186" cy="165383"/>
            </a:xfrm>
          </p:grpSpPr>
          <p:sp>
            <p:nvSpPr>
              <p:cNvPr id="25" name="화살표: 갈매기형 수장 24">
                <a:extLst>
                  <a:ext uri="{FF2B5EF4-FFF2-40B4-BE49-F238E27FC236}">
                    <a16:creationId xmlns:a16="http://schemas.microsoft.com/office/drawing/2014/main" id="{585821D6-0BBF-44C8-B0DB-6DBE5320FA21}"/>
                  </a:ext>
                </a:extLst>
              </p:cNvPr>
              <p:cNvSpPr/>
              <p:nvPr/>
            </p:nvSpPr>
            <p:spPr>
              <a:xfrm>
                <a:off x="10597188" y="740631"/>
                <a:ext cx="117058" cy="165383"/>
              </a:xfrm>
              <a:prstGeom prst="chevron">
                <a:avLst>
                  <a:gd name="adj" fmla="val 8072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84B49E7D-3BAD-479B-8256-2BD7BD744D6B}"/>
                  </a:ext>
                </a:extLst>
              </p:cNvPr>
              <p:cNvSpPr/>
              <p:nvPr/>
            </p:nvSpPr>
            <p:spPr>
              <a:xfrm>
                <a:off x="10447060" y="816123"/>
                <a:ext cx="252000" cy="144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1CEB3CF7-A432-45D0-9848-DBD3F65AABC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1550" y="1518389"/>
            <a:ext cx="9417542" cy="401653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992AA60-2CE7-484A-AE03-09B36CC50F66}"/>
              </a:ext>
            </a:extLst>
          </p:cNvPr>
          <p:cNvSpPr txBox="1"/>
          <p:nvPr/>
        </p:nvSpPr>
        <p:spPr>
          <a:xfrm>
            <a:off x="985421" y="5339611"/>
            <a:ext cx="98436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Loss</a:t>
            </a:r>
            <a:r>
              <a:rPr lang="ko-KR" altLang="en-US" dirty="0"/>
              <a:t>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en-US" altLang="ko-KR" dirty="0"/>
              <a:t>distance(style(</a:t>
            </a:r>
            <a:r>
              <a:rPr lang="en-US" altLang="ko-KR" dirty="0" err="1"/>
              <a:t>reference_image</a:t>
            </a:r>
            <a:r>
              <a:rPr lang="en-US" altLang="ko-KR" dirty="0"/>
              <a:t>) – style(</a:t>
            </a:r>
            <a:r>
              <a:rPr lang="en-US" altLang="ko-KR" dirty="0" err="1"/>
              <a:t>generated_image</a:t>
            </a:r>
            <a:r>
              <a:rPr lang="en-US" altLang="ko-KR" dirty="0"/>
              <a:t>)) +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0F85191-C588-4B5E-8017-E0C82C4D66DA}"/>
              </a:ext>
            </a:extLst>
          </p:cNvPr>
          <p:cNvSpPr txBox="1"/>
          <p:nvPr/>
        </p:nvSpPr>
        <p:spPr>
          <a:xfrm>
            <a:off x="1009549" y="5798194"/>
            <a:ext cx="98436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        distance(content(</a:t>
            </a:r>
            <a:r>
              <a:rPr lang="en-US" altLang="ko-KR" dirty="0" err="1"/>
              <a:t>original_image</a:t>
            </a:r>
            <a:r>
              <a:rPr lang="en-US" altLang="ko-KR" dirty="0"/>
              <a:t>) – content(</a:t>
            </a:r>
            <a:r>
              <a:rPr lang="en-US" altLang="ko-KR" dirty="0" err="1"/>
              <a:t>generated_image</a:t>
            </a:r>
            <a:r>
              <a:rPr lang="en-US" altLang="ko-KR" dirty="0"/>
              <a:t>))</a:t>
            </a:r>
          </a:p>
        </p:txBody>
      </p:sp>
    </p:spTree>
    <p:extLst>
      <p:ext uri="{BB962C8B-B14F-4D97-AF65-F5344CB8AC3E}">
        <p14:creationId xmlns:p14="http://schemas.microsoft.com/office/powerpoint/2010/main" val="3088764204"/>
      </p:ext>
    </p:extLst>
  </p:cSld>
  <p:clrMapOvr>
    <a:masterClrMapping/>
  </p:clrMapOvr>
  <p:transition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753011" y="2793729"/>
            <a:ext cx="4679487" cy="9771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4400" b="1" i="1" kern="0" dirty="0">
                <a:ln>
                  <a:solidFill>
                    <a:srgbClr val="303962"/>
                  </a:solidFill>
                </a:ln>
                <a:gradFill flip="none" rotWithShape="1">
                  <a:gsLst>
                    <a:gs pos="50000">
                      <a:srgbClr val="FFC000">
                        <a:lumMod val="60000"/>
                        <a:lumOff val="40000"/>
                      </a:srgbClr>
                    </a:gs>
                    <a:gs pos="50000">
                      <a:srgbClr val="303962"/>
                    </a:gs>
                  </a:gsLst>
                  <a:lin ang="5400000" scaled="1"/>
                  <a:tileRect/>
                </a:gradFill>
              </a:rPr>
              <a:t>8.3.1 </a:t>
            </a:r>
            <a:r>
              <a:rPr lang="ko-KR" altLang="en-US" sz="4400" b="1" i="1" kern="0" dirty="0">
                <a:ln>
                  <a:solidFill>
                    <a:srgbClr val="303962"/>
                  </a:solidFill>
                </a:ln>
                <a:gradFill flip="none" rotWithShape="1">
                  <a:gsLst>
                    <a:gs pos="50000">
                      <a:srgbClr val="FFC000">
                        <a:lumMod val="60000"/>
                        <a:lumOff val="40000"/>
                      </a:srgbClr>
                    </a:gs>
                    <a:gs pos="50000">
                      <a:srgbClr val="303962"/>
                    </a:gs>
                  </a:gsLst>
                  <a:lin ang="5400000" scaled="1"/>
                  <a:tileRect/>
                </a:gradFill>
              </a:rPr>
              <a:t>콘텐츠 손실</a:t>
            </a:r>
            <a:endParaRPr lang="en-US" altLang="ko-KR" sz="4400" b="1" i="1" kern="0" dirty="0">
              <a:ln>
                <a:solidFill>
                  <a:srgbClr val="303962"/>
                </a:solidFill>
              </a:ln>
              <a:gradFill flip="none" rotWithShape="1">
                <a:gsLst>
                  <a:gs pos="50000">
                    <a:srgbClr val="FFC000">
                      <a:lumMod val="60000"/>
                      <a:lumOff val="40000"/>
                    </a:srgbClr>
                  </a:gs>
                  <a:gs pos="50000">
                    <a:srgbClr val="303962"/>
                  </a:gs>
                </a:gsLst>
                <a:lin ang="5400000" scaled="1"/>
                <a:tileRect/>
              </a:gradFill>
            </a:endParaRPr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41FADB85-E686-462D-A485-3251109C5436}"/>
              </a:ext>
            </a:extLst>
          </p:cNvPr>
          <p:cNvSpPr/>
          <p:nvPr/>
        </p:nvSpPr>
        <p:spPr>
          <a:xfrm>
            <a:off x="5763760" y="2146029"/>
            <a:ext cx="664481" cy="6477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431800" dist="25400" dir="5400000" algn="t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487BA28D-33C5-43AF-970E-26999AE17915}"/>
              </a:ext>
            </a:extLst>
          </p:cNvPr>
          <p:cNvGrpSpPr/>
          <p:nvPr/>
        </p:nvGrpSpPr>
        <p:grpSpPr>
          <a:xfrm>
            <a:off x="5980527" y="2355638"/>
            <a:ext cx="230946" cy="228482"/>
            <a:chOff x="11242636" y="735673"/>
            <a:chExt cx="230946" cy="228482"/>
          </a:xfrm>
        </p:grpSpPr>
        <p:sp>
          <p:nvSpPr>
            <p:cNvPr id="83" name="타원 82">
              <a:extLst>
                <a:ext uri="{FF2B5EF4-FFF2-40B4-BE49-F238E27FC236}">
                  <a16:creationId xmlns:a16="http://schemas.microsoft.com/office/drawing/2014/main" id="{B970DAD8-A6E3-48BF-8D1C-673AB141B080}"/>
                </a:ext>
              </a:extLst>
            </p:cNvPr>
            <p:cNvSpPr/>
            <p:nvPr/>
          </p:nvSpPr>
          <p:spPr>
            <a:xfrm>
              <a:off x="11302773" y="800483"/>
              <a:ext cx="108789" cy="108789"/>
            </a:xfrm>
            <a:prstGeom prst="ellipse">
              <a:avLst/>
            </a:prstGeom>
            <a:solidFill>
              <a:srgbClr val="FFC000"/>
            </a:solidFill>
            <a:ln w="158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4" name="사각형: 둥근 위쪽 모서리 16">
              <a:extLst>
                <a:ext uri="{FF2B5EF4-FFF2-40B4-BE49-F238E27FC236}">
                  <a16:creationId xmlns:a16="http://schemas.microsoft.com/office/drawing/2014/main" id="{91BF2FC8-071D-4609-83EB-B8AB51FD9950}"/>
                </a:ext>
              </a:extLst>
            </p:cNvPr>
            <p:cNvSpPr/>
            <p:nvPr/>
          </p:nvSpPr>
          <p:spPr>
            <a:xfrm>
              <a:off x="11333147" y="910155"/>
              <a:ext cx="48043" cy="54000"/>
            </a:xfrm>
            <a:prstGeom prst="round2SameRect">
              <a:avLst>
                <a:gd name="adj1" fmla="val 0"/>
                <a:gd name="adj2" fmla="val 50000"/>
              </a:avLst>
            </a:prstGeom>
            <a:noFill/>
            <a:ln w="158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85" name="직선 연결선 84">
              <a:extLst>
                <a:ext uri="{FF2B5EF4-FFF2-40B4-BE49-F238E27FC236}">
                  <a16:creationId xmlns:a16="http://schemas.microsoft.com/office/drawing/2014/main" id="{E3179C3A-7FB3-4AED-81F6-31C07000E3DF}"/>
                </a:ext>
              </a:extLst>
            </p:cNvPr>
            <p:cNvCxnSpPr>
              <a:cxnSpLocks/>
            </p:cNvCxnSpPr>
            <p:nvPr/>
          </p:nvCxnSpPr>
          <p:spPr>
            <a:xfrm>
              <a:off x="11359549" y="735673"/>
              <a:ext cx="0" cy="28456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연결선 85">
              <a:extLst>
                <a:ext uri="{FF2B5EF4-FFF2-40B4-BE49-F238E27FC236}">
                  <a16:creationId xmlns:a16="http://schemas.microsoft.com/office/drawing/2014/main" id="{D9DF4843-1541-4000-A861-6FA3EE6D351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459354" y="838200"/>
              <a:ext cx="0" cy="28456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직선 연결선 86">
              <a:extLst>
                <a:ext uri="{FF2B5EF4-FFF2-40B4-BE49-F238E27FC236}">
                  <a16:creationId xmlns:a16="http://schemas.microsoft.com/office/drawing/2014/main" id="{E5214D7D-E792-4EAE-8927-F0C29E79BBD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256864" y="835420"/>
              <a:ext cx="0" cy="28456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연결선 87">
              <a:extLst>
                <a:ext uri="{FF2B5EF4-FFF2-40B4-BE49-F238E27FC236}">
                  <a16:creationId xmlns:a16="http://schemas.microsoft.com/office/drawing/2014/main" id="{876E0D67-EB1F-4DE7-9F1D-FCF86AEECCA2}"/>
                </a:ext>
              </a:extLst>
            </p:cNvPr>
            <p:cNvCxnSpPr>
              <a:cxnSpLocks/>
            </p:cNvCxnSpPr>
            <p:nvPr/>
          </p:nvCxnSpPr>
          <p:spPr>
            <a:xfrm rot="8100000">
              <a:off x="11282498" y="767378"/>
              <a:ext cx="0" cy="28456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직선 연결선 88">
              <a:extLst>
                <a:ext uri="{FF2B5EF4-FFF2-40B4-BE49-F238E27FC236}">
                  <a16:creationId xmlns:a16="http://schemas.microsoft.com/office/drawing/2014/main" id="{E60A00B5-8E54-49D9-9864-50BE611E781B}"/>
                </a:ext>
              </a:extLst>
            </p:cNvPr>
            <p:cNvCxnSpPr>
              <a:cxnSpLocks/>
            </p:cNvCxnSpPr>
            <p:nvPr/>
          </p:nvCxnSpPr>
          <p:spPr>
            <a:xfrm rot="13500000">
              <a:off x="11433473" y="772140"/>
              <a:ext cx="0" cy="28456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59499364"/>
      </p:ext>
    </p:extLst>
  </p:cSld>
  <p:clrMapOvr>
    <a:masterClrMapping/>
  </p:clrMapOvr>
  <p:transition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09626" y="249279"/>
            <a:ext cx="11572748" cy="6359441"/>
            <a:chOff x="309626" y="245385"/>
            <a:chExt cx="11572748" cy="6359441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1DE2A7CB-9018-4640-AB43-BCC19C805324}"/>
                </a:ext>
              </a:extLst>
            </p:cNvPr>
            <p:cNvSpPr/>
            <p:nvPr/>
          </p:nvSpPr>
          <p:spPr>
            <a:xfrm>
              <a:off x="309626" y="253174"/>
              <a:ext cx="11572748" cy="63516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431800" dist="25400" dir="5400000" algn="t" rotWithShape="0">
                <a:prstClr val="black">
                  <a:alpha val="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41FADB85-E686-462D-A485-3251109C5436}"/>
                </a:ext>
              </a:extLst>
            </p:cNvPr>
            <p:cNvSpPr/>
            <p:nvPr/>
          </p:nvSpPr>
          <p:spPr>
            <a:xfrm>
              <a:off x="11217893" y="253174"/>
              <a:ext cx="664481" cy="647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431800" dist="25400" dir="5400000" algn="t" rotWithShape="0">
                <a:prstClr val="black">
                  <a:alpha val="1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A6EE2FFB-3CA7-453A-9016-7D5286183A63}"/>
                </a:ext>
              </a:extLst>
            </p:cNvPr>
            <p:cNvSpPr/>
            <p:nvPr/>
          </p:nvSpPr>
          <p:spPr>
            <a:xfrm>
              <a:off x="1058925" y="245385"/>
              <a:ext cx="10157083" cy="647700"/>
            </a:xfrm>
            <a:prstGeom prst="rect">
              <a:avLst/>
            </a:prstGeom>
            <a:solidFill>
              <a:srgbClr val="30396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 latinLnBrk="0">
                <a:defRPr/>
              </a:pPr>
              <a:r>
                <a:rPr lang="en-US" altLang="ko-KR" sz="2400" b="1" i="1" kern="0" dirty="0">
                  <a:solidFill>
                    <a:prstClr val="white"/>
                  </a:solidFill>
                </a:rPr>
                <a:t>PPT PRESENTATION </a:t>
              </a:r>
              <a:r>
                <a:rPr lang="en-US" altLang="ko-KR" sz="700" kern="0" dirty="0">
                  <a:solidFill>
                    <a:prstClr val="white"/>
                  </a:solidFill>
                </a:rPr>
                <a:t>Enjoy your stylish business and campus life with BIZCAM</a:t>
              </a:r>
              <a:endParaRPr lang="ko-KR" altLang="en-US" dirty="0">
                <a:solidFill>
                  <a:prstClr val="white"/>
                </a:solidFill>
              </a:endParaRP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487BA28D-33C5-43AF-970E-26999AE17915}"/>
                </a:ext>
              </a:extLst>
            </p:cNvPr>
            <p:cNvGrpSpPr/>
            <p:nvPr/>
          </p:nvGrpSpPr>
          <p:grpSpPr>
            <a:xfrm>
              <a:off x="11434660" y="462783"/>
              <a:ext cx="230946" cy="228482"/>
              <a:chOff x="11242636" y="735673"/>
              <a:chExt cx="230946" cy="228482"/>
            </a:xfrm>
          </p:grpSpPr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B970DAD8-A6E3-48BF-8D1C-673AB141B080}"/>
                  </a:ext>
                </a:extLst>
              </p:cNvPr>
              <p:cNvSpPr/>
              <p:nvPr/>
            </p:nvSpPr>
            <p:spPr>
              <a:xfrm>
                <a:off x="11302773" y="800483"/>
                <a:ext cx="108789" cy="108789"/>
              </a:xfrm>
              <a:prstGeom prst="ellipse">
                <a:avLst/>
              </a:prstGeom>
              <a:solidFill>
                <a:srgbClr val="FFC000"/>
              </a:solidFill>
              <a:ln w="158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사각형: 둥근 위쪽 모서리 16">
                <a:extLst>
                  <a:ext uri="{FF2B5EF4-FFF2-40B4-BE49-F238E27FC236}">
                    <a16:creationId xmlns:a16="http://schemas.microsoft.com/office/drawing/2014/main" id="{91BF2FC8-071D-4609-83EB-B8AB51FD9950}"/>
                  </a:ext>
                </a:extLst>
              </p:cNvPr>
              <p:cNvSpPr/>
              <p:nvPr/>
            </p:nvSpPr>
            <p:spPr>
              <a:xfrm>
                <a:off x="11333147" y="910155"/>
                <a:ext cx="48043" cy="54000"/>
              </a:xfrm>
              <a:prstGeom prst="round2SameRect">
                <a:avLst>
                  <a:gd name="adj1" fmla="val 0"/>
                  <a:gd name="adj2" fmla="val 50000"/>
                </a:avLst>
              </a:prstGeom>
              <a:noFill/>
              <a:ln w="158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E3179C3A-7FB3-4AED-81F6-31C07000E3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59549" y="735673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D9DF4843-1541-4000-A861-6FA3EE6D3519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1459354" y="83820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>
                <a:extLst>
                  <a:ext uri="{FF2B5EF4-FFF2-40B4-BE49-F238E27FC236}">
                    <a16:creationId xmlns:a16="http://schemas.microsoft.com/office/drawing/2014/main" id="{E5214D7D-E792-4EAE-8927-F0C29E79BBD5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1256864" y="83542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876E0D67-EB1F-4DE7-9F1D-FCF86AEECCA2}"/>
                  </a:ext>
                </a:extLst>
              </p:cNvPr>
              <p:cNvCxnSpPr>
                <a:cxnSpLocks/>
              </p:cNvCxnSpPr>
              <p:nvPr/>
            </p:nvCxnSpPr>
            <p:spPr>
              <a:xfrm rot="8100000">
                <a:off x="11282498" y="767378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id="{E60A00B5-8E54-49D9-9864-50BE611E781B}"/>
                  </a:ext>
                </a:extLst>
              </p:cNvPr>
              <p:cNvCxnSpPr>
                <a:cxnSpLocks/>
              </p:cNvCxnSpPr>
              <p:nvPr/>
            </p:nvCxnSpPr>
            <p:spPr>
              <a:xfrm rot="13500000">
                <a:off x="11433473" y="77214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55BA2AA-F16D-4E85-8715-E9F4F9C65EE8}"/>
                </a:ext>
              </a:extLst>
            </p:cNvPr>
            <p:cNvSpPr/>
            <p:nvPr/>
          </p:nvSpPr>
          <p:spPr>
            <a:xfrm>
              <a:off x="309626" y="245385"/>
              <a:ext cx="749300" cy="6477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>
              <a:outerShdw dist="25400" algn="l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b="1" dirty="0">
                  <a:solidFill>
                    <a:srgbClr val="303962"/>
                  </a:solidFill>
                </a:rPr>
                <a:t>01</a:t>
              </a:r>
              <a:endParaRPr lang="ko-KR" altLang="en-US" b="1" dirty="0">
                <a:solidFill>
                  <a:srgbClr val="303962"/>
                </a:solidFill>
              </a:endParaRPr>
            </a:p>
          </p:txBody>
        </p: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700BEA06-447F-4E64-9A24-AC92AF81A4E7}"/>
                </a:ext>
              </a:extLst>
            </p:cNvPr>
            <p:cNvGrpSpPr/>
            <p:nvPr/>
          </p:nvGrpSpPr>
          <p:grpSpPr>
            <a:xfrm>
              <a:off x="10703092" y="493743"/>
              <a:ext cx="267186" cy="165383"/>
              <a:chOff x="10447060" y="740631"/>
              <a:chExt cx="267186" cy="165383"/>
            </a:xfrm>
          </p:grpSpPr>
          <p:sp>
            <p:nvSpPr>
              <p:cNvPr id="25" name="화살표: 갈매기형 수장 24">
                <a:extLst>
                  <a:ext uri="{FF2B5EF4-FFF2-40B4-BE49-F238E27FC236}">
                    <a16:creationId xmlns:a16="http://schemas.microsoft.com/office/drawing/2014/main" id="{585821D6-0BBF-44C8-B0DB-6DBE5320FA21}"/>
                  </a:ext>
                </a:extLst>
              </p:cNvPr>
              <p:cNvSpPr/>
              <p:nvPr/>
            </p:nvSpPr>
            <p:spPr>
              <a:xfrm>
                <a:off x="10597188" y="740631"/>
                <a:ext cx="117058" cy="165383"/>
              </a:xfrm>
              <a:prstGeom prst="chevron">
                <a:avLst>
                  <a:gd name="adj" fmla="val 8072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84B49E7D-3BAD-479B-8256-2BD7BD744D6B}"/>
                  </a:ext>
                </a:extLst>
              </p:cNvPr>
              <p:cNvSpPr/>
              <p:nvPr/>
            </p:nvSpPr>
            <p:spPr>
              <a:xfrm>
                <a:off x="10447060" y="816123"/>
                <a:ext cx="252000" cy="144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050C6567-5647-44D5-89C3-FCC1E96BC7CC}"/>
              </a:ext>
            </a:extLst>
          </p:cNvPr>
          <p:cNvSpPr/>
          <p:nvPr/>
        </p:nvSpPr>
        <p:spPr>
          <a:xfrm>
            <a:off x="1722268" y="2796466"/>
            <a:ext cx="2760955" cy="259228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32078B1-9CBC-4992-9EB1-DC735B7AA94E}"/>
              </a:ext>
            </a:extLst>
          </p:cNvPr>
          <p:cNvSpPr/>
          <p:nvPr/>
        </p:nvSpPr>
        <p:spPr>
          <a:xfrm>
            <a:off x="7833738" y="2796466"/>
            <a:ext cx="2760955" cy="259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D771FF-10FA-4702-A9C1-EBF20781883B}"/>
              </a:ext>
            </a:extLst>
          </p:cNvPr>
          <p:cNvSpPr txBox="1"/>
          <p:nvPr/>
        </p:nvSpPr>
        <p:spPr>
          <a:xfrm>
            <a:off x="1624614" y="1979720"/>
            <a:ext cx="2760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Feature map F</a:t>
            </a:r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BAE4967-0AEB-4FD8-9A0F-344B6DEE465E}"/>
              </a:ext>
            </a:extLst>
          </p:cNvPr>
          <p:cNvSpPr txBox="1"/>
          <p:nvPr/>
        </p:nvSpPr>
        <p:spPr>
          <a:xfrm>
            <a:off x="7806433" y="1986832"/>
            <a:ext cx="2760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Feature map P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1530681-EEC4-4C81-B339-613A898A9AC4}"/>
              </a:ext>
            </a:extLst>
          </p:cNvPr>
          <p:cNvSpPr/>
          <p:nvPr/>
        </p:nvSpPr>
        <p:spPr>
          <a:xfrm>
            <a:off x="580979" y="5024761"/>
            <a:ext cx="965171" cy="76471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63E7D5F-31AC-4ED8-9A54-89A625C17417}"/>
              </a:ext>
            </a:extLst>
          </p:cNvPr>
          <p:cNvSpPr txBox="1"/>
          <p:nvPr/>
        </p:nvSpPr>
        <p:spPr>
          <a:xfrm>
            <a:off x="761523" y="5789471"/>
            <a:ext cx="5948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/>
              <a:t>img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896BFC-DF38-491E-B2CA-7624FF08F9B5}"/>
              </a:ext>
            </a:extLst>
          </p:cNvPr>
          <p:cNvSpPr txBox="1"/>
          <p:nvPr/>
        </p:nvSpPr>
        <p:spPr>
          <a:xfrm>
            <a:off x="646113" y="4160984"/>
            <a:ext cx="710214" cy="3728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CNN</a:t>
            </a:r>
            <a:endParaRPr lang="ko-KR" altLang="en-US" dirty="0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876CC8BD-7E57-4157-B3C5-7E88238A231B}"/>
              </a:ext>
            </a:extLst>
          </p:cNvPr>
          <p:cNvCxnSpPr/>
          <p:nvPr/>
        </p:nvCxnSpPr>
        <p:spPr>
          <a:xfrm flipV="1">
            <a:off x="1058925" y="4533846"/>
            <a:ext cx="0" cy="3577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FF97588D-2DB0-4D52-A0DC-10A408AE3559}"/>
              </a:ext>
            </a:extLst>
          </p:cNvPr>
          <p:cNvCxnSpPr/>
          <p:nvPr/>
        </p:nvCxnSpPr>
        <p:spPr>
          <a:xfrm flipV="1">
            <a:off x="1269507" y="3897297"/>
            <a:ext cx="355107" cy="1953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6" name="그림 35">
            <a:extLst>
              <a:ext uri="{FF2B5EF4-FFF2-40B4-BE49-F238E27FC236}">
                <a16:creationId xmlns:a16="http://schemas.microsoft.com/office/drawing/2014/main" id="{8A289302-1A88-4028-8623-9DBB92C1468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210" y="5029929"/>
            <a:ext cx="965171" cy="825992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71F7221B-E882-420A-9E07-EEDBCBC84112}"/>
              </a:ext>
            </a:extLst>
          </p:cNvPr>
          <p:cNvSpPr txBox="1"/>
          <p:nvPr/>
        </p:nvSpPr>
        <p:spPr>
          <a:xfrm>
            <a:off x="6208487" y="5789471"/>
            <a:ext cx="2034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Content </a:t>
            </a:r>
            <a:r>
              <a:rPr lang="en-US" altLang="ko-KR" dirty="0" err="1"/>
              <a:t>img</a:t>
            </a:r>
            <a:endParaRPr lang="ko-KR" altLang="en-US" dirty="0"/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6A9ABFBC-AC86-413D-BE3D-69CC9BD99E61}"/>
              </a:ext>
            </a:extLst>
          </p:cNvPr>
          <p:cNvCxnSpPr/>
          <p:nvPr/>
        </p:nvCxnSpPr>
        <p:spPr>
          <a:xfrm flipV="1">
            <a:off x="6998795" y="4533846"/>
            <a:ext cx="0" cy="3577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E351AA97-0394-4B2E-AF93-9116C95931BF}"/>
              </a:ext>
            </a:extLst>
          </p:cNvPr>
          <p:cNvSpPr txBox="1"/>
          <p:nvPr/>
        </p:nvSpPr>
        <p:spPr>
          <a:xfrm>
            <a:off x="6646438" y="4164514"/>
            <a:ext cx="710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CNN</a:t>
            </a:r>
            <a:endParaRPr lang="ko-KR" altLang="en-US" dirty="0"/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9D836AE7-F862-47A4-BE41-E3D42D9AFAF2}"/>
              </a:ext>
            </a:extLst>
          </p:cNvPr>
          <p:cNvCxnSpPr/>
          <p:nvPr/>
        </p:nvCxnSpPr>
        <p:spPr>
          <a:xfrm flipV="1">
            <a:off x="7116734" y="3897296"/>
            <a:ext cx="355107" cy="1953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3203215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09626" y="245385"/>
            <a:ext cx="11572748" cy="6359441"/>
            <a:chOff x="309626" y="245385"/>
            <a:chExt cx="11572748" cy="6359441"/>
          </a:xfrm>
        </p:grpSpPr>
        <p:sp>
          <p:nvSpPr>
            <p:cNvPr id="6" name="직사각형 5"/>
            <p:cNvSpPr/>
            <p:nvPr/>
          </p:nvSpPr>
          <p:spPr>
            <a:xfrm>
              <a:off x="309626" y="253174"/>
              <a:ext cx="11572748" cy="63516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431800" dist="25400" dir="5400000" algn="t" rotWithShape="0">
                <a:prstClr val="black">
                  <a:alpha val="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11217893" y="253174"/>
              <a:ext cx="664481" cy="647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431800" dist="25400" dir="5400000" algn="t" rotWithShape="0">
                <a:prstClr val="black">
                  <a:alpha val="1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1058925" y="245385"/>
              <a:ext cx="10157083" cy="647700"/>
            </a:xfrm>
            <a:prstGeom prst="rect">
              <a:avLst/>
            </a:prstGeom>
            <a:solidFill>
              <a:srgbClr val="30396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1" latinLnBrk="0">
                <a:defRPr/>
              </a:pPr>
              <a:r>
                <a:rPr lang="en-US" altLang="ko-KR" sz="2400" b="1" i="1" kern="0">
                  <a:solidFill>
                    <a:prstClr val="white"/>
                  </a:solidFill>
                </a:rPr>
                <a:t>7.1.2</a:t>
              </a:r>
              <a:r>
                <a:rPr lang="ko-KR" altLang="en-US" sz="2400" b="1" i="1" kern="0">
                  <a:solidFill>
                    <a:prstClr val="white"/>
                  </a:solidFill>
                </a:rPr>
                <a:t> 다중 입력 모델</a:t>
              </a:r>
              <a:endParaRPr lang="en-US" altLang="ko-KR" sz="700" kern="0">
                <a:solidFill>
                  <a:prstClr val="white"/>
                </a:solidFill>
              </a:endParaRPr>
            </a:p>
          </p:txBody>
        </p:sp>
        <p:grpSp>
          <p:nvGrpSpPr>
            <p:cNvPr id="24" name="그룹 23"/>
            <p:cNvGrpSpPr/>
            <p:nvPr/>
          </p:nvGrpSpPr>
          <p:grpSpPr>
            <a:xfrm>
              <a:off x="11434660" y="462783"/>
              <a:ext cx="230946" cy="228482"/>
              <a:chOff x="11242636" y="735673"/>
              <a:chExt cx="230946" cy="228482"/>
            </a:xfrm>
          </p:grpSpPr>
          <p:sp>
            <p:nvSpPr>
              <p:cNvPr id="16" name="타원 15"/>
              <p:cNvSpPr/>
              <p:nvPr/>
            </p:nvSpPr>
            <p:spPr>
              <a:xfrm>
                <a:off x="11302773" y="800483"/>
                <a:ext cx="108789" cy="108789"/>
              </a:xfrm>
              <a:prstGeom prst="ellipse">
                <a:avLst/>
              </a:prstGeom>
              <a:solidFill>
                <a:srgbClr val="FFC000"/>
              </a:solidFill>
              <a:ln w="158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사각형: 둥근 위쪽 모서리 16"/>
              <p:cNvSpPr/>
              <p:nvPr/>
            </p:nvSpPr>
            <p:spPr>
              <a:xfrm>
                <a:off x="11333147" y="910155"/>
                <a:ext cx="48043" cy="54000"/>
              </a:xfrm>
              <a:prstGeom prst="round2SameRect">
                <a:avLst>
                  <a:gd name="adj1" fmla="val 0"/>
                  <a:gd name="adj2" fmla="val 50000"/>
                </a:avLst>
              </a:prstGeom>
              <a:noFill/>
              <a:ln w="158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18" name="직선 연결선 17"/>
              <p:cNvCxnSpPr/>
              <p:nvPr/>
            </p:nvCxnSpPr>
            <p:spPr>
              <a:xfrm>
                <a:off x="11359549" y="735673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/>
              <p:cNvCxnSpPr/>
              <p:nvPr/>
            </p:nvCxnSpPr>
            <p:spPr>
              <a:xfrm rot="5400000">
                <a:off x="11459354" y="83820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/>
              <p:cNvCxnSpPr/>
              <p:nvPr/>
            </p:nvCxnSpPr>
            <p:spPr>
              <a:xfrm rot="5400000">
                <a:off x="11256864" y="83542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/>
              <p:cNvCxnSpPr/>
              <p:nvPr/>
            </p:nvCxnSpPr>
            <p:spPr>
              <a:xfrm rot="8100000">
                <a:off x="11282498" y="767378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/>
              <p:cNvCxnSpPr/>
              <p:nvPr/>
            </p:nvCxnSpPr>
            <p:spPr>
              <a:xfrm rot="13500000">
                <a:off x="11433473" y="77214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" name="직사각형 7"/>
            <p:cNvSpPr/>
            <p:nvPr/>
          </p:nvSpPr>
          <p:spPr>
            <a:xfrm>
              <a:off x="309626" y="245385"/>
              <a:ext cx="749300" cy="6477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>
              <a:outerShdw dist="25400" algn="l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b="1">
                  <a:solidFill>
                    <a:srgbClr val="303962"/>
                  </a:solidFill>
                </a:rPr>
                <a:t>03</a:t>
              </a:r>
            </a:p>
          </p:txBody>
        </p:sp>
        <p:grpSp>
          <p:nvGrpSpPr>
            <p:cNvPr id="27" name="그룹 26"/>
            <p:cNvGrpSpPr/>
            <p:nvPr/>
          </p:nvGrpSpPr>
          <p:grpSpPr>
            <a:xfrm>
              <a:off x="10703092" y="493743"/>
              <a:ext cx="267186" cy="165383"/>
              <a:chOff x="10447060" y="740631"/>
              <a:chExt cx="267186" cy="165383"/>
            </a:xfrm>
          </p:grpSpPr>
          <p:sp>
            <p:nvSpPr>
              <p:cNvPr id="25" name="화살표: 갈매기형 수장 24"/>
              <p:cNvSpPr/>
              <p:nvPr/>
            </p:nvSpPr>
            <p:spPr>
              <a:xfrm>
                <a:off x="10597188" y="740631"/>
                <a:ext cx="117058" cy="165383"/>
              </a:xfrm>
              <a:prstGeom prst="chevron">
                <a:avLst>
                  <a:gd name="adj" fmla="val 8072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" name="직사각형 25"/>
              <p:cNvSpPr/>
              <p:nvPr/>
            </p:nvSpPr>
            <p:spPr>
              <a:xfrm>
                <a:off x="10447060" y="816123"/>
                <a:ext cx="252000" cy="144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48" name="직사각형 47"/>
          <p:cNvSpPr/>
          <p:nvPr/>
        </p:nvSpPr>
        <p:spPr>
          <a:xfrm>
            <a:off x="3339667" y="2933178"/>
            <a:ext cx="7200000" cy="45719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100000">
                <a:srgbClr val="303962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3339667" y="2933178"/>
            <a:ext cx="4320000" cy="45719"/>
          </a:xfrm>
          <a:prstGeom prst="rect">
            <a:avLst/>
          </a:prstGeom>
          <a:solidFill>
            <a:srgbClr val="3039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3250767" y="1753199"/>
            <a:ext cx="5441523" cy="14548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200" b="1">
                <a:solidFill>
                  <a:prstClr val="black">
                    <a:lumMod val="75000"/>
                    <a:lumOff val="25000"/>
                  </a:prstClr>
                </a:solidFill>
              </a:rPr>
              <a:t>다중 입력 모델 </a:t>
            </a:r>
            <a:r>
              <a:rPr lang="en-US" altLang="ko-KR" sz="1200" b="1">
                <a:solidFill>
                  <a:prstClr val="black">
                    <a:lumMod val="75000"/>
                    <a:lumOff val="25000"/>
                  </a:prstClr>
                </a:solidFill>
              </a:rPr>
              <a:t>:</a:t>
            </a:r>
          </a:p>
          <a:p>
            <a:pPr marL="171360" indent="-17136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200">
                <a:solidFill>
                  <a:srgbClr val="404040"/>
                </a:solidFill>
              </a:rPr>
              <a:t>다양한 종류의 입력을 통해 하나의 출력을 도출</a:t>
            </a:r>
          </a:p>
          <a:p>
            <a:pPr marL="171360" indent="-17136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200" b="0">
                <a:solidFill>
                  <a:prstClr val="black">
                    <a:lumMod val="75000"/>
                    <a:lumOff val="25000"/>
                  </a:prstClr>
                </a:solidFill>
              </a:rPr>
              <a:t>서로 다른 입력 가지를 합치기 위해 여러 텐서를 연결할 수 있는 층을 사용</a:t>
            </a:r>
          </a:p>
          <a:p>
            <a:pPr marL="0" indent="0">
              <a:lnSpc>
                <a:spcPct val="150000"/>
              </a:lnSpc>
              <a:buFont typeface="Arial"/>
              <a:buNone/>
              <a:defRPr/>
            </a:pPr>
            <a:r>
              <a:rPr lang="ko-KR" altLang="en-US" sz="1200" b="0">
                <a:solidFill>
                  <a:prstClr val="black">
                    <a:lumMod val="75000"/>
                    <a:lumOff val="25000"/>
                  </a:prstClr>
                </a:solidFill>
              </a:rPr>
              <a:t>    </a:t>
            </a:r>
            <a:r>
              <a:rPr lang="en-US" altLang="ko-KR" sz="1200" b="0">
                <a:solidFill>
                  <a:prstClr val="black">
                    <a:lumMod val="75000"/>
                    <a:lumOff val="25000"/>
                  </a:prstClr>
                </a:solidFill>
              </a:rPr>
              <a:t>ex) keras.layers.add, keras.layers.concatenate</a:t>
            </a:r>
            <a:r>
              <a:rPr lang="ko-KR" altLang="en-US" sz="1200" b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sz="1200" b="1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1200" b="1">
                <a:solidFill>
                  <a:prstClr val="black">
                    <a:lumMod val="75000"/>
                    <a:lumOff val="25000"/>
                  </a:prstClr>
                </a:solidFill>
              </a:rPr>
              <a:t>  </a:t>
            </a:r>
          </a:p>
        </p:txBody>
      </p:sp>
      <p:sp>
        <p:nvSpPr>
          <p:cNvPr id="59" name="직사각형 58"/>
          <p:cNvSpPr/>
          <p:nvPr/>
        </p:nvSpPr>
        <p:spPr>
          <a:xfrm>
            <a:off x="1043738" y="3599104"/>
            <a:ext cx="10006064" cy="263430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31800" dist="25400" dir="5400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>
              <a:solidFill>
                <a:prstClr val="white"/>
              </a:solidFill>
            </a:endParaRPr>
          </a:p>
        </p:txBody>
      </p:sp>
      <p:pic>
        <p:nvPicPr>
          <p:cNvPr id="60" name="그림 59"/>
          <p:cNvPicPr>
            <a:picLocks noChangeAspect="1"/>
          </p:cNvPicPr>
          <p:nvPr/>
        </p:nvPicPr>
        <p:blipFill rotWithShape="1">
          <a:blip r:embed="rId2"/>
          <a:srcRect r="54130"/>
          <a:stretch>
            <a:fillRect/>
          </a:stretch>
        </p:blipFill>
        <p:spPr>
          <a:xfrm>
            <a:off x="1061603" y="1502517"/>
            <a:ext cx="2150894" cy="1850282"/>
          </a:xfrm>
          <a:prstGeom prst="rect">
            <a:avLst/>
          </a:prstGeom>
        </p:spPr>
      </p:pic>
      <p:sp>
        <p:nvSpPr>
          <p:cNvPr id="61" name="TextBox 60"/>
          <p:cNvSpPr txBox="1"/>
          <p:nvPr/>
        </p:nvSpPr>
        <p:spPr>
          <a:xfrm>
            <a:off x="3048000" y="3624216"/>
            <a:ext cx="6096000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1100">
                <a:solidFill>
                  <a:srgbClr val="404040"/>
                </a:solidFill>
              </a:rPr>
              <a:t>질문</a:t>
            </a:r>
            <a:r>
              <a:rPr lang="en-US" altLang="ko-KR" sz="1100">
                <a:solidFill>
                  <a:srgbClr val="404040"/>
                </a:solidFill>
              </a:rPr>
              <a:t>-</a:t>
            </a:r>
            <a:r>
              <a:rPr lang="ko-KR" altLang="en-US" sz="1100">
                <a:solidFill>
                  <a:srgbClr val="404040"/>
                </a:solidFill>
              </a:rPr>
              <a:t>응답</a:t>
            </a:r>
            <a:r>
              <a:rPr lang="en-US" altLang="ko-KR" sz="1100">
                <a:solidFill>
                  <a:srgbClr val="404040"/>
                </a:solidFill>
              </a:rPr>
              <a:t>(quenstion-answering)</a:t>
            </a:r>
            <a:r>
              <a:rPr lang="ko-KR" altLang="en-US" sz="1100">
                <a:solidFill>
                  <a:srgbClr val="404040"/>
                </a:solidFill>
              </a:rPr>
              <a:t>모델</a:t>
            </a:r>
          </a:p>
        </p:txBody>
      </p:sp>
      <p:sp>
        <p:nvSpPr>
          <p:cNvPr id="64" name="사각형: 둥근 모서리 63"/>
          <p:cNvSpPr/>
          <p:nvPr/>
        </p:nvSpPr>
        <p:spPr>
          <a:xfrm>
            <a:off x="2688772" y="4325338"/>
            <a:ext cx="1281339" cy="453571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solidFill>
              <a:srgbClr val="FFD7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600"/>
              <a:t>Embedding</a:t>
            </a:r>
          </a:p>
        </p:txBody>
      </p:sp>
      <p:sp>
        <p:nvSpPr>
          <p:cNvPr id="65" name="사각형: 둥근 모서리 64"/>
          <p:cNvSpPr/>
          <p:nvPr/>
        </p:nvSpPr>
        <p:spPr>
          <a:xfrm>
            <a:off x="2698297" y="5154013"/>
            <a:ext cx="1281339" cy="453571"/>
          </a:xfrm>
          <a:prstGeom prst="roundRect">
            <a:avLst>
              <a:gd name="adj" fmla="val 16667"/>
            </a:avLst>
          </a:prstGeom>
          <a:solidFill>
            <a:srgbClr val="FFC000">
              <a:alpha val="100000"/>
            </a:srgbClr>
          </a:solidFill>
          <a:ln w="12700" cap="flat" cmpd="sng" algn="ctr">
            <a:solidFill>
              <a:srgbClr val="FFD700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6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Embedding</a:t>
            </a:r>
          </a:p>
        </p:txBody>
      </p:sp>
      <p:sp>
        <p:nvSpPr>
          <p:cNvPr id="66" name="사각형: 둥근 모서리 65"/>
          <p:cNvSpPr/>
          <p:nvPr/>
        </p:nvSpPr>
        <p:spPr>
          <a:xfrm>
            <a:off x="4603297" y="4315813"/>
            <a:ext cx="1281339" cy="453571"/>
          </a:xfrm>
          <a:prstGeom prst="roundRect">
            <a:avLst>
              <a:gd name="adj" fmla="val 16667"/>
            </a:avLst>
          </a:prstGeom>
          <a:solidFill>
            <a:srgbClr val="FFC000">
              <a:alpha val="100000"/>
            </a:srgbClr>
          </a:solidFill>
          <a:ln w="12700" cap="flat" cmpd="sng" algn="ctr">
            <a:solidFill>
              <a:srgbClr val="FFD700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LSTM</a:t>
            </a:r>
          </a:p>
        </p:txBody>
      </p:sp>
      <p:sp>
        <p:nvSpPr>
          <p:cNvPr id="67" name="사각형: 둥근 모서리 66"/>
          <p:cNvSpPr/>
          <p:nvPr/>
        </p:nvSpPr>
        <p:spPr>
          <a:xfrm>
            <a:off x="4612822" y="5144488"/>
            <a:ext cx="1281339" cy="453571"/>
          </a:xfrm>
          <a:prstGeom prst="roundRect">
            <a:avLst>
              <a:gd name="adj" fmla="val 16667"/>
            </a:avLst>
          </a:prstGeom>
          <a:solidFill>
            <a:srgbClr val="FFC000">
              <a:alpha val="100000"/>
            </a:srgbClr>
          </a:solidFill>
          <a:ln w="12700" cap="flat" cmpd="sng" algn="ctr">
            <a:solidFill>
              <a:srgbClr val="FFD700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LSTM</a:t>
            </a:r>
          </a:p>
        </p:txBody>
      </p:sp>
      <p:sp>
        <p:nvSpPr>
          <p:cNvPr id="70" name="사각형: 둥근 모서리 69"/>
          <p:cNvSpPr/>
          <p:nvPr/>
        </p:nvSpPr>
        <p:spPr>
          <a:xfrm>
            <a:off x="6451147" y="4715863"/>
            <a:ext cx="1281339" cy="453571"/>
          </a:xfrm>
          <a:prstGeom prst="roundRect">
            <a:avLst>
              <a:gd name="adj" fmla="val 16667"/>
            </a:avLst>
          </a:prstGeom>
          <a:solidFill>
            <a:srgbClr val="FFC000">
              <a:alpha val="100000"/>
            </a:srgbClr>
          </a:solidFill>
          <a:ln w="12700" cap="flat" cmpd="sng" algn="ctr">
            <a:solidFill>
              <a:srgbClr val="FFD700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4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Concatenate</a:t>
            </a:r>
          </a:p>
        </p:txBody>
      </p:sp>
      <p:sp>
        <p:nvSpPr>
          <p:cNvPr id="71" name="사각형: 둥근 모서리 70"/>
          <p:cNvSpPr/>
          <p:nvPr/>
        </p:nvSpPr>
        <p:spPr>
          <a:xfrm>
            <a:off x="8241847" y="4715863"/>
            <a:ext cx="1281339" cy="453571"/>
          </a:xfrm>
          <a:prstGeom prst="roundRect">
            <a:avLst>
              <a:gd name="adj" fmla="val 16667"/>
            </a:avLst>
          </a:prstGeom>
          <a:solidFill>
            <a:srgbClr val="FFC000">
              <a:alpha val="100000"/>
            </a:srgbClr>
          </a:solidFill>
          <a:ln w="12700" cap="flat" cmpd="sng" algn="ctr">
            <a:solidFill>
              <a:srgbClr val="FFD700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Dense</a:t>
            </a:r>
          </a:p>
        </p:txBody>
      </p:sp>
      <p:cxnSp>
        <p:nvCxnSpPr>
          <p:cNvPr id="72" name="직선 화살표 연결선 71"/>
          <p:cNvCxnSpPr>
            <a:stCxn id="79" idx="3"/>
            <a:endCxn id="64" idx="1"/>
          </p:cNvCxnSpPr>
          <p:nvPr/>
        </p:nvCxnSpPr>
        <p:spPr>
          <a:xfrm flipV="1">
            <a:off x="2234565" y="4552124"/>
            <a:ext cx="454207" cy="455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/>
          <p:cNvCxnSpPr>
            <a:stCxn id="80" idx="3"/>
          </p:cNvCxnSpPr>
          <p:nvPr/>
        </p:nvCxnSpPr>
        <p:spPr>
          <a:xfrm flipV="1">
            <a:off x="2186940" y="5352224"/>
            <a:ext cx="501832" cy="5464"/>
          </a:xfrm>
          <a:prstGeom prst="straightConnector1">
            <a:avLst/>
          </a:prstGeom>
          <a:noFill/>
          <a:ln w="6350" cap="flat" cmpd="sng" algn="ctr">
            <a:solidFill>
              <a:srgbClr val="4472C4">
                <a:alpha val="100000"/>
              </a:srgbClr>
            </a:solidFill>
            <a:prstDash val="solid"/>
            <a:miter/>
            <a:tailEnd type="arrow"/>
          </a:ln>
        </p:spPr>
      </p:cxnSp>
      <p:cxnSp>
        <p:nvCxnSpPr>
          <p:cNvPr id="74" name="직선 화살표 연결선 73"/>
          <p:cNvCxnSpPr>
            <a:stCxn id="64" idx="3"/>
            <a:endCxn id="66" idx="1"/>
          </p:cNvCxnSpPr>
          <p:nvPr/>
        </p:nvCxnSpPr>
        <p:spPr>
          <a:xfrm flipV="1">
            <a:off x="3970111" y="4542599"/>
            <a:ext cx="633186" cy="9525"/>
          </a:xfrm>
          <a:prstGeom prst="straightConnector1">
            <a:avLst/>
          </a:prstGeom>
          <a:noFill/>
          <a:ln w="6350" cap="flat" cmpd="sng" algn="ctr">
            <a:solidFill>
              <a:srgbClr val="4472C4">
                <a:alpha val="100000"/>
              </a:srgbClr>
            </a:solidFill>
            <a:prstDash val="solid"/>
            <a:miter/>
            <a:tailEnd type="arrow"/>
          </a:ln>
        </p:spPr>
      </p:cxnSp>
      <p:cxnSp>
        <p:nvCxnSpPr>
          <p:cNvPr id="75" name="직선 화살표 연결선 74"/>
          <p:cNvCxnSpPr>
            <a:stCxn id="65" idx="3"/>
            <a:endCxn id="67" idx="1"/>
          </p:cNvCxnSpPr>
          <p:nvPr/>
        </p:nvCxnSpPr>
        <p:spPr>
          <a:xfrm flipV="1">
            <a:off x="3979636" y="5371274"/>
            <a:ext cx="633186" cy="9525"/>
          </a:xfrm>
          <a:prstGeom prst="straightConnector1">
            <a:avLst/>
          </a:prstGeom>
          <a:noFill/>
          <a:ln w="6350" cap="flat" cmpd="sng" algn="ctr">
            <a:solidFill>
              <a:srgbClr val="4472C4">
                <a:alpha val="100000"/>
              </a:srgbClr>
            </a:solidFill>
            <a:prstDash val="solid"/>
            <a:miter/>
            <a:tailEnd type="arrow"/>
          </a:ln>
        </p:spPr>
      </p:cxnSp>
      <p:cxnSp>
        <p:nvCxnSpPr>
          <p:cNvPr id="76" name="직선 화살표 연결선 75"/>
          <p:cNvCxnSpPr>
            <a:stCxn id="66" idx="3"/>
            <a:endCxn id="70" idx="1"/>
          </p:cNvCxnSpPr>
          <p:nvPr/>
        </p:nvCxnSpPr>
        <p:spPr>
          <a:xfrm>
            <a:off x="5884636" y="4542599"/>
            <a:ext cx="566511" cy="400050"/>
          </a:xfrm>
          <a:prstGeom prst="straightConnector1">
            <a:avLst/>
          </a:prstGeom>
          <a:noFill/>
          <a:ln w="6350" cap="flat" cmpd="sng" algn="ctr">
            <a:solidFill>
              <a:srgbClr val="4472C4">
                <a:alpha val="100000"/>
              </a:srgbClr>
            </a:solidFill>
            <a:prstDash val="solid"/>
            <a:miter/>
            <a:tailEnd type="arrow"/>
          </a:ln>
        </p:spPr>
      </p:cxnSp>
      <p:cxnSp>
        <p:nvCxnSpPr>
          <p:cNvPr id="77" name="직선 화살표 연결선 76"/>
          <p:cNvCxnSpPr>
            <a:stCxn id="67" idx="3"/>
            <a:endCxn id="70" idx="1"/>
          </p:cNvCxnSpPr>
          <p:nvPr/>
        </p:nvCxnSpPr>
        <p:spPr>
          <a:xfrm flipV="1">
            <a:off x="5894161" y="4942649"/>
            <a:ext cx="556986" cy="428625"/>
          </a:xfrm>
          <a:prstGeom prst="straightConnector1">
            <a:avLst/>
          </a:prstGeom>
          <a:noFill/>
          <a:ln w="6350" cap="flat" cmpd="sng" algn="ctr">
            <a:solidFill>
              <a:srgbClr val="4472C4">
                <a:alpha val="100000"/>
              </a:srgbClr>
            </a:solidFill>
            <a:prstDash val="solid"/>
            <a:miter/>
            <a:tailEnd type="arrow"/>
          </a:ln>
        </p:spPr>
      </p:cxnSp>
      <p:cxnSp>
        <p:nvCxnSpPr>
          <p:cNvPr id="78" name="직선 화살표 연결선 77"/>
          <p:cNvCxnSpPr>
            <a:stCxn id="70" idx="3"/>
            <a:endCxn id="71" idx="1"/>
          </p:cNvCxnSpPr>
          <p:nvPr/>
        </p:nvCxnSpPr>
        <p:spPr>
          <a:xfrm>
            <a:off x="7732486" y="4942649"/>
            <a:ext cx="509360" cy="0"/>
          </a:xfrm>
          <a:prstGeom prst="straightConnector1">
            <a:avLst/>
          </a:prstGeom>
          <a:noFill/>
          <a:ln w="6350" cap="flat" cmpd="sng" algn="ctr">
            <a:solidFill>
              <a:srgbClr val="4472C4">
                <a:alpha val="100000"/>
              </a:srgbClr>
            </a:solidFill>
            <a:prstDash val="solid"/>
            <a:miter/>
            <a:tailEnd type="arrow"/>
          </a:ln>
        </p:spPr>
      </p:cxnSp>
      <p:sp>
        <p:nvSpPr>
          <p:cNvPr id="79" name="직사각형 37"/>
          <p:cNvSpPr/>
          <p:nvPr/>
        </p:nvSpPr>
        <p:spPr>
          <a:xfrm>
            <a:off x="1248945" y="4425338"/>
            <a:ext cx="985620" cy="2626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100" b="1" i="0" u="none" strike="noStrike" kern="1200" cap="none" spc="0" normalizeH="0" baseline="0">
                <a:solidFill>
                  <a:schemeClr val="accent1"/>
                </a:solidFill>
                <a:latin typeface="맑은 고딕"/>
                <a:ea typeface="맑은 고딕"/>
                <a:cs typeface="맑은 고딕"/>
              </a:rPr>
              <a:t>참고</a:t>
            </a:r>
            <a:r>
              <a:rPr kumimoji="0" lang="en-US" altLang="ko-KR" sz="1100" b="1" i="0" u="none" strike="noStrike" kern="1200" cap="none" spc="0" normalizeH="0" baseline="0">
                <a:solidFill>
                  <a:schemeClr val="accent1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kumimoji="0" lang="ko-KR" altLang="en-US" sz="1100" b="1" i="0" u="none" strike="noStrike" kern="1200" cap="none" spc="0" normalizeH="0" baseline="0">
                <a:solidFill>
                  <a:schemeClr val="accent1"/>
                </a:solidFill>
                <a:latin typeface="맑은 고딕"/>
                <a:ea typeface="맑은 고딕"/>
                <a:cs typeface="맑은 고딕"/>
              </a:rPr>
              <a:t>텍스트</a:t>
            </a:r>
            <a:r>
              <a:rPr kumimoji="0" lang="en-US" altLang="ko-KR" sz="1100" b="0" i="0" u="none" strike="noStrike" kern="1200" cap="none" spc="0" normalizeH="0" baseline="0">
                <a:solidFill>
                  <a:srgbClr val="595959"/>
                </a:solidFill>
                <a:latin typeface="맑은 고딕"/>
                <a:ea typeface="맑은 고딕"/>
                <a:cs typeface="맑은 고딕"/>
              </a:rPr>
              <a:t> </a:t>
            </a:r>
          </a:p>
        </p:txBody>
      </p:sp>
      <p:sp>
        <p:nvSpPr>
          <p:cNvPr id="80" name="직사각형 37"/>
          <p:cNvSpPr/>
          <p:nvPr/>
        </p:nvSpPr>
        <p:spPr>
          <a:xfrm>
            <a:off x="1665323" y="5226345"/>
            <a:ext cx="521617" cy="2626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100" b="1" i="0" u="none" strike="noStrike" kern="1200" cap="none" spc="0" normalizeH="0" baseline="0">
                <a:solidFill>
                  <a:srgbClr val="4472C4"/>
                </a:solidFill>
                <a:latin typeface="맑은 고딕"/>
                <a:ea typeface="맑은 고딕"/>
                <a:cs typeface="맑은 고딕"/>
              </a:rPr>
              <a:t>질문</a:t>
            </a:r>
            <a:r>
              <a:rPr kumimoji="0" lang="en-US" altLang="ko-KR" sz="1100" b="0" i="0" u="none" strike="noStrike" kern="1200" cap="none" spc="0" normalizeH="0" baseline="0">
                <a:solidFill>
                  <a:srgbClr val="595959"/>
                </a:solidFill>
                <a:latin typeface="맑은 고딕"/>
                <a:ea typeface="맑은 고딕"/>
                <a:cs typeface="맑은 고딕"/>
              </a:rPr>
              <a:t> </a:t>
            </a:r>
          </a:p>
        </p:txBody>
      </p:sp>
      <p:sp>
        <p:nvSpPr>
          <p:cNvPr id="81" name="직사각형 37"/>
          <p:cNvSpPr/>
          <p:nvPr/>
        </p:nvSpPr>
        <p:spPr>
          <a:xfrm>
            <a:off x="10044603" y="4808606"/>
            <a:ext cx="524337" cy="2626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100" b="1" i="0" u="none" strike="noStrike" kern="1200" cap="none" spc="0" normalizeH="0" baseline="0">
                <a:solidFill>
                  <a:srgbClr val="4472C4"/>
                </a:solidFill>
                <a:latin typeface="맑은 고딕"/>
                <a:ea typeface="맑은 고딕"/>
                <a:cs typeface="맑은 고딕"/>
              </a:rPr>
              <a:t>응답</a:t>
            </a:r>
            <a:r>
              <a:rPr kumimoji="0" lang="en-US" altLang="ko-KR" sz="1100" b="0" i="0" u="none" strike="noStrike" kern="1200" cap="none" spc="0" normalizeH="0" baseline="0">
                <a:solidFill>
                  <a:srgbClr val="595959"/>
                </a:solidFill>
                <a:latin typeface="맑은 고딕"/>
                <a:ea typeface="맑은 고딕"/>
                <a:cs typeface="맑은 고딕"/>
              </a:rPr>
              <a:t> </a:t>
            </a:r>
          </a:p>
        </p:txBody>
      </p:sp>
      <p:cxnSp>
        <p:nvCxnSpPr>
          <p:cNvPr id="82" name="직선 화살표 연결선 81"/>
          <p:cNvCxnSpPr>
            <a:stCxn id="71" idx="3"/>
            <a:endCxn id="81" idx="1"/>
          </p:cNvCxnSpPr>
          <p:nvPr/>
        </p:nvCxnSpPr>
        <p:spPr>
          <a:xfrm flipV="1">
            <a:off x="9523186" y="4939949"/>
            <a:ext cx="521418" cy="2699"/>
          </a:xfrm>
          <a:prstGeom prst="straightConnector1">
            <a:avLst/>
          </a:prstGeom>
          <a:noFill/>
          <a:ln w="6350" cap="flat" cmpd="sng" algn="ctr">
            <a:solidFill>
              <a:srgbClr val="4472C4">
                <a:alpha val="100000"/>
              </a:srgbClr>
            </a:solidFill>
            <a:prstDash val="solid"/>
            <a:miter/>
            <a:tailEnd type="arrow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753011" y="2793729"/>
            <a:ext cx="4679487" cy="9771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4400" b="1" i="1" kern="0" dirty="0">
                <a:ln>
                  <a:solidFill>
                    <a:srgbClr val="303962"/>
                  </a:solidFill>
                </a:ln>
                <a:gradFill flip="none" rotWithShape="1">
                  <a:gsLst>
                    <a:gs pos="50000">
                      <a:srgbClr val="FFC000">
                        <a:lumMod val="60000"/>
                        <a:lumOff val="40000"/>
                      </a:srgbClr>
                    </a:gs>
                    <a:gs pos="50000">
                      <a:srgbClr val="303962"/>
                    </a:gs>
                  </a:gsLst>
                  <a:lin ang="5400000" scaled="1"/>
                  <a:tileRect/>
                </a:gradFill>
              </a:rPr>
              <a:t>8.3.2 </a:t>
            </a:r>
            <a:r>
              <a:rPr lang="ko-KR" altLang="en-US" sz="4400" b="1" i="1" kern="0" dirty="0">
                <a:ln>
                  <a:solidFill>
                    <a:srgbClr val="303962"/>
                  </a:solidFill>
                </a:ln>
                <a:gradFill flip="none" rotWithShape="1">
                  <a:gsLst>
                    <a:gs pos="50000">
                      <a:srgbClr val="FFC000">
                        <a:lumMod val="60000"/>
                        <a:lumOff val="40000"/>
                      </a:srgbClr>
                    </a:gs>
                    <a:gs pos="50000">
                      <a:srgbClr val="303962"/>
                    </a:gs>
                  </a:gsLst>
                  <a:lin ang="5400000" scaled="1"/>
                  <a:tileRect/>
                </a:gradFill>
              </a:rPr>
              <a:t>스타일 손실</a:t>
            </a:r>
            <a:endParaRPr lang="en-US" altLang="ko-KR" sz="4400" b="1" i="1" kern="0" dirty="0">
              <a:ln>
                <a:solidFill>
                  <a:srgbClr val="303962"/>
                </a:solidFill>
              </a:ln>
              <a:gradFill flip="none" rotWithShape="1">
                <a:gsLst>
                  <a:gs pos="50000">
                    <a:srgbClr val="FFC000">
                      <a:lumMod val="60000"/>
                      <a:lumOff val="40000"/>
                    </a:srgbClr>
                  </a:gs>
                  <a:gs pos="50000">
                    <a:srgbClr val="303962"/>
                  </a:gs>
                </a:gsLst>
                <a:lin ang="5400000" scaled="1"/>
                <a:tileRect/>
              </a:gradFill>
            </a:endParaRPr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41FADB85-E686-462D-A485-3251109C5436}"/>
              </a:ext>
            </a:extLst>
          </p:cNvPr>
          <p:cNvSpPr/>
          <p:nvPr/>
        </p:nvSpPr>
        <p:spPr>
          <a:xfrm>
            <a:off x="5763760" y="2146029"/>
            <a:ext cx="664481" cy="6477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431800" dist="25400" dir="5400000" algn="t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487BA28D-33C5-43AF-970E-26999AE17915}"/>
              </a:ext>
            </a:extLst>
          </p:cNvPr>
          <p:cNvGrpSpPr/>
          <p:nvPr/>
        </p:nvGrpSpPr>
        <p:grpSpPr>
          <a:xfrm>
            <a:off x="5980527" y="2355638"/>
            <a:ext cx="230946" cy="228482"/>
            <a:chOff x="11242636" y="735673"/>
            <a:chExt cx="230946" cy="228482"/>
          </a:xfrm>
        </p:grpSpPr>
        <p:sp>
          <p:nvSpPr>
            <p:cNvPr id="83" name="타원 82">
              <a:extLst>
                <a:ext uri="{FF2B5EF4-FFF2-40B4-BE49-F238E27FC236}">
                  <a16:creationId xmlns:a16="http://schemas.microsoft.com/office/drawing/2014/main" id="{B970DAD8-A6E3-48BF-8D1C-673AB141B080}"/>
                </a:ext>
              </a:extLst>
            </p:cNvPr>
            <p:cNvSpPr/>
            <p:nvPr/>
          </p:nvSpPr>
          <p:spPr>
            <a:xfrm>
              <a:off x="11302773" y="800483"/>
              <a:ext cx="108789" cy="108789"/>
            </a:xfrm>
            <a:prstGeom prst="ellipse">
              <a:avLst/>
            </a:prstGeom>
            <a:solidFill>
              <a:srgbClr val="FFC000"/>
            </a:solidFill>
            <a:ln w="158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4" name="사각형: 둥근 위쪽 모서리 16">
              <a:extLst>
                <a:ext uri="{FF2B5EF4-FFF2-40B4-BE49-F238E27FC236}">
                  <a16:creationId xmlns:a16="http://schemas.microsoft.com/office/drawing/2014/main" id="{91BF2FC8-071D-4609-83EB-B8AB51FD9950}"/>
                </a:ext>
              </a:extLst>
            </p:cNvPr>
            <p:cNvSpPr/>
            <p:nvPr/>
          </p:nvSpPr>
          <p:spPr>
            <a:xfrm>
              <a:off x="11333147" y="910155"/>
              <a:ext cx="48043" cy="54000"/>
            </a:xfrm>
            <a:prstGeom prst="round2SameRect">
              <a:avLst>
                <a:gd name="adj1" fmla="val 0"/>
                <a:gd name="adj2" fmla="val 50000"/>
              </a:avLst>
            </a:prstGeom>
            <a:noFill/>
            <a:ln w="158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85" name="직선 연결선 84">
              <a:extLst>
                <a:ext uri="{FF2B5EF4-FFF2-40B4-BE49-F238E27FC236}">
                  <a16:creationId xmlns:a16="http://schemas.microsoft.com/office/drawing/2014/main" id="{E3179C3A-7FB3-4AED-81F6-31C07000E3DF}"/>
                </a:ext>
              </a:extLst>
            </p:cNvPr>
            <p:cNvCxnSpPr>
              <a:cxnSpLocks/>
            </p:cNvCxnSpPr>
            <p:nvPr/>
          </p:nvCxnSpPr>
          <p:spPr>
            <a:xfrm>
              <a:off x="11359549" y="735673"/>
              <a:ext cx="0" cy="28456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연결선 85">
              <a:extLst>
                <a:ext uri="{FF2B5EF4-FFF2-40B4-BE49-F238E27FC236}">
                  <a16:creationId xmlns:a16="http://schemas.microsoft.com/office/drawing/2014/main" id="{D9DF4843-1541-4000-A861-6FA3EE6D351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459354" y="838200"/>
              <a:ext cx="0" cy="28456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직선 연결선 86">
              <a:extLst>
                <a:ext uri="{FF2B5EF4-FFF2-40B4-BE49-F238E27FC236}">
                  <a16:creationId xmlns:a16="http://schemas.microsoft.com/office/drawing/2014/main" id="{E5214D7D-E792-4EAE-8927-F0C29E79BBD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256864" y="835420"/>
              <a:ext cx="0" cy="28456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연결선 87">
              <a:extLst>
                <a:ext uri="{FF2B5EF4-FFF2-40B4-BE49-F238E27FC236}">
                  <a16:creationId xmlns:a16="http://schemas.microsoft.com/office/drawing/2014/main" id="{876E0D67-EB1F-4DE7-9F1D-FCF86AEECCA2}"/>
                </a:ext>
              </a:extLst>
            </p:cNvPr>
            <p:cNvCxnSpPr>
              <a:cxnSpLocks/>
            </p:cNvCxnSpPr>
            <p:nvPr/>
          </p:nvCxnSpPr>
          <p:spPr>
            <a:xfrm rot="8100000">
              <a:off x="11282498" y="767378"/>
              <a:ext cx="0" cy="28456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직선 연결선 88">
              <a:extLst>
                <a:ext uri="{FF2B5EF4-FFF2-40B4-BE49-F238E27FC236}">
                  <a16:creationId xmlns:a16="http://schemas.microsoft.com/office/drawing/2014/main" id="{E60A00B5-8E54-49D9-9864-50BE611E781B}"/>
                </a:ext>
              </a:extLst>
            </p:cNvPr>
            <p:cNvCxnSpPr>
              <a:cxnSpLocks/>
            </p:cNvCxnSpPr>
            <p:nvPr/>
          </p:nvCxnSpPr>
          <p:spPr>
            <a:xfrm rot="13500000">
              <a:off x="11433473" y="772140"/>
              <a:ext cx="0" cy="28456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47256172"/>
      </p:ext>
    </p:extLst>
  </p:cSld>
  <p:clrMapOvr>
    <a:masterClrMapping/>
  </p:clrMapOvr>
  <p:transition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09626" y="245385"/>
            <a:ext cx="11572748" cy="6359441"/>
            <a:chOff x="309626" y="245385"/>
            <a:chExt cx="11572748" cy="6359441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1DE2A7CB-9018-4640-AB43-BCC19C805324}"/>
                </a:ext>
              </a:extLst>
            </p:cNvPr>
            <p:cNvSpPr/>
            <p:nvPr/>
          </p:nvSpPr>
          <p:spPr>
            <a:xfrm>
              <a:off x="309626" y="253174"/>
              <a:ext cx="11572748" cy="63516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431800" dist="25400" dir="5400000" algn="t" rotWithShape="0">
                <a:prstClr val="black">
                  <a:alpha val="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41FADB85-E686-462D-A485-3251109C5436}"/>
                </a:ext>
              </a:extLst>
            </p:cNvPr>
            <p:cNvSpPr/>
            <p:nvPr/>
          </p:nvSpPr>
          <p:spPr>
            <a:xfrm>
              <a:off x="11217893" y="253174"/>
              <a:ext cx="664481" cy="647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431800" dist="25400" dir="5400000" algn="t" rotWithShape="0">
                <a:prstClr val="black">
                  <a:alpha val="1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A6EE2FFB-3CA7-453A-9016-7D5286183A63}"/>
                </a:ext>
              </a:extLst>
            </p:cNvPr>
            <p:cNvSpPr/>
            <p:nvPr/>
          </p:nvSpPr>
          <p:spPr>
            <a:xfrm>
              <a:off x="1058925" y="245385"/>
              <a:ext cx="10157083" cy="647700"/>
            </a:xfrm>
            <a:prstGeom prst="rect">
              <a:avLst/>
            </a:prstGeom>
            <a:solidFill>
              <a:srgbClr val="30396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 latinLnBrk="0">
                <a:defRPr/>
              </a:pPr>
              <a:r>
                <a:rPr lang="en-US" altLang="ko-KR" sz="2400" b="1" i="1" kern="0" dirty="0">
                  <a:solidFill>
                    <a:prstClr val="white"/>
                  </a:solidFill>
                </a:rPr>
                <a:t>PPT PRESENTATION </a:t>
              </a:r>
              <a:r>
                <a:rPr lang="en-US" altLang="ko-KR" sz="700" kern="0" dirty="0">
                  <a:solidFill>
                    <a:prstClr val="white"/>
                  </a:solidFill>
                </a:rPr>
                <a:t>Enjoy your stylish business and campus life with BIZCAM</a:t>
              </a:r>
              <a:endParaRPr lang="ko-KR" altLang="en-US" dirty="0">
                <a:solidFill>
                  <a:prstClr val="white"/>
                </a:solidFill>
              </a:endParaRP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487BA28D-33C5-43AF-970E-26999AE17915}"/>
                </a:ext>
              </a:extLst>
            </p:cNvPr>
            <p:cNvGrpSpPr/>
            <p:nvPr/>
          </p:nvGrpSpPr>
          <p:grpSpPr>
            <a:xfrm>
              <a:off x="11434660" y="462783"/>
              <a:ext cx="230946" cy="228482"/>
              <a:chOff x="11242636" y="735673"/>
              <a:chExt cx="230946" cy="228482"/>
            </a:xfrm>
          </p:grpSpPr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B970DAD8-A6E3-48BF-8D1C-673AB141B080}"/>
                  </a:ext>
                </a:extLst>
              </p:cNvPr>
              <p:cNvSpPr/>
              <p:nvPr/>
            </p:nvSpPr>
            <p:spPr>
              <a:xfrm>
                <a:off x="11302773" y="800483"/>
                <a:ext cx="108789" cy="108789"/>
              </a:xfrm>
              <a:prstGeom prst="ellipse">
                <a:avLst/>
              </a:prstGeom>
              <a:solidFill>
                <a:srgbClr val="FFC000"/>
              </a:solidFill>
              <a:ln w="158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사각형: 둥근 위쪽 모서리 16">
                <a:extLst>
                  <a:ext uri="{FF2B5EF4-FFF2-40B4-BE49-F238E27FC236}">
                    <a16:creationId xmlns:a16="http://schemas.microsoft.com/office/drawing/2014/main" id="{91BF2FC8-071D-4609-83EB-B8AB51FD9950}"/>
                  </a:ext>
                </a:extLst>
              </p:cNvPr>
              <p:cNvSpPr/>
              <p:nvPr/>
            </p:nvSpPr>
            <p:spPr>
              <a:xfrm>
                <a:off x="11333147" y="910155"/>
                <a:ext cx="48043" cy="54000"/>
              </a:xfrm>
              <a:prstGeom prst="round2SameRect">
                <a:avLst>
                  <a:gd name="adj1" fmla="val 0"/>
                  <a:gd name="adj2" fmla="val 50000"/>
                </a:avLst>
              </a:prstGeom>
              <a:noFill/>
              <a:ln w="158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E3179C3A-7FB3-4AED-81F6-31C07000E3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59549" y="735673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D9DF4843-1541-4000-A861-6FA3EE6D3519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1459354" y="83820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>
                <a:extLst>
                  <a:ext uri="{FF2B5EF4-FFF2-40B4-BE49-F238E27FC236}">
                    <a16:creationId xmlns:a16="http://schemas.microsoft.com/office/drawing/2014/main" id="{E5214D7D-E792-4EAE-8927-F0C29E79BBD5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1256864" y="83542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876E0D67-EB1F-4DE7-9F1D-FCF86AEECCA2}"/>
                  </a:ext>
                </a:extLst>
              </p:cNvPr>
              <p:cNvCxnSpPr>
                <a:cxnSpLocks/>
              </p:cNvCxnSpPr>
              <p:nvPr/>
            </p:nvCxnSpPr>
            <p:spPr>
              <a:xfrm rot="8100000">
                <a:off x="11282498" y="767378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id="{E60A00B5-8E54-49D9-9864-50BE611E781B}"/>
                  </a:ext>
                </a:extLst>
              </p:cNvPr>
              <p:cNvCxnSpPr>
                <a:cxnSpLocks/>
              </p:cNvCxnSpPr>
              <p:nvPr/>
            </p:nvCxnSpPr>
            <p:spPr>
              <a:xfrm rot="13500000">
                <a:off x="11433473" y="77214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55BA2AA-F16D-4E85-8715-E9F4F9C65EE8}"/>
                </a:ext>
              </a:extLst>
            </p:cNvPr>
            <p:cNvSpPr/>
            <p:nvPr/>
          </p:nvSpPr>
          <p:spPr>
            <a:xfrm>
              <a:off x="309626" y="245385"/>
              <a:ext cx="749300" cy="6477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>
              <a:outerShdw dist="25400" algn="l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b="1" dirty="0">
                  <a:solidFill>
                    <a:srgbClr val="303962"/>
                  </a:solidFill>
                </a:rPr>
                <a:t>01</a:t>
              </a:r>
              <a:endParaRPr lang="ko-KR" altLang="en-US" b="1" dirty="0">
                <a:solidFill>
                  <a:srgbClr val="303962"/>
                </a:solidFill>
              </a:endParaRPr>
            </a:p>
          </p:txBody>
        </p: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700BEA06-447F-4E64-9A24-AC92AF81A4E7}"/>
                </a:ext>
              </a:extLst>
            </p:cNvPr>
            <p:cNvGrpSpPr/>
            <p:nvPr/>
          </p:nvGrpSpPr>
          <p:grpSpPr>
            <a:xfrm>
              <a:off x="10703092" y="493743"/>
              <a:ext cx="267186" cy="165383"/>
              <a:chOff x="10447060" y="740631"/>
              <a:chExt cx="267186" cy="165383"/>
            </a:xfrm>
          </p:grpSpPr>
          <p:sp>
            <p:nvSpPr>
              <p:cNvPr id="25" name="화살표: 갈매기형 수장 24">
                <a:extLst>
                  <a:ext uri="{FF2B5EF4-FFF2-40B4-BE49-F238E27FC236}">
                    <a16:creationId xmlns:a16="http://schemas.microsoft.com/office/drawing/2014/main" id="{585821D6-0BBF-44C8-B0DB-6DBE5320FA21}"/>
                  </a:ext>
                </a:extLst>
              </p:cNvPr>
              <p:cNvSpPr/>
              <p:nvPr/>
            </p:nvSpPr>
            <p:spPr>
              <a:xfrm>
                <a:off x="10597188" y="740631"/>
                <a:ext cx="117058" cy="165383"/>
              </a:xfrm>
              <a:prstGeom prst="chevron">
                <a:avLst>
                  <a:gd name="adj" fmla="val 8072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84B49E7D-3BAD-479B-8256-2BD7BD744D6B}"/>
                  </a:ext>
                </a:extLst>
              </p:cNvPr>
              <p:cNvSpPr/>
              <p:nvPr/>
            </p:nvSpPr>
            <p:spPr>
              <a:xfrm>
                <a:off x="10447060" y="816123"/>
                <a:ext cx="252000" cy="144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DDA8F9EF-19A6-446B-A5AA-A17EFB24C4EC}"/>
              </a:ext>
            </a:extLst>
          </p:cNvPr>
          <p:cNvSpPr/>
          <p:nvPr/>
        </p:nvSpPr>
        <p:spPr>
          <a:xfrm>
            <a:off x="874487" y="1220797"/>
            <a:ext cx="2610035" cy="203298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35ADE2F-3DB5-45F4-825F-7DD931806313}"/>
              </a:ext>
            </a:extLst>
          </p:cNvPr>
          <p:cNvSpPr/>
          <p:nvPr/>
        </p:nvSpPr>
        <p:spPr>
          <a:xfrm>
            <a:off x="2281385" y="2217674"/>
            <a:ext cx="2610035" cy="203298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60A00AEF-BE74-4A40-899E-B386C71C82C2}"/>
              </a:ext>
            </a:extLst>
          </p:cNvPr>
          <p:cNvSpPr/>
          <p:nvPr/>
        </p:nvSpPr>
        <p:spPr>
          <a:xfrm>
            <a:off x="3848507" y="3610851"/>
            <a:ext cx="2610035" cy="203298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357435-E32B-40B8-BA92-5ADB6F2AC55D}"/>
              </a:ext>
            </a:extLst>
          </p:cNvPr>
          <p:cNvSpPr txBox="1"/>
          <p:nvPr/>
        </p:nvSpPr>
        <p:spPr>
          <a:xfrm>
            <a:off x="4585353" y="5651627"/>
            <a:ext cx="11363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feature 1</a:t>
            </a:r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D13F11D-798B-4146-AA76-80C0873E7B00}"/>
              </a:ext>
            </a:extLst>
          </p:cNvPr>
          <p:cNvSpPr txBox="1"/>
          <p:nvPr/>
        </p:nvSpPr>
        <p:spPr>
          <a:xfrm>
            <a:off x="2916351" y="4269406"/>
            <a:ext cx="11363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feature 2</a:t>
            </a:r>
            <a:endParaRPr lang="ko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719721E-4375-428E-9DCF-2148AD02A872}"/>
              </a:ext>
            </a:extLst>
          </p:cNvPr>
          <p:cNvSpPr txBox="1"/>
          <p:nvPr/>
        </p:nvSpPr>
        <p:spPr>
          <a:xfrm>
            <a:off x="1611333" y="3261573"/>
            <a:ext cx="11363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feature 3</a:t>
            </a:r>
            <a:endParaRPr lang="ko-KR" altLang="en-US" dirty="0"/>
          </a:p>
        </p:txBody>
      </p:sp>
      <p:sp>
        <p:nvSpPr>
          <p:cNvPr id="10" name="왼쪽 중괄호 9">
            <a:extLst>
              <a:ext uri="{FF2B5EF4-FFF2-40B4-BE49-F238E27FC236}">
                <a16:creationId xmlns:a16="http://schemas.microsoft.com/office/drawing/2014/main" id="{8CB2ED1F-FD73-4CD5-A9B0-3A8157BF09FE}"/>
              </a:ext>
            </a:extLst>
          </p:cNvPr>
          <p:cNvSpPr/>
          <p:nvPr/>
        </p:nvSpPr>
        <p:spPr>
          <a:xfrm rot="-2400000">
            <a:off x="1372260" y="3643446"/>
            <a:ext cx="585927" cy="2402644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0CFFDD1-32A7-4313-B683-F44B809BA711}"/>
              </a:ext>
            </a:extLst>
          </p:cNvPr>
          <p:cNvSpPr txBox="1"/>
          <p:nvPr/>
        </p:nvSpPr>
        <p:spPr>
          <a:xfrm>
            <a:off x="668605" y="5282295"/>
            <a:ext cx="1338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특정 </a:t>
            </a:r>
            <a:r>
              <a:rPr lang="en-US" altLang="ko-KR" dirty="0"/>
              <a:t>layer</a:t>
            </a:r>
            <a:endParaRPr lang="ko-KR" altLang="en-US" dirty="0"/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1EC4DB92-F0A3-4716-BC7F-D3747714ADB4}"/>
              </a:ext>
            </a:extLst>
          </p:cNvPr>
          <p:cNvSpPr/>
          <p:nvPr/>
        </p:nvSpPr>
        <p:spPr>
          <a:xfrm>
            <a:off x="6347010" y="2709549"/>
            <a:ext cx="954312" cy="598272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9619848-57D1-4C69-97CC-1205C8AD623D}"/>
              </a:ext>
            </a:extLst>
          </p:cNvPr>
          <p:cNvSpPr txBox="1"/>
          <p:nvPr/>
        </p:nvSpPr>
        <p:spPr>
          <a:xfrm>
            <a:off x="8506560" y="1390481"/>
            <a:ext cx="2610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Arial Black" panose="020B0A04020102020204" pitchFamily="34" charset="0"/>
              </a:rPr>
              <a:t>Gram Matrix</a:t>
            </a:r>
            <a:endParaRPr lang="ko-KR" altLang="en-US" dirty="0">
              <a:latin typeface="Arial Black" panose="020B0A04020102020204" pitchFamily="34" charset="0"/>
            </a:endParaRPr>
          </a:p>
        </p:txBody>
      </p:sp>
      <p:graphicFrame>
        <p:nvGraphicFramePr>
          <p:cNvPr id="32" name="표 32">
            <a:extLst>
              <a:ext uri="{FF2B5EF4-FFF2-40B4-BE49-F238E27FC236}">
                <a16:creationId xmlns:a16="http://schemas.microsoft.com/office/drawing/2014/main" id="{D456E415-A51A-4B34-988A-9E069FE16B26}"/>
              </a:ext>
            </a:extLst>
          </p:cNvPr>
          <p:cNvGraphicFramePr>
            <a:graphicFrameLocks noGrp="1"/>
          </p:cNvGraphicFramePr>
          <p:nvPr/>
        </p:nvGraphicFramePr>
        <p:xfrm>
          <a:off x="8407153" y="2340217"/>
          <a:ext cx="2808855" cy="25158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6285">
                  <a:extLst>
                    <a:ext uri="{9D8B030D-6E8A-4147-A177-3AD203B41FA5}">
                      <a16:colId xmlns:a16="http://schemas.microsoft.com/office/drawing/2014/main" val="3110292118"/>
                    </a:ext>
                  </a:extLst>
                </a:gridCol>
                <a:gridCol w="935489">
                  <a:extLst>
                    <a:ext uri="{9D8B030D-6E8A-4147-A177-3AD203B41FA5}">
                      <a16:colId xmlns:a16="http://schemas.microsoft.com/office/drawing/2014/main" val="64057064"/>
                    </a:ext>
                  </a:extLst>
                </a:gridCol>
                <a:gridCol w="937081">
                  <a:extLst>
                    <a:ext uri="{9D8B030D-6E8A-4147-A177-3AD203B41FA5}">
                      <a16:colId xmlns:a16="http://schemas.microsoft.com/office/drawing/2014/main" val="1223182085"/>
                    </a:ext>
                  </a:extLst>
                </a:gridCol>
              </a:tblGrid>
              <a:tr h="838623">
                <a:tc>
                  <a:txBody>
                    <a:bodyPr/>
                    <a:lstStyle/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G11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G12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G13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4727406"/>
                  </a:ext>
                </a:extLst>
              </a:tr>
              <a:tr h="83862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G21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G22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G23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6735748"/>
                  </a:ext>
                </a:extLst>
              </a:tr>
              <a:tr h="83862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G31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G32</a:t>
                      </a:r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G33</a:t>
                      </a:r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4028549"/>
                  </a:ext>
                </a:extLst>
              </a:tr>
            </a:tbl>
          </a:graphicData>
        </a:graphic>
      </p:graphicFrame>
      <p:pic>
        <p:nvPicPr>
          <p:cNvPr id="34" name="그림 33">
            <a:extLst>
              <a:ext uri="{FF2B5EF4-FFF2-40B4-BE49-F238E27FC236}">
                <a16:creationId xmlns:a16="http://schemas.microsoft.com/office/drawing/2014/main" id="{804C3F83-1603-4542-89AA-1D0F75BDBA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0108" y="1816895"/>
            <a:ext cx="3202938" cy="523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737251"/>
      </p:ext>
    </p:extLst>
  </p:cSld>
  <p:clrMapOvr>
    <a:masterClrMapping/>
  </p:clrMapOvr>
  <p:transition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51443" y="2793729"/>
            <a:ext cx="11482632" cy="9771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4400" b="1" i="1" kern="0" dirty="0">
                <a:ln>
                  <a:solidFill>
                    <a:srgbClr val="303962"/>
                  </a:solidFill>
                </a:ln>
                <a:gradFill flip="none" rotWithShape="1">
                  <a:gsLst>
                    <a:gs pos="50000">
                      <a:srgbClr val="FFC000">
                        <a:lumMod val="60000"/>
                        <a:lumOff val="40000"/>
                      </a:srgbClr>
                    </a:gs>
                    <a:gs pos="50000">
                      <a:srgbClr val="303962"/>
                    </a:gs>
                  </a:gsLst>
                  <a:lin ang="5400000" scaled="1"/>
                  <a:tileRect/>
                </a:gradFill>
              </a:rPr>
              <a:t>8.3.3 </a:t>
            </a:r>
            <a:r>
              <a:rPr lang="ko-KR" altLang="en-US" sz="4400" b="1" i="1" kern="0" dirty="0" err="1">
                <a:ln>
                  <a:solidFill>
                    <a:srgbClr val="303962"/>
                  </a:solidFill>
                </a:ln>
                <a:gradFill flip="none" rotWithShape="1">
                  <a:gsLst>
                    <a:gs pos="50000">
                      <a:srgbClr val="FFC000">
                        <a:lumMod val="60000"/>
                        <a:lumOff val="40000"/>
                      </a:srgbClr>
                    </a:gs>
                    <a:gs pos="50000">
                      <a:srgbClr val="303962"/>
                    </a:gs>
                  </a:gsLst>
                  <a:lin ang="5400000" scaled="1"/>
                  <a:tileRect/>
                </a:gradFill>
              </a:rPr>
              <a:t>케라스에서</a:t>
            </a:r>
            <a:r>
              <a:rPr lang="ko-KR" altLang="en-US" sz="4400" b="1" i="1" kern="0" dirty="0">
                <a:ln>
                  <a:solidFill>
                    <a:srgbClr val="303962"/>
                  </a:solidFill>
                </a:ln>
                <a:gradFill flip="none" rotWithShape="1">
                  <a:gsLst>
                    <a:gs pos="50000">
                      <a:srgbClr val="FFC000">
                        <a:lumMod val="60000"/>
                        <a:lumOff val="40000"/>
                      </a:srgbClr>
                    </a:gs>
                    <a:gs pos="50000">
                      <a:srgbClr val="303962"/>
                    </a:gs>
                  </a:gsLst>
                  <a:lin ang="5400000" scaled="1"/>
                  <a:tileRect/>
                </a:gradFill>
              </a:rPr>
              <a:t> </a:t>
            </a:r>
            <a:r>
              <a:rPr lang="ko-KR" altLang="en-US" sz="4400" b="1" i="1" kern="0" dirty="0" err="1">
                <a:ln>
                  <a:solidFill>
                    <a:srgbClr val="303962"/>
                  </a:solidFill>
                </a:ln>
                <a:gradFill flip="none" rotWithShape="1">
                  <a:gsLst>
                    <a:gs pos="50000">
                      <a:srgbClr val="FFC000">
                        <a:lumMod val="60000"/>
                        <a:lumOff val="40000"/>
                      </a:srgbClr>
                    </a:gs>
                    <a:gs pos="50000">
                      <a:srgbClr val="303962"/>
                    </a:gs>
                  </a:gsLst>
                  <a:lin ang="5400000" scaled="1"/>
                  <a:tileRect/>
                </a:gradFill>
              </a:rPr>
              <a:t>뉴럴</a:t>
            </a:r>
            <a:r>
              <a:rPr lang="ko-KR" altLang="en-US" sz="4400" b="1" i="1" kern="0" dirty="0">
                <a:ln>
                  <a:solidFill>
                    <a:srgbClr val="303962"/>
                  </a:solidFill>
                </a:ln>
                <a:gradFill flip="none" rotWithShape="1">
                  <a:gsLst>
                    <a:gs pos="50000">
                      <a:srgbClr val="FFC000">
                        <a:lumMod val="60000"/>
                        <a:lumOff val="40000"/>
                      </a:srgbClr>
                    </a:gs>
                    <a:gs pos="50000">
                      <a:srgbClr val="303962"/>
                    </a:gs>
                  </a:gsLst>
                  <a:lin ang="5400000" scaled="1"/>
                  <a:tileRect/>
                </a:gradFill>
              </a:rPr>
              <a:t> 스타일 트랜스퍼 구현</a:t>
            </a:r>
            <a:endParaRPr lang="en-US" altLang="ko-KR" sz="4400" b="1" i="1" kern="0" dirty="0">
              <a:ln>
                <a:solidFill>
                  <a:srgbClr val="303962"/>
                </a:solidFill>
              </a:ln>
              <a:gradFill flip="none" rotWithShape="1">
                <a:gsLst>
                  <a:gs pos="50000">
                    <a:srgbClr val="FFC000">
                      <a:lumMod val="60000"/>
                      <a:lumOff val="40000"/>
                    </a:srgbClr>
                  </a:gs>
                  <a:gs pos="50000">
                    <a:srgbClr val="303962"/>
                  </a:gs>
                </a:gsLst>
                <a:lin ang="5400000" scaled="1"/>
                <a:tileRect/>
              </a:gradFill>
            </a:endParaRPr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41FADB85-E686-462D-A485-3251109C5436}"/>
              </a:ext>
            </a:extLst>
          </p:cNvPr>
          <p:cNvSpPr/>
          <p:nvPr/>
        </p:nvSpPr>
        <p:spPr>
          <a:xfrm>
            <a:off x="5763760" y="2146029"/>
            <a:ext cx="664481" cy="6477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431800" dist="25400" dir="5400000" algn="t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487BA28D-33C5-43AF-970E-26999AE17915}"/>
              </a:ext>
            </a:extLst>
          </p:cNvPr>
          <p:cNvGrpSpPr/>
          <p:nvPr/>
        </p:nvGrpSpPr>
        <p:grpSpPr>
          <a:xfrm>
            <a:off x="5980527" y="2355638"/>
            <a:ext cx="230946" cy="228482"/>
            <a:chOff x="11242636" y="735673"/>
            <a:chExt cx="230946" cy="228482"/>
          </a:xfrm>
        </p:grpSpPr>
        <p:sp>
          <p:nvSpPr>
            <p:cNvPr id="83" name="타원 82">
              <a:extLst>
                <a:ext uri="{FF2B5EF4-FFF2-40B4-BE49-F238E27FC236}">
                  <a16:creationId xmlns:a16="http://schemas.microsoft.com/office/drawing/2014/main" id="{B970DAD8-A6E3-48BF-8D1C-673AB141B080}"/>
                </a:ext>
              </a:extLst>
            </p:cNvPr>
            <p:cNvSpPr/>
            <p:nvPr/>
          </p:nvSpPr>
          <p:spPr>
            <a:xfrm>
              <a:off x="11302773" y="800483"/>
              <a:ext cx="108789" cy="108789"/>
            </a:xfrm>
            <a:prstGeom prst="ellipse">
              <a:avLst/>
            </a:prstGeom>
            <a:solidFill>
              <a:srgbClr val="FFC000"/>
            </a:solidFill>
            <a:ln w="158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4" name="사각형: 둥근 위쪽 모서리 16">
              <a:extLst>
                <a:ext uri="{FF2B5EF4-FFF2-40B4-BE49-F238E27FC236}">
                  <a16:creationId xmlns:a16="http://schemas.microsoft.com/office/drawing/2014/main" id="{91BF2FC8-071D-4609-83EB-B8AB51FD9950}"/>
                </a:ext>
              </a:extLst>
            </p:cNvPr>
            <p:cNvSpPr/>
            <p:nvPr/>
          </p:nvSpPr>
          <p:spPr>
            <a:xfrm>
              <a:off x="11333147" y="910155"/>
              <a:ext cx="48043" cy="54000"/>
            </a:xfrm>
            <a:prstGeom prst="round2SameRect">
              <a:avLst>
                <a:gd name="adj1" fmla="val 0"/>
                <a:gd name="adj2" fmla="val 50000"/>
              </a:avLst>
            </a:prstGeom>
            <a:noFill/>
            <a:ln w="158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85" name="직선 연결선 84">
              <a:extLst>
                <a:ext uri="{FF2B5EF4-FFF2-40B4-BE49-F238E27FC236}">
                  <a16:creationId xmlns:a16="http://schemas.microsoft.com/office/drawing/2014/main" id="{E3179C3A-7FB3-4AED-81F6-31C07000E3DF}"/>
                </a:ext>
              </a:extLst>
            </p:cNvPr>
            <p:cNvCxnSpPr>
              <a:cxnSpLocks/>
            </p:cNvCxnSpPr>
            <p:nvPr/>
          </p:nvCxnSpPr>
          <p:spPr>
            <a:xfrm>
              <a:off x="11359549" y="735673"/>
              <a:ext cx="0" cy="28456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연결선 85">
              <a:extLst>
                <a:ext uri="{FF2B5EF4-FFF2-40B4-BE49-F238E27FC236}">
                  <a16:creationId xmlns:a16="http://schemas.microsoft.com/office/drawing/2014/main" id="{D9DF4843-1541-4000-A861-6FA3EE6D351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459354" y="838200"/>
              <a:ext cx="0" cy="28456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직선 연결선 86">
              <a:extLst>
                <a:ext uri="{FF2B5EF4-FFF2-40B4-BE49-F238E27FC236}">
                  <a16:creationId xmlns:a16="http://schemas.microsoft.com/office/drawing/2014/main" id="{E5214D7D-E792-4EAE-8927-F0C29E79BBD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256864" y="835420"/>
              <a:ext cx="0" cy="28456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연결선 87">
              <a:extLst>
                <a:ext uri="{FF2B5EF4-FFF2-40B4-BE49-F238E27FC236}">
                  <a16:creationId xmlns:a16="http://schemas.microsoft.com/office/drawing/2014/main" id="{876E0D67-EB1F-4DE7-9F1D-FCF86AEECCA2}"/>
                </a:ext>
              </a:extLst>
            </p:cNvPr>
            <p:cNvCxnSpPr>
              <a:cxnSpLocks/>
            </p:cNvCxnSpPr>
            <p:nvPr/>
          </p:nvCxnSpPr>
          <p:spPr>
            <a:xfrm rot="8100000">
              <a:off x="11282498" y="767378"/>
              <a:ext cx="0" cy="28456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직선 연결선 88">
              <a:extLst>
                <a:ext uri="{FF2B5EF4-FFF2-40B4-BE49-F238E27FC236}">
                  <a16:creationId xmlns:a16="http://schemas.microsoft.com/office/drawing/2014/main" id="{E60A00B5-8E54-49D9-9864-50BE611E781B}"/>
                </a:ext>
              </a:extLst>
            </p:cNvPr>
            <p:cNvCxnSpPr>
              <a:cxnSpLocks/>
            </p:cNvCxnSpPr>
            <p:nvPr/>
          </p:nvCxnSpPr>
          <p:spPr>
            <a:xfrm rot="13500000">
              <a:off x="11433473" y="772140"/>
              <a:ext cx="0" cy="28456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53083024"/>
      </p:ext>
    </p:extLst>
  </p:cSld>
  <p:clrMapOvr>
    <a:masterClrMapping/>
  </p:clrMapOvr>
  <p:transition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09626" y="169380"/>
            <a:ext cx="11572748" cy="6359441"/>
            <a:chOff x="309626" y="245385"/>
            <a:chExt cx="11572748" cy="6359441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1DE2A7CB-9018-4640-AB43-BCC19C805324}"/>
                </a:ext>
              </a:extLst>
            </p:cNvPr>
            <p:cNvSpPr/>
            <p:nvPr/>
          </p:nvSpPr>
          <p:spPr>
            <a:xfrm>
              <a:off x="309626" y="253174"/>
              <a:ext cx="11572748" cy="63516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431800" dist="25400" dir="5400000" algn="t" rotWithShape="0">
                <a:prstClr val="black">
                  <a:alpha val="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41FADB85-E686-462D-A485-3251109C5436}"/>
                </a:ext>
              </a:extLst>
            </p:cNvPr>
            <p:cNvSpPr/>
            <p:nvPr/>
          </p:nvSpPr>
          <p:spPr>
            <a:xfrm>
              <a:off x="11217893" y="253174"/>
              <a:ext cx="664481" cy="647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431800" dist="25400" dir="5400000" algn="t" rotWithShape="0">
                <a:prstClr val="black">
                  <a:alpha val="1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A6EE2FFB-3CA7-453A-9016-7D5286183A63}"/>
                </a:ext>
              </a:extLst>
            </p:cNvPr>
            <p:cNvSpPr/>
            <p:nvPr/>
          </p:nvSpPr>
          <p:spPr>
            <a:xfrm>
              <a:off x="1058925" y="245385"/>
              <a:ext cx="10157083" cy="647700"/>
            </a:xfrm>
            <a:prstGeom prst="rect">
              <a:avLst/>
            </a:prstGeom>
            <a:solidFill>
              <a:srgbClr val="30396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 latinLnBrk="0">
                <a:defRPr/>
              </a:pPr>
              <a:r>
                <a:rPr lang="en-US" altLang="ko-KR" sz="2400" b="1" i="1" kern="0" dirty="0">
                  <a:solidFill>
                    <a:prstClr val="white"/>
                  </a:solidFill>
                </a:rPr>
                <a:t>PPT PRESENTATION </a:t>
              </a:r>
              <a:r>
                <a:rPr lang="en-US" altLang="ko-KR" sz="700" kern="0" dirty="0">
                  <a:solidFill>
                    <a:prstClr val="white"/>
                  </a:solidFill>
                </a:rPr>
                <a:t>Enjoy your stylish business and campus life with BIZCAM</a:t>
              </a:r>
              <a:endParaRPr lang="ko-KR" altLang="en-US" dirty="0">
                <a:solidFill>
                  <a:prstClr val="white"/>
                </a:solidFill>
              </a:endParaRP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487BA28D-33C5-43AF-970E-26999AE17915}"/>
                </a:ext>
              </a:extLst>
            </p:cNvPr>
            <p:cNvGrpSpPr/>
            <p:nvPr/>
          </p:nvGrpSpPr>
          <p:grpSpPr>
            <a:xfrm>
              <a:off x="11434660" y="462783"/>
              <a:ext cx="230946" cy="228482"/>
              <a:chOff x="11242636" y="735673"/>
              <a:chExt cx="230946" cy="228482"/>
            </a:xfrm>
          </p:grpSpPr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B970DAD8-A6E3-48BF-8D1C-673AB141B080}"/>
                  </a:ext>
                </a:extLst>
              </p:cNvPr>
              <p:cNvSpPr/>
              <p:nvPr/>
            </p:nvSpPr>
            <p:spPr>
              <a:xfrm>
                <a:off x="11302773" y="800483"/>
                <a:ext cx="108789" cy="108789"/>
              </a:xfrm>
              <a:prstGeom prst="ellipse">
                <a:avLst/>
              </a:prstGeom>
              <a:solidFill>
                <a:srgbClr val="FFC000"/>
              </a:solidFill>
              <a:ln w="158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사각형: 둥근 위쪽 모서리 16">
                <a:extLst>
                  <a:ext uri="{FF2B5EF4-FFF2-40B4-BE49-F238E27FC236}">
                    <a16:creationId xmlns:a16="http://schemas.microsoft.com/office/drawing/2014/main" id="{91BF2FC8-071D-4609-83EB-B8AB51FD9950}"/>
                  </a:ext>
                </a:extLst>
              </p:cNvPr>
              <p:cNvSpPr/>
              <p:nvPr/>
            </p:nvSpPr>
            <p:spPr>
              <a:xfrm>
                <a:off x="11333147" y="910155"/>
                <a:ext cx="48043" cy="54000"/>
              </a:xfrm>
              <a:prstGeom prst="round2SameRect">
                <a:avLst>
                  <a:gd name="adj1" fmla="val 0"/>
                  <a:gd name="adj2" fmla="val 50000"/>
                </a:avLst>
              </a:prstGeom>
              <a:noFill/>
              <a:ln w="158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E3179C3A-7FB3-4AED-81F6-31C07000E3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59549" y="735673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D9DF4843-1541-4000-A861-6FA3EE6D3519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1459354" y="83820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>
                <a:extLst>
                  <a:ext uri="{FF2B5EF4-FFF2-40B4-BE49-F238E27FC236}">
                    <a16:creationId xmlns:a16="http://schemas.microsoft.com/office/drawing/2014/main" id="{E5214D7D-E792-4EAE-8927-F0C29E79BBD5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1256864" y="83542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876E0D67-EB1F-4DE7-9F1D-FCF86AEECCA2}"/>
                  </a:ext>
                </a:extLst>
              </p:cNvPr>
              <p:cNvCxnSpPr>
                <a:cxnSpLocks/>
              </p:cNvCxnSpPr>
              <p:nvPr/>
            </p:nvCxnSpPr>
            <p:spPr>
              <a:xfrm rot="8100000">
                <a:off x="11282498" y="767378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id="{E60A00B5-8E54-49D9-9864-50BE611E781B}"/>
                  </a:ext>
                </a:extLst>
              </p:cNvPr>
              <p:cNvCxnSpPr>
                <a:cxnSpLocks/>
              </p:cNvCxnSpPr>
              <p:nvPr/>
            </p:nvCxnSpPr>
            <p:spPr>
              <a:xfrm rot="13500000">
                <a:off x="11433473" y="77214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55BA2AA-F16D-4E85-8715-E9F4F9C65EE8}"/>
                </a:ext>
              </a:extLst>
            </p:cNvPr>
            <p:cNvSpPr/>
            <p:nvPr/>
          </p:nvSpPr>
          <p:spPr>
            <a:xfrm>
              <a:off x="309626" y="245385"/>
              <a:ext cx="749300" cy="6477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>
              <a:outerShdw dist="25400" algn="l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b="1" dirty="0">
                  <a:solidFill>
                    <a:srgbClr val="303962"/>
                  </a:solidFill>
                </a:rPr>
                <a:t>01</a:t>
              </a:r>
              <a:endParaRPr lang="ko-KR" altLang="en-US" b="1" dirty="0">
                <a:solidFill>
                  <a:srgbClr val="303962"/>
                </a:solidFill>
              </a:endParaRPr>
            </a:p>
          </p:txBody>
        </p: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700BEA06-447F-4E64-9A24-AC92AF81A4E7}"/>
                </a:ext>
              </a:extLst>
            </p:cNvPr>
            <p:cNvGrpSpPr/>
            <p:nvPr/>
          </p:nvGrpSpPr>
          <p:grpSpPr>
            <a:xfrm>
              <a:off x="10703092" y="493743"/>
              <a:ext cx="267186" cy="165383"/>
              <a:chOff x="10447060" y="740631"/>
              <a:chExt cx="267186" cy="165383"/>
            </a:xfrm>
          </p:grpSpPr>
          <p:sp>
            <p:nvSpPr>
              <p:cNvPr id="25" name="화살표: 갈매기형 수장 24">
                <a:extLst>
                  <a:ext uri="{FF2B5EF4-FFF2-40B4-BE49-F238E27FC236}">
                    <a16:creationId xmlns:a16="http://schemas.microsoft.com/office/drawing/2014/main" id="{585821D6-0BBF-44C8-B0DB-6DBE5320FA21}"/>
                  </a:ext>
                </a:extLst>
              </p:cNvPr>
              <p:cNvSpPr/>
              <p:nvPr/>
            </p:nvSpPr>
            <p:spPr>
              <a:xfrm>
                <a:off x="10597188" y="740631"/>
                <a:ext cx="117058" cy="165383"/>
              </a:xfrm>
              <a:prstGeom prst="chevron">
                <a:avLst>
                  <a:gd name="adj" fmla="val 8072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84B49E7D-3BAD-479B-8256-2BD7BD744D6B}"/>
                  </a:ext>
                </a:extLst>
              </p:cNvPr>
              <p:cNvSpPr/>
              <p:nvPr/>
            </p:nvSpPr>
            <p:spPr>
              <a:xfrm>
                <a:off x="10447060" y="816123"/>
                <a:ext cx="252000" cy="144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5C5114FC-C317-42A7-BD45-065E48036B20}"/>
              </a:ext>
            </a:extLst>
          </p:cNvPr>
          <p:cNvSpPr/>
          <p:nvPr/>
        </p:nvSpPr>
        <p:spPr>
          <a:xfrm>
            <a:off x="860473" y="1358282"/>
            <a:ext cx="10355534" cy="185343"/>
          </a:xfrm>
          <a:prstGeom prst="rect">
            <a:avLst/>
          </a:prstGeom>
          <a:solidFill>
            <a:srgbClr val="FBBD23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/>
              <a:t>코드</a:t>
            </a:r>
            <a:r>
              <a:rPr lang="en-US" altLang="ko-KR" sz="1200" dirty="0"/>
              <a:t>8-14 </a:t>
            </a:r>
            <a:r>
              <a:rPr lang="ko-KR" altLang="en-US" sz="1200" dirty="0"/>
              <a:t>변수 초기값 정의하기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F35F2D-7081-4B65-BD2F-43AA6D16D347}"/>
              </a:ext>
            </a:extLst>
          </p:cNvPr>
          <p:cNvSpPr txBox="1"/>
          <p:nvPr/>
        </p:nvSpPr>
        <p:spPr>
          <a:xfrm>
            <a:off x="855766" y="1543626"/>
            <a:ext cx="1036024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from </a:t>
            </a:r>
            <a:r>
              <a:rPr lang="en-US" altLang="ko-KR" dirty="0" err="1"/>
              <a:t>keras.preprocessing.image</a:t>
            </a:r>
            <a:r>
              <a:rPr lang="en-US" altLang="ko-KR" dirty="0"/>
              <a:t> import </a:t>
            </a:r>
            <a:r>
              <a:rPr lang="en-US" altLang="ko-KR" dirty="0" err="1"/>
              <a:t>load_img</a:t>
            </a:r>
            <a:r>
              <a:rPr lang="en-US" altLang="ko-KR" dirty="0"/>
              <a:t>, </a:t>
            </a:r>
            <a:r>
              <a:rPr lang="en-US" altLang="ko-KR" dirty="0" err="1"/>
              <a:t>img_to_array</a:t>
            </a:r>
            <a:r>
              <a:rPr lang="en-US" altLang="ko-KR" dirty="0"/>
              <a:t>, </a:t>
            </a:r>
            <a:r>
              <a:rPr lang="en-US" altLang="ko-KR" dirty="0" err="1"/>
              <a:t>save_img</a:t>
            </a:r>
            <a:endParaRPr lang="en-US" altLang="ko-KR" dirty="0"/>
          </a:p>
          <a:p>
            <a:r>
              <a:rPr lang="en-US" altLang="ko-KR" dirty="0" err="1"/>
              <a:t>target_image_path</a:t>
            </a:r>
            <a:r>
              <a:rPr lang="en-US" altLang="ko-KR" dirty="0"/>
              <a:t> = './datasets/portrait.png'</a:t>
            </a:r>
          </a:p>
          <a:p>
            <a:r>
              <a:rPr lang="en-US" altLang="ko-KR" dirty="0" err="1"/>
              <a:t>style_reference_image_path</a:t>
            </a:r>
            <a:r>
              <a:rPr lang="en-US" altLang="ko-KR" dirty="0"/>
              <a:t> = './datasets/popova.jpg'</a:t>
            </a:r>
          </a:p>
          <a:p>
            <a:endParaRPr lang="en-US" altLang="ko-KR" dirty="0"/>
          </a:p>
          <a:p>
            <a:r>
              <a:rPr lang="en-US" altLang="ko-KR" dirty="0"/>
              <a:t>width, height = </a:t>
            </a:r>
            <a:r>
              <a:rPr lang="en-US" altLang="ko-KR" dirty="0" err="1"/>
              <a:t>load_img</a:t>
            </a:r>
            <a:r>
              <a:rPr lang="en-US" altLang="ko-KR" dirty="0"/>
              <a:t>(</a:t>
            </a:r>
            <a:r>
              <a:rPr lang="en-US" altLang="ko-KR" dirty="0" err="1"/>
              <a:t>target_image_path</a:t>
            </a:r>
            <a:r>
              <a:rPr lang="en-US" altLang="ko-KR" dirty="0"/>
              <a:t>).size</a:t>
            </a:r>
          </a:p>
          <a:p>
            <a:r>
              <a:rPr lang="en-US" altLang="ko-KR" dirty="0" err="1"/>
              <a:t>img_height</a:t>
            </a:r>
            <a:r>
              <a:rPr lang="en-US" altLang="ko-KR" dirty="0"/>
              <a:t> = 400</a:t>
            </a:r>
          </a:p>
          <a:p>
            <a:r>
              <a:rPr lang="en-US" altLang="ko-KR" dirty="0" err="1"/>
              <a:t>img_width</a:t>
            </a:r>
            <a:r>
              <a:rPr lang="en-US" altLang="ko-KR" dirty="0"/>
              <a:t> = int(width * </a:t>
            </a:r>
            <a:r>
              <a:rPr lang="en-US" altLang="ko-KR" dirty="0" err="1"/>
              <a:t>img_height</a:t>
            </a:r>
            <a:r>
              <a:rPr lang="en-US" altLang="ko-KR" dirty="0"/>
              <a:t> / height)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40649360"/>
      </p:ext>
    </p:extLst>
  </p:cSld>
  <p:clrMapOvr>
    <a:masterClrMapping/>
  </p:clrMapOvr>
  <p:transition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09626" y="245385"/>
            <a:ext cx="11572748" cy="6359441"/>
            <a:chOff x="309626" y="245385"/>
            <a:chExt cx="11572748" cy="6359441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1DE2A7CB-9018-4640-AB43-BCC19C805324}"/>
                </a:ext>
              </a:extLst>
            </p:cNvPr>
            <p:cNvSpPr/>
            <p:nvPr/>
          </p:nvSpPr>
          <p:spPr>
            <a:xfrm>
              <a:off x="309626" y="253174"/>
              <a:ext cx="11572748" cy="63516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431800" dist="25400" dir="5400000" algn="t" rotWithShape="0">
                <a:prstClr val="black">
                  <a:alpha val="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41FADB85-E686-462D-A485-3251109C5436}"/>
                </a:ext>
              </a:extLst>
            </p:cNvPr>
            <p:cNvSpPr/>
            <p:nvPr/>
          </p:nvSpPr>
          <p:spPr>
            <a:xfrm>
              <a:off x="11217893" y="253174"/>
              <a:ext cx="664481" cy="647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431800" dist="25400" dir="5400000" algn="t" rotWithShape="0">
                <a:prstClr val="black">
                  <a:alpha val="1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A6EE2FFB-3CA7-453A-9016-7D5286183A63}"/>
                </a:ext>
              </a:extLst>
            </p:cNvPr>
            <p:cNvSpPr/>
            <p:nvPr/>
          </p:nvSpPr>
          <p:spPr>
            <a:xfrm>
              <a:off x="1058925" y="245385"/>
              <a:ext cx="10157083" cy="647700"/>
            </a:xfrm>
            <a:prstGeom prst="rect">
              <a:avLst/>
            </a:prstGeom>
            <a:solidFill>
              <a:srgbClr val="30396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 latinLnBrk="0">
                <a:defRPr/>
              </a:pPr>
              <a:r>
                <a:rPr lang="en-US" altLang="ko-KR" sz="2400" b="1" i="1" kern="0" dirty="0">
                  <a:solidFill>
                    <a:prstClr val="white"/>
                  </a:solidFill>
                </a:rPr>
                <a:t>PPT PRESENTATION </a:t>
              </a:r>
              <a:r>
                <a:rPr lang="en-US" altLang="ko-KR" sz="700" kern="0" dirty="0">
                  <a:solidFill>
                    <a:prstClr val="white"/>
                  </a:solidFill>
                </a:rPr>
                <a:t>Enjoy your stylish business and campus life with BIZCAM</a:t>
              </a:r>
              <a:endParaRPr lang="ko-KR" altLang="en-US" dirty="0">
                <a:solidFill>
                  <a:prstClr val="white"/>
                </a:solidFill>
              </a:endParaRP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487BA28D-33C5-43AF-970E-26999AE17915}"/>
                </a:ext>
              </a:extLst>
            </p:cNvPr>
            <p:cNvGrpSpPr/>
            <p:nvPr/>
          </p:nvGrpSpPr>
          <p:grpSpPr>
            <a:xfrm>
              <a:off x="11434660" y="462783"/>
              <a:ext cx="230946" cy="228482"/>
              <a:chOff x="11242636" y="735673"/>
              <a:chExt cx="230946" cy="228482"/>
            </a:xfrm>
          </p:grpSpPr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B970DAD8-A6E3-48BF-8D1C-673AB141B080}"/>
                  </a:ext>
                </a:extLst>
              </p:cNvPr>
              <p:cNvSpPr/>
              <p:nvPr/>
            </p:nvSpPr>
            <p:spPr>
              <a:xfrm>
                <a:off x="11302773" y="800483"/>
                <a:ext cx="108789" cy="108789"/>
              </a:xfrm>
              <a:prstGeom prst="ellipse">
                <a:avLst/>
              </a:prstGeom>
              <a:solidFill>
                <a:srgbClr val="FFC000"/>
              </a:solidFill>
              <a:ln w="158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사각형: 둥근 위쪽 모서리 16">
                <a:extLst>
                  <a:ext uri="{FF2B5EF4-FFF2-40B4-BE49-F238E27FC236}">
                    <a16:creationId xmlns:a16="http://schemas.microsoft.com/office/drawing/2014/main" id="{91BF2FC8-071D-4609-83EB-B8AB51FD9950}"/>
                  </a:ext>
                </a:extLst>
              </p:cNvPr>
              <p:cNvSpPr/>
              <p:nvPr/>
            </p:nvSpPr>
            <p:spPr>
              <a:xfrm>
                <a:off x="11333147" y="910155"/>
                <a:ext cx="48043" cy="54000"/>
              </a:xfrm>
              <a:prstGeom prst="round2SameRect">
                <a:avLst>
                  <a:gd name="adj1" fmla="val 0"/>
                  <a:gd name="adj2" fmla="val 50000"/>
                </a:avLst>
              </a:prstGeom>
              <a:noFill/>
              <a:ln w="158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E3179C3A-7FB3-4AED-81F6-31C07000E3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59549" y="735673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D9DF4843-1541-4000-A861-6FA3EE6D3519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1459354" y="83820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>
                <a:extLst>
                  <a:ext uri="{FF2B5EF4-FFF2-40B4-BE49-F238E27FC236}">
                    <a16:creationId xmlns:a16="http://schemas.microsoft.com/office/drawing/2014/main" id="{E5214D7D-E792-4EAE-8927-F0C29E79BBD5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1256864" y="83542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876E0D67-EB1F-4DE7-9F1D-FCF86AEECCA2}"/>
                  </a:ext>
                </a:extLst>
              </p:cNvPr>
              <p:cNvCxnSpPr>
                <a:cxnSpLocks/>
              </p:cNvCxnSpPr>
              <p:nvPr/>
            </p:nvCxnSpPr>
            <p:spPr>
              <a:xfrm rot="8100000">
                <a:off x="11282498" y="767378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id="{E60A00B5-8E54-49D9-9864-50BE611E781B}"/>
                  </a:ext>
                </a:extLst>
              </p:cNvPr>
              <p:cNvCxnSpPr>
                <a:cxnSpLocks/>
              </p:cNvCxnSpPr>
              <p:nvPr/>
            </p:nvCxnSpPr>
            <p:spPr>
              <a:xfrm rot="13500000">
                <a:off x="11433473" y="77214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55BA2AA-F16D-4E85-8715-E9F4F9C65EE8}"/>
                </a:ext>
              </a:extLst>
            </p:cNvPr>
            <p:cNvSpPr/>
            <p:nvPr/>
          </p:nvSpPr>
          <p:spPr>
            <a:xfrm>
              <a:off x="309626" y="245385"/>
              <a:ext cx="749300" cy="6477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>
              <a:outerShdw dist="25400" algn="l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b="1" dirty="0">
                  <a:solidFill>
                    <a:srgbClr val="303962"/>
                  </a:solidFill>
                </a:rPr>
                <a:t>01</a:t>
              </a:r>
              <a:endParaRPr lang="ko-KR" altLang="en-US" b="1" dirty="0">
                <a:solidFill>
                  <a:srgbClr val="303962"/>
                </a:solidFill>
              </a:endParaRPr>
            </a:p>
          </p:txBody>
        </p: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700BEA06-447F-4E64-9A24-AC92AF81A4E7}"/>
                </a:ext>
              </a:extLst>
            </p:cNvPr>
            <p:cNvGrpSpPr/>
            <p:nvPr/>
          </p:nvGrpSpPr>
          <p:grpSpPr>
            <a:xfrm>
              <a:off x="10703092" y="493743"/>
              <a:ext cx="267186" cy="165383"/>
              <a:chOff x="10447060" y="740631"/>
              <a:chExt cx="267186" cy="165383"/>
            </a:xfrm>
          </p:grpSpPr>
          <p:sp>
            <p:nvSpPr>
              <p:cNvPr id="25" name="화살표: 갈매기형 수장 24">
                <a:extLst>
                  <a:ext uri="{FF2B5EF4-FFF2-40B4-BE49-F238E27FC236}">
                    <a16:creationId xmlns:a16="http://schemas.microsoft.com/office/drawing/2014/main" id="{585821D6-0BBF-44C8-B0DB-6DBE5320FA21}"/>
                  </a:ext>
                </a:extLst>
              </p:cNvPr>
              <p:cNvSpPr/>
              <p:nvPr/>
            </p:nvSpPr>
            <p:spPr>
              <a:xfrm>
                <a:off x="10597188" y="740631"/>
                <a:ext cx="117058" cy="165383"/>
              </a:xfrm>
              <a:prstGeom prst="chevron">
                <a:avLst>
                  <a:gd name="adj" fmla="val 8072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84B49E7D-3BAD-479B-8256-2BD7BD744D6B}"/>
                  </a:ext>
                </a:extLst>
              </p:cNvPr>
              <p:cNvSpPr/>
              <p:nvPr/>
            </p:nvSpPr>
            <p:spPr>
              <a:xfrm>
                <a:off x="10447060" y="816123"/>
                <a:ext cx="252000" cy="144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44E5201-27D1-4C56-AB3D-4DA1285EDCB0}"/>
              </a:ext>
            </a:extLst>
          </p:cNvPr>
          <p:cNvSpPr/>
          <p:nvPr/>
        </p:nvSpPr>
        <p:spPr>
          <a:xfrm>
            <a:off x="918233" y="1429303"/>
            <a:ext cx="10355534" cy="185343"/>
          </a:xfrm>
          <a:prstGeom prst="rect">
            <a:avLst/>
          </a:prstGeom>
          <a:solidFill>
            <a:srgbClr val="FBBD23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/>
              <a:t>코드</a:t>
            </a:r>
            <a:r>
              <a:rPr lang="en-US" altLang="ko-KR" sz="1200" dirty="0"/>
              <a:t>8-15 </a:t>
            </a:r>
            <a:r>
              <a:rPr lang="ko-KR" altLang="en-US" sz="1200" dirty="0"/>
              <a:t>유틸리티 함수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40BC105-0E15-41CF-A9C1-0AA4419A00C6}"/>
              </a:ext>
            </a:extLst>
          </p:cNvPr>
          <p:cNvSpPr txBox="1"/>
          <p:nvPr/>
        </p:nvSpPr>
        <p:spPr>
          <a:xfrm>
            <a:off x="913526" y="1614646"/>
            <a:ext cx="10360241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import </a:t>
            </a:r>
            <a:r>
              <a:rPr lang="en-US" altLang="ko-KR" sz="1600" dirty="0" err="1"/>
              <a:t>numpy</a:t>
            </a:r>
            <a:r>
              <a:rPr lang="en-US" altLang="ko-KR" sz="1600" dirty="0"/>
              <a:t> as np</a:t>
            </a:r>
          </a:p>
          <a:p>
            <a:r>
              <a:rPr lang="en-US" altLang="ko-KR" sz="1600" dirty="0"/>
              <a:t>from </a:t>
            </a:r>
            <a:r>
              <a:rPr lang="en-US" altLang="ko-KR" sz="1600" dirty="0" err="1"/>
              <a:t>keras.applications</a:t>
            </a:r>
            <a:r>
              <a:rPr lang="en-US" altLang="ko-KR" sz="1600" dirty="0"/>
              <a:t> import vgg19</a:t>
            </a:r>
          </a:p>
          <a:p>
            <a:endParaRPr lang="en-US" altLang="ko-KR" sz="1600" dirty="0"/>
          </a:p>
          <a:p>
            <a:r>
              <a:rPr lang="en-US" altLang="ko-KR" sz="1600" dirty="0"/>
              <a:t>def </a:t>
            </a:r>
            <a:r>
              <a:rPr lang="en-US" altLang="ko-KR" sz="1600" dirty="0" err="1"/>
              <a:t>preprocess_image</a:t>
            </a:r>
            <a:r>
              <a:rPr lang="en-US" altLang="ko-KR" sz="1600" dirty="0"/>
              <a:t>(</a:t>
            </a:r>
            <a:r>
              <a:rPr lang="en-US" altLang="ko-KR" sz="1600" dirty="0" err="1"/>
              <a:t>image_path</a:t>
            </a:r>
            <a:r>
              <a:rPr lang="en-US" altLang="ko-KR" sz="1600" dirty="0"/>
              <a:t>):</a:t>
            </a:r>
          </a:p>
          <a:p>
            <a:r>
              <a:rPr lang="en-US" altLang="ko-KR" sz="1600" dirty="0"/>
              <a:t>    </a:t>
            </a:r>
            <a:r>
              <a:rPr lang="en-US" altLang="ko-KR" sz="1600" dirty="0" err="1"/>
              <a:t>img</a:t>
            </a:r>
            <a:r>
              <a:rPr lang="en-US" altLang="ko-KR" sz="1600" dirty="0"/>
              <a:t> = </a:t>
            </a:r>
            <a:r>
              <a:rPr lang="en-US" altLang="ko-KR" sz="1600" dirty="0" err="1"/>
              <a:t>load_img</a:t>
            </a:r>
            <a:r>
              <a:rPr lang="en-US" altLang="ko-KR" sz="1600" dirty="0"/>
              <a:t>(</a:t>
            </a:r>
            <a:r>
              <a:rPr lang="en-US" altLang="ko-KR" sz="1600" dirty="0" err="1"/>
              <a:t>image_path</a:t>
            </a:r>
            <a:r>
              <a:rPr lang="en-US" altLang="ko-KR" sz="1600" dirty="0"/>
              <a:t>, </a:t>
            </a:r>
            <a:r>
              <a:rPr lang="en-US" altLang="ko-KR" sz="1600" dirty="0" err="1"/>
              <a:t>target_size</a:t>
            </a:r>
            <a:r>
              <a:rPr lang="en-US" altLang="ko-KR" sz="1600" dirty="0"/>
              <a:t>=(</a:t>
            </a:r>
            <a:r>
              <a:rPr lang="en-US" altLang="ko-KR" sz="1600" dirty="0" err="1"/>
              <a:t>img_height</a:t>
            </a:r>
            <a:r>
              <a:rPr lang="en-US" altLang="ko-KR" sz="1600" dirty="0"/>
              <a:t>, </a:t>
            </a:r>
            <a:r>
              <a:rPr lang="en-US" altLang="ko-KR" sz="1600" dirty="0" err="1"/>
              <a:t>img_width</a:t>
            </a:r>
            <a:r>
              <a:rPr lang="en-US" altLang="ko-KR" sz="1600" dirty="0"/>
              <a:t>))</a:t>
            </a:r>
          </a:p>
          <a:p>
            <a:r>
              <a:rPr lang="en-US" altLang="ko-KR" sz="1600" dirty="0"/>
              <a:t>    </a:t>
            </a:r>
            <a:r>
              <a:rPr lang="en-US" altLang="ko-KR" sz="1600" dirty="0" err="1"/>
              <a:t>img</a:t>
            </a:r>
            <a:r>
              <a:rPr lang="en-US" altLang="ko-KR" sz="1600" dirty="0"/>
              <a:t> = </a:t>
            </a:r>
            <a:r>
              <a:rPr lang="en-US" altLang="ko-KR" sz="1600" dirty="0" err="1"/>
              <a:t>img_to_array</a:t>
            </a:r>
            <a:r>
              <a:rPr lang="en-US" altLang="ko-KR" sz="1600" dirty="0"/>
              <a:t>(</a:t>
            </a:r>
            <a:r>
              <a:rPr lang="en-US" altLang="ko-KR" sz="1600" dirty="0" err="1"/>
              <a:t>img</a:t>
            </a:r>
            <a:r>
              <a:rPr lang="en-US" altLang="ko-KR" sz="1600" dirty="0"/>
              <a:t>)</a:t>
            </a:r>
          </a:p>
          <a:p>
            <a:r>
              <a:rPr lang="en-US" altLang="ko-KR" sz="1600" dirty="0"/>
              <a:t>    </a:t>
            </a:r>
            <a:r>
              <a:rPr lang="en-US" altLang="ko-KR" sz="1600" dirty="0" err="1"/>
              <a:t>img</a:t>
            </a:r>
            <a:r>
              <a:rPr lang="en-US" altLang="ko-KR" sz="1600" dirty="0"/>
              <a:t> = </a:t>
            </a:r>
            <a:r>
              <a:rPr lang="en-US" altLang="ko-KR" sz="1600" dirty="0" err="1"/>
              <a:t>np.expand_dims</a:t>
            </a:r>
            <a:r>
              <a:rPr lang="en-US" altLang="ko-KR" sz="1600" dirty="0"/>
              <a:t>(</a:t>
            </a:r>
            <a:r>
              <a:rPr lang="en-US" altLang="ko-KR" sz="1600" dirty="0" err="1"/>
              <a:t>img</a:t>
            </a:r>
            <a:r>
              <a:rPr lang="en-US" altLang="ko-KR" sz="1600" dirty="0"/>
              <a:t>, axis=0)</a:t>
            </a:r>
          </a:p>
          <a:p>
            <a:r>
              <a:rPr lang="en-US" altLang="ko-KR" sz="1600" dirty="0"/>
              <a:t>    </a:t>
            </a:r>
            <a:r>
              <a:rPr lang="en-US" altLang="ko-KR" sz="1600" dirty="0" err="1"/>
              <a:t>img</a:t>
            </a:r>
            <a:r>
              <a:rPr lang="en-US" altLang="ko-KR" sz="1600" dirty="0"/>
              <a:t> = vgg19.preprocess_input(</a:t>
            </a:r>
            <a:r>
              <a:rPr lang="en-US" altLang="ko-KR" sz="1600" dirty="0" err="1"/>
              <a:t>img</a:t>
            </a:r>
            <a:r>
              <a:rPr lang="en-US" altLang="ko-KR" sz="1600" dirty="0"/>
              <a:t>)</a:t>
            </a:r>
          </a:p>
          <a:p>
            <a:r>
              <a:rPr lang="en-US" altLang="ko-KR" sz="1600" dirty="0"/>
              <a:t>    return </a:t>
            </a:r>
            <a:r>
              <a:rPr lang="en-US" altLang="ko-KR" sz="1600" dirty="0" err="1"/>
              <a:t>img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en-US" altLang="ko-KR" sz="1600" dirty="0"/>
              <a:t>def </a:t>
            </a:r>
            <a:r>
              <a:rPr lang="en-US" altLang="ko-KR" sz="1600" dirty="0" err="1"/>
              <a:t>deprocess_image</a:t>
            </a:r>
            <a:r>
              <a:rPr lang="en-US" altLang="ko-KR" sz="1600" dirty="0"/>
              <a:t>(x):</a:t>
            </a:r>
          </a:p>
          <a:p>
            <a:r>
              <a:rPr lang="en-US" altLang="ko-KR" sz="1600" dirty="0"/>
              <a:t>    # ImageNet</a:t>
            </a:r>
            <a:r>
              <a:rPr lang="ko-KR" altLang="en-US" sz="1600" dirty="0"/>
              <a:t>의 평균 픽셀 값을 더합니다</a:t>
            </a:r>
          </a:p>
          <a:p>
            <a:r>
              <a:rPr lang="ko-KR" altLang="en-US" sz="1600" dirty="0"/>
              <a:t>    </a:t>
            </a:r>
            <a:r>
              <a:rPr lang="en-US" altLang="ko-KR" sz="1600" dirty="0"/>
              <a:t>x[:, :, 0] += 103.939</a:t>
            </a:r>
          </a:p>
          <a:p>
            <a:r>
              <a:rPr lang="en-US" altLang="ko-KR" sz="1600" dirty="0"/>
              <a:t>    x[:, :, 1] += 116.779</a:t>
            </a:r>
          </a:p>
          <a:p>
            <a:r>
              <a:rPr lang="en-US" altLang="ko-KR" sz="1600" dirty="0"/>
              <a:t>    x[:, :, 2] += 123.68</a:t>
            </a:r>
          </a:p>
          <a:p>
            <a:r>
              <a:rPr lang="en-US" altLang="ko-KR" sz="1600" dirty="0"/>
              <a:t>    # 'BGR'-&gt;'RGB'</a:t>
            </a:r>
          </a:p>
          <a:p>
            <a:r>
              <a:rPr lang="en-US" altLang="ko-KR" sz="1600" dirty="0"/>
              <a:t>    x = x[:, :, ::-1]</a:t>
            </a:r>
          </a:p>
          <a:p>
            <a:r>
              <a:rPr lang="en-US" altLang="ko-KR" sz="1600" dirty="0"/>
              <a:t>    x = </a:t>
            </a:r>
            <a:r>
              <a:rPr lang="en-US" altLang="ko-KR" sz="1600" dirty="0" err="1"/>
              <a:t>np.clip</a:t>
            </a:r>
            <a:r>
              <a:rPr lang="en-US" altLang="ko-KR" sz="1600" dirty="0"/>
              <a:t>(x, 0, 255).</a:t>
            </a:r>
            <a:r>
              <a:rPr lang="en-US" altLang="ko-KR" sz="1600" dirty="0" err="1"/>
              <a:t>astype</a:t>
            </a:r>
            <a:r>
              <a:rPr lang="en-US" altLang="ko-KR" sz="1600" dirty="0"/>
              <a:t>('uint8')</a:t>
            </a:r>
          </a:p>
          <a:p>
            <a:r>
              <a:rPr lang="en-US" altLang="ko-KR" sz="1600" dirty="0"/>
              <a:t>    return x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558894300"/>
      </p:ext>
    </p:extLst>
  </p:cSld>
  <p:clrMapOvr>
    <a:masterClrMapping/>
  </p:clrMapOvr>
  <p:transition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09626" y="169380"/>
            <a:ext cx="11572748" cy="6359441"/>
            <a:chOff x="309626" y="245385"/>
            <a:chExt cx="11572748" cy="6359441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1DE2A7CB-9018-4640-AB43-BCC19C805324}"/>
                </a:ext>
              </a:extLst>
            </p:cNvPr>
            <p:cNvSpPr/>
            <p:nvPr/>
          </p:nvSpPr>
          <p:spPr>
            <a:xfrm>
              <a:off x="309626" y="253174"/>
              <a:ext cx="11572748" cy="63516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431800" dist="25400" dir="5400000" algn="t" rotWithShape="0">
                <a:prstClr val="black">
                  <a:alpha val="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41FADB85-E686-462D-A485-3251109C5436}"/>
                </a:ext>
              </a:extLst>
            </p:cNvPr>
            <p:cNvSpPr/>
            <p:nvPr/>
          </p:nvSpPr>
          <p:spPr>
            <a:xfrm>
              <a:off x="11217893" y="253174"/>
              <a:ext cx="664481" cy="647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431800" dist="25400" dir="5400000" algn="t" rotWithShape="0">
                <a:prstClr val="black">
                  <a:alpha val="1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A6EE2FFB-3CA7-453A-9016-7D5286183A63}"/>
                </a:ext>
              </a:extLst>
            </p:cNvPr>
            <p:cNvSpPr/>
            <p:nvPr/>
          </p:nvSpPr>
          <p:spPr>
            <a:xfrm>
              <a:off x="1058925" y="245385"/>
              <a:ext cx="10157083" cy="647700"/>
            </a:xfrm>
            <a:prstGeom prst="rect">
              <a:avLst/>
            </a:prstGeom>
            <a:solidFill>
              <a:srgbClr val="30396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 latinLnBrk="0">
                <a:defRPr/>
              </a:pPr>
              <a:r>
                <a:rPr lang="en-US" altLang="ko-KR" sz="2400" b="1" i="1" kern="0" dirty="0">
                  <a:solidFill>
                    <a:prstClr val="white"/>
                  </a:solidFill>
                </a:rPr>
                <a:t>PPT PRESENTATION </a:t>
              </a:r>
              <a:r>
                <a:rPr lang="en-US" altLang="ko-KR" sz="700" kern="0" dirty="0">
                  <a:solidFill>
                    <a:prstClr val="white"/>
                  </a:solidFill>
                </a:rPr>
                <a:t>Enjoy your stylish business and campus life with BIZCAM</a:t>
              </a:r>
              <a:endParaRPr lang="ko-KR" altLang="en-US" dirty="0">
                <a:solidFill>
                  <a:prstClr val="white"/>
                </a:solidFill>
              </a:endParaRP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487BA28D-33C5-43AF-970E-26999AE17915}"/>
                </a:ext>
              </a:extLst>
            </p:cNvPr>
            <p:cNvGrpSpPr/>
            <p:nvPr/>
          </p:nvGrpSpPr>
          <p:grpSpPr>
            <a:xfrm>
              <a:off x="11434660" y="462783"/>
              <a:ext cx="230946" cy="228482"/>
              <a:chOff x="11242636" y="735673"/>
              <a:chExt cx="230946" cy="228482"/>
            </a:xfrm>
          </p:grpSpPr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B970DAD8-A6E3-48BF-8D1C-673AB141B080}"/>
                  </a:ext>
                </a:extLst>
              </p:cNvPr>
              <p:cNvSpPr/>
              <p:nvPr/>
            </p:nvSpPr>
            <p:spPr>
              <a:xfrm>
                <a:off x="11302773" y="800483"/>
                <a:ext cx="108789" cy="108789"/>
              </a:xfrm>
              <a:prstGeom prst="ellipse">
                <a:avLst/>
              </a:prstGeom>
              <a:solidFill>
                <a:srgbClr val="FFC000"/>
              </a:solidFill>
              <a:ln w="158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사각형: 둥근 위쪽 모서리 16">
                <a:extLst>
                  <a:ext uri="{FF2B5EF4-FFF2-40B4-BE49-F238E27FC236}">
                    <a16:creationId xmlns:a16="http://schemas.microsoft.com/office/drawing/2014/main" id="{91BF2FC8-071D-4609-83EB-B8AB51FD9950}"/>
                  </a:ext>
                </a:extLst>
              </p:cNvPr>
              <p:cNvSpPr/>
              <p:nvPr/>
            </p:nvSpPr>
            <p:spPr>
              <a:xfrm>
                <a:off x="11333147" y="910155"/>
                <a:ext cx="48043" cy="54000"/>
              </a:xfrm>
              <a:prstGeom prst="round2SameRect">
                <a:avLst>
                  <a:gd name="adj1" fmla="val 0"/>
                  <a:gd name="adj2" fmla="val 50000"/>
                </a:avLst>
              </a:prstGeom>
              <a:noFill/>
              <a:ln w="158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E3179C3A-7FB3-4AED-81F6-31C07000E3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59549" y="735673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D9DF4843-1541-4000-A861-6FA3EE6D3519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1459354" y="83820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>
                <a:extLst>
                  <a:ext uri="{FF2B5EF4-FFF2-40B4-BE49-F238E27FC236}">
                    <a16:creationId xmlns:a16="http://schemas.microsoft.com/office/drawing/2014/main" id="{E5214D7D-E792-4EAE-8927-F0C29E79BBD5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1256864" y="83542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876E0D67-EB1F-4DE7-9F1D-FCF86AEECCA2}"/>
                  </a:ext>
                </a:extLst>
              </p:cNvPr>
              <p:cNvCxnSpPr>
                <a:cxnSpLocks/>
              </p:cNvCxnSpPr>
              <p:nvPr/>
            </p:nvCxnSpPr>
            <p:spPr>
              <a:xfrm rot="8100000">
                <a:off x="11282498" y="767378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id="{E60A00B5-8E54-49D9-9864-50BE611E781B}"/>
                  </a:ext>
                </a:extLst>
              </p:cNvPr>
              <p:cNvCxnSpPr>
                <a:cxnSpLocks/>
              </p:cNvCxnSpPr>
              <p:nvPr/>
            </p:nvCxnSpPr>
            <p:spPr>
              <a:xfrm rot="13500000">
                <a:off x="11433473" y="77214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55BA2AA-F16D-4E85-8715-E9F4F9C65EE8}"/>
                </a:ext>
              </a:extLst>
            </p:cNvPr>
            <p:cNvSpPr/>
            <p:nvPr/>
          </p:nvSpPr>
          <p:spPr>
            <a:xfrm>
              <a:off x="309626" y="245385"/>
              <a:ext cx="749300" cy="6477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>
              <a:outerShdw dist="25400" algn="l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b="1" dirty="0">
                  <a:solidFill>
                    <a:srgbClr val="303962"/>
                  </a:solidFill>
                </a:rPr>
                <a:t>01</a:t>
              </a:r>
              <a:endParaRPr lang="ko-KR" altLang="en-US" b="1" dirty="0">
                <a:solidFill>
                  <a:srgbClr val="303962"/>
                </a:solidFill>
              </a:endParaRPr>
            </a:p>
          </p:txBody>
        </p: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700BEA06-447F-4E64-9A24-AC92AF81A4E7}"/>
                </a:ext>
              </a:extLst>
            </p:cNvPr>
            <p:cNvGrpSpPr/>
            <p:nvPr/>
          </p:nvGrpSpPr>
          <p:grpSpPr>
            <a:xfrm>
              <a:off x="10703092" y="493743"/>
              <a:ext cx="267186" cy="165383"/>
              <a:chOff x="10447060" y="740631"/>
              <a:chExt cx="267186" cy="165383"/>
            </a:xfrm>
          </p:grpSpPr>
          <p:sp>
            <p:nvSpPr>
              <p:cNvPr id="25" name="화살표: 갈매기형 수장 24">
                <a:extLst>
                  <a:ext uri="{FF2B5EF4-FFF2-40B4-BE49-F238E27FC236}">
                    <a16:creationId xmlns:a16="http://schemas.microsoft.com/office/drawing/2014/main" id="{585821D6-0BBF-44C8-B0DB-6DBE5320FA21}"/>
                  </a:ext>
                </a:extLst>
              </p:cNvPr>
              <p:cNvSpPr/>
              <p:nvPr/>
            </p:nvSpPr>
            <p:spPr>
              <a:xfrm>
                <a:off x="10597188" y="740631"/>
                <a:ext cx="117058" cy="165383"/>
              </a:xfrm>
              <a:prstGeom prst="chevron">
                <a:avLst>
                  <a:gd name="adj" fmla="val 8072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84B49E7D-3BAD-479B-8256-2BD7BD744D6B}"/>
                  </a:ext>
                </a:extLst>
              </p:cNvPr>
              <p:cNvSpPr/>
              <p:nvPr/>
            </p:nvSpPr>
            <p:spPr>
              <a:xfrm>
                <a:off x="10447060" y="816123"/>
                <a:ext cx="252000" cy="144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9D1C671-8FF4-4268-A6D6-550C03A0501D}"/>
              </a:ext>
            </a:extLst>
          </p:cNvPr>
          <p:cNvSpPr/>
          <p:nvPr/>
        </p:nvSpPr>
        <p:spPr>
          <a:xfrm>
            <a:off x="959699" y="1447058"/>
            <a:ext cx="10355534" cy="185343"/>
          </a:xfrm>
          <a:prstGeom prst="rect">
            <a:avLst/>
          </a:prstGeom>
          <a:solidFill>
            <a:srgbClr val="FBBD23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/>
              <a:t>코드</a:t>
            </a:r>
            <a:r>
              <a:rPr lang="en-US" altLang="ko-KR" sz="1200" dirty="0"/>
              <a:t>8-16 </a:t>
            </a:r>
            <a:r>
              <a:rPr lang="ko-KR" altLang="en-US" sz="1200" dirty="0"/>
              <a:t>사전 훈련된 </a:t>
            </a:r>
            <a:r>
              <a:rPr lang="en-US" altLang="ko-KR" sz="1200" dirty="0"/>
              <a:t>VGG19 </a:t>
            </a:r>
            <a:r>
              <a:rPr lang="ko-KR" altLang="en-US" sz="1200" dirty="0"/>
              <a:t>네트워크를 </a:t>
            </a:r>
            <a:r>
              <a:rPr lang="ko-KR" altLang="en-US" sz="1200" dirty="0" err="1"/>
              <a:t>로딩하고</a:t>
            </a:r>
            <a:r>
              <a:rPr lang="ko-KR" altLang="en-US" sz="1200" dirty="0"/>
              <a:t> </a:t>
            </a:r>
            <a:r>
              <a:rPr lang="en-US" altLang="ko-KR" sz="1200" dirty="0"/>
              <a:t>3</a:t>
            </a:r>
            <a:r>
              <a:rPr lang="ko-KR" altLang="en-US" sz="1200" dirty="0"/>
              <a:t>개 이미지에 적용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8994994-228C-44E2-9AE9-311E040DE051}"/>
              </a:ext>
            </a:extLst>
          </p:cNvPr>
          <p:cNvSpPr txBox="1"/>
          <p:nvPr/>
        </p:nvSpPr>
        <p:spPr>
          <a:xfrm>
            <a:off x="933544" y="1632401"/>
            <a:ext cx="10360241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from </a:t>
            </a:r>
            <a:r>
              <a:rPr lang="en-US" altLang="ko-KR" sz="1600" dirty="0" err="1"/>
              <a:t>keras</a:t>
            </a:r>
            <a:r>
              <a:rPr lang="en-US" altLang="ko-KR" sz="1600" dirty="0"/>
              <a:t> import backend as K</a:t>
            </a:r>
          </a:p>
          <a:p>
            <a:endParaRPr lang="en-US" altLang="ko-KR" sz="1600" dirty="0"/>
          </a:p>
          <a:p>
            <a:r>
              <a:rPr lang="en-US" altLang="ko-KR" sz="1600" dirty="0" err="1"/>
              <a:t>target_image</a:t>
            </a:r>
            <a:r>
              <a:rPr lang="en-US" altLang="ko-KR" sz="1600" dirty="0"/>
              <a:t> = </a:t>
            </a:r>
            <a:r>
              <a:rPr lang="en-US" altLang="ko-KR" sz="1600" dirty="0" err="1"/>
              <a:t>K.constant</a:t>
            </a:r>
            <a:r>
              <a:rPr lang="en-US" altLang="ko-KR" sz="1600" dirty="0"/>
              <a:t>(</a:t>
            </a:r>
            <a:r>
              <a:rPr lang="en-US" altLang="ko-KR" sz="1600" dirty="0" err="1"/>
              <a:t>preprocess_image</a:t>
            </a:r>
            <a:r>
              <a:rPr lang="en-US" altLang="ko-KR" sz="1600" dirty="0"/>
              <a:t>(</a:t>
            </a:r>
            <a:r>
              <a:rPr lang="en-US" altLang="ko-KR" sz="1600" dirty="0" err="1"/>
              <a:t>target_image_path</a:t>
            </a:r>
            <a:r>
              <a:rPr lang="en-US" altLang="ko-KR" sz="1600" dirty="0"/>
              <a:t>))</a:t>
            </a:r>
          </a:p>
          <a:p>
            <a:r>
              <a:rPr lang="en-US" altLang="ko-KR" sz="1600" dirty="0" err="1"/>
              <a:t>style_reference_image</a:t>
            </a:r>
            <a:r>
              <a:rPr lang="en-US" altLang="ko-KR" sz="1600" dirty="0"/>
              <a:t> = </a:t>
            </a:r>
            <a:r>
              <a:rPr lang="en-US" altLang="ko-KR" sz="1600" dirty="0" err="1"/>
              <a:t>K.constant</a:t>
            </a:r>
            <a:r>
              <a:rPr lang="en-US" altLang="ko-KR" sz="1600" dirty="0"/>
              <a:t>(</a:t>
            </a:r>
            <a:r>
              <a:rPr lang="en-US" altLang="ko-KR" sz="1600" dirty="0" err="1"/>
              <a:t>preprocess_image</a:t>
            </a:r>
            <a:r>
              <a:rPr lang="en-US" altLang="ko-KR" sz="1600" dirty="0"/>
              <a:t>(</a:t>
            </a:r>
            <a:r>
              <a:rPr lang="en-US" altLang="ko-KR" sz="1600" dirty="0" err="1"/>
              <a:t>style_reference_image_path</a:t>
            </a:r>
            <a:r>
              <a:rPr lang="en-US" altLang="ko-KR" sz="1600" dirty="0"/>
              <a:t>))</a:t>
            </a:r>
          </a:p>
          <a:p>
            <a:endParaRPr lang="en-US" altLang="ko-KR" sz="1600" dirty="0"/>
          </a:p>
          <a:p>
            <a:r>
              <a:rPr lang="en-US" altLang="ko-KR" sz="1600" dirty="0"/>
              <a:t># </a:t>
            </a:r>
            <a:r>
              <a:rPr lang="ko-KR" altLang="en-US" sz="1600" dirty="0"/>
              <a:t>생성된 이미지를 담을 </a:t>
            </a:r>
            <a:r>
              <a:rPr lang="ko-KR" altLang="en-US" sz="1600" dirty="0" err="1"/>
              <a:t>플레이스홀더</a:t>
            </a:r>
            <a:endParaRPr lang="ko-KR" altLang="en-US" sz="1600" dirty="0"/>
          </a:p>
          <a:p>
            <a:r>
              <a:rPr lang="en-US" altLang="ko-KR" sz="1600" dirty="0" err="1"/>
              <a:t>combination_image</a:t>
            </a:r>
            <a:r>
              <a:rPr lang="en-US" altLang="ko-KR" sz="1600" dirty="0"/>
              <a:t> = </a:t>
            </a:r>
            <a:r>
              <a:rPr lang="en-US" altLang="ko-KR" sz="1600" dirty="0" err="1"/>
              <a:t>K.placeholder</a:t>
            </a:r>
            <a:r>
              <a:rPr lang="en-US" altLang="ko-KR" sz="1600" dirty="0"/>
              <a:t>((1, </a:t>
            </a:r>
            <a:r>
              <a:rPr lang="en-US" altLang="ko-KR" sz="1600" dirty="0" err="1"/>
              <a:t>img_height</a:t>
            </a:r>
            <a:r>
              <a:rPr lang="en-US" altLang="ko-KR" sz="1600" dirty="0"/>
              <a:t>, </a:t>
            </a:r>
            <a:r>
              <a:rPr lang="en-US" altLang="ko-KR" sz="1600" dirty="0" err="1"/>
              <a:t>img_width</a:t>
            </a:r>
            <a:r>
              <a:rPr lang="en-US" altLang="ko-KR" sz="1600" dirty="0"/>
              <a:t>, 3))</a:t>
            </a:r>
          </a:p>
          <a:p>
            <a:endParaRPr lang="en-US" altLang="ko-KR" sz="1600" dirty="0"/>
          </a:p>
          <a:p>
            <a:r>
              <a:rPr lang="en-US" altLang="ko-KR" sz="1600" dirty="0"/>
              <a:t># </a:t>
            </a:r>
            <a:r>
              <a:rPr lang="ko-KR" altLang="en-US" sz="1600" dirty="0"/>
              <a:t>세 개의 이미지를 하나의 배치로 합칩니다</a:t>
            </a:r>
          </a:p>
          <a:p>
            <a:r>
              <a:rPr lang="en-US" altLang="ko-KR" sz="1600" dirty="0" err="1"/>
              <a:t>input_tensor</a:t>
            </a:r>
            <a:r>
              <a:rPr lang="en-US" altLang="ko-KR" sz="1600" dirty="0"/>
              <a:t> = </a:t>
            </a:r>
            <a:r>
              <a:rPr lang="en-US" altLang="ko-KR" sz="1600" dirty="0" err="1"/>
              <a:t>K.concatenate</a:t>
            </a:r>
            <a:r>
              <a:rPr lang="en-US" altLang="ko-KR" sz="1600" dirty="0"/>
              <a:t>([</a:t>
            </a:r>
            <a:r>
              <a:rPr lang="en-US" altLang="ko-KR" sz="1600" dirty="0" err="1"/>
              <a:t>target_image</a:t>
            </a:r>
            <a:r>
              <a:rPr lang="en-US" altLang="ko-KR" sz="1600" dirty="0"/>
              <a:t>,</a:t>
            </a:r>
          </a:p>
          <a:p>
            <a:r>
              <a:rPr lang="en-US" altLang="ko-KR" sz="1600" dirty="0"/>
              <a:t>                              </a:t>
            </a:r>
            <a:r>
              <a:rPr lang="en-US" altLang="ko-KR" sz="1600" dirty="0" err="1"/>
              <a:t>style_reference_image</a:t>
            </a:r>
            <a:r>
              <a:rPr lang="en-US" altLang="ko-KR" sz="1600" dirty="0"/>
              <a:t>,</a:t>
            </a:r>
          </a:p>
          <a:p>
            <a:r>
              <a:rPr lang="en-US" altLang="ko-KR" sz="1600" dirty="0"/>
              <a:t>                              </a:t>
            </a:r>
            <a:r>
              <a:rPr lang="en-US" altLang="ko-KR" sz="1600" dirty="0" err="1"/>
              <a:t>combination_image</a:t>
            </a:r>
            <a:r>
              <a:rPr lang="en-US" altLang="ko-KR" sz="1600" dirty="0"/>
              <a:t>], axis=0)</a:t>
            </a:r>
          </a:p>
          <a:p>
            <a:endParaRPr lang="en-US" altLang="ko-KR" sz="1600" dirty="0"/>
          </a:p>
          <a:p>
            <a:r>
              <a:rPr lang="en-US" altLang="ko-KR" sz="1600" dirty="0"/>
              <a:t># </a:t>
            </a:r>
            <a:r>
              <a:rPr lang="ko-KR" altLang="en-US" sz="1600" dirty="0"/>
              <a:t>세 이미지의 배치를 입력으로 받는 </a:t>
            </a:r>
            <a:r>
              <a:rPr lang="en-US" altLang="ko-KR" sz="1600" dirty="0"/>
              <a:t>VGG </a:t>
            </a:r>
            <a:r>
              <a:rPr lang="ko-KR" altLang="en-US" sz="1600" dirty="0"/>
              <a:t>네트워크를 만듭니다</a:t>
            </a:r>
            <a:r>
              <a:rPr lang="en-US" altLang="ko-KR" sz="1600" dirty="0"/>
              <a:t>.</a:t>
            </a:r>
          </a:p>
          <a:p>
            <a:r>
              <a:rPr lang="en-US" altLang="ko-KR" sz="1600" dirty="0"/>
              <a:t># </a:t>
            </a:r>
            <a:r>
              <a:rPr lang="ko-KR" altLang="en-US" sz="1600" dirty="0"/>
              <a:t>이 모델은 사전 훈련된 </a:t>
            </a:r>
            <a:r>
              <a:rPr lang="en-US" altLang="ko-KR" sz="1600" dirty="0"/>
              <a:t>ImageNet </a:t>
            </a:r>
            <a:r>
              <a:rPr lang="ko-KR" altLang="en-US" sz="1600" dirty="0"/>
              <a:t>가중치를 </a:t>
            </a:r>
            <a:r>
              <a:rPr lang="ko-KR" altLang="en-US" sz="1600" dirty="0" err="1"/>
              <a:t>로드합니다</a:t>
            </a:r>
            <a:endParaRPr lang="ko-KR" altLang="en-US" sz="1600" dirty="0"/>
          </a:p>
          <a:p>
            <a:r>
              <a:rPr lang="en-US" altLang="ko-KR" sz="1600" dirty="0"/>
              <a:t>model = vgg19.VGG19(</a:t>
            </a:r>
            <a:r>
              <a:rPr lang="en-US" altLang="ko-KR" sz="1600" dirty="0" err="1"/>
              <a:t>input_tensor</a:t>
            </a:r>
            <a:r>
              <a:rPr lang="en-US" altLang="ko-KR" sz="1600" dirty="0"/>
              <a:t>=</a:t>
            </a:r>
            <a:r>
              <a:rPr lang="en-US" altLang="ko-KR" sz="1600" dirty="0" err="1"/>
              <a:t>input_tensor</a:t>
            </a:r>
            <a:r>
              <a:rPr lang="en-US" altLang="ko-KR" sz="1600" dirty="0"/>
              <a:t>,</a:t>
            </a:r>
          </a:p>
          <a:p>
            <a:r>
              <a:rPr lang="en-US" altLang="ko-KR" sz="1600" dirty="0"/>
              <a:t>                    weights='</a:t>
            </a:r>
            <a:r>
              <a:rPr lang="en-US" altLang="ko-KR" sz="1600" dirty="0" err="1"/>
              <a:t>imagenet</a:t>
            </a:r>
            <a:r>
              <a:rPr lang="en-US" altLang="ko-KR" sz="1600" dirty="0"/>
              <a:t>',</a:t>
            </a:r>
          </a:p>
          <a:p>
            <a:r>
              <a:rPr lang="en-US" altLang="ko-KR" sz="1600" dirty="0"/>
              <a:t>                    </a:t>
            </a:r>
            <a:r>
              <a:rPr lang="en-US" altLang="ko-KR" sz="1600" dirty="0" err="1"/>
              <a:t>include_top</a:t>
            </a:r>
            <a:r>
              <a:rPr lang="en-US" altLang="ko-KR" sz="1600" dirty="0"/>
              <a:t>=False)</a:t>
            </a:r>
          </a:p>
          <a:p>
            <a:r>
              <a:rPr lang="en-US" altLang="ko-KR" sz="1600" dirty="0"/>
              <a:t>print('</a:t>
            </a:r>
            <a:r>
              <a:rPr lang="ko-KR" altLang="en-US" sz="1600" dirty="0"/>
              <a:t>모델 로드 완료</a:t>
            </a:r>
            <a:r>
              <a:rPr lang="en-US" altLang="ko-KR" sz="1600" dirty="0"/>
              <a:t>.')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302387339"/>
      </p:ext>
    </p:extLst>
  </p:cSld>
  <p:clrMapOvr>
    <a:masterClrMapping/>
  </p:clrMapOvr>
  <p:transition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09626" y="169380"/>
            <a:ext cx="11572748" cy="6359441"/>
            <a:chOff x="309626" y="245385"/>
            <a:chExt cx="11572748" cy="6359441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1DE2A7CB-9018-4640-AB43-BCC19C805324}"/>
                </a:ext>
              </a:extLst>
            </p:cNvPr>
            <p:cNvSpPr/>
            <p:nvPr/>
          </p:nvSpPr>
          <p:spPr>
            <a:xfrm>
              <a:off x="309626" y="253174"/>
              <a:ext cx="11572748" cy="63516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431800" dist="25400" dir="5400000" algn="t" rotWithShape="0">
                <a:prstClr val="black">
                  <a:alpha val="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41FADB85-E686-462D-A485-3251109C5436}"/>
                </a:ext>
              </a:extLst>
            </p:cNvPr>
            <p:cNvSpPr/>
            <p:nvPr/>
          </p:nvSpPr>
          <p:spPr>
            <a:xfrm>
              <a:off x="11217893" y="253174"/>
              <a:ext cx="664481" cy="647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431800" dist="25400" dir="5400000" algn="t" rotWithShape="0">
                <a:prstClr val="black">
                  <a:alpha val="1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A6EE2FFB-3CA7-453A-9016-7D5286183A63}"/>
                </a:ext>
              </a:extLst>
            </p:cNvPr>
            <p:cNvSpPr/>
            <p:nvPr/>
          </p:nvSpPr>
          <p:spPr>
            <a:xfrm>
              <a:off x="1058925" y="245385"/>
              <a:ext cx="10157083" cy="647700"/>
            </a:xfrm>
            <a:prstGeom prst="rect">
              <a:avLst/>
            </a:prstGeom>
            <a:solidFill>
              <a:srgbClr val="30396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 latinLnBrk="0">
                <a:defRPr/>
              </a:pPr>
              <a:r>
                <a:rPr lang="en-US" altLang="ko-KR" sz="2400" b="1" i="1" kern="0" dirty="0">
                  <a:solidFill>
                    <a:prstClr val="white"/>
                  </a:solidFill>
                </a:rPr>
                <a:t>PPT PRESENTATION </a:t>
              </a:r>
              <a:r>
                <a:rPr lang="en-US" altLang="ko-KR" sz="700" kern="0" dirty="0">
                  <a:solidFill>
                    <a:prstClr val="white"/>
                  </a:solidFill>
                </a:rPr>
                <a:t>Enjoy your stylish business and campus life with BIZCAM</a:t>
              </a:r>
              <a:endParaRPr lang="ko-KR" altLang="en-US" dirty="0">
                <a:solidFill>
                  <a:prstClr val="white"/>
                </a:solidFill>
              </a:endParaRP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487BA28D-33C5-43AF-970E-26999AE17915}"/>
                </a:ext>
              </a:extLst>
            </p:cNvPr>
            <p:cNvGrpSpPr/>
            <p:nvPr/>
          </p:nvGrpSpPr>
          <p:grpSpPr>
            <a:xfrm>
              <a:off x="11434660" y="462783"/>
              <a:ext cx="230946" cy="228482"/>
              <a:chOff x="11242636" y="735673"/>
              <a:chExt cx="230946" cy="228482"/>
            </a:xfrm>
          </p:grpSpPr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B970DAD8-A6E3-48BF-8D1C-673AB141B080}"/>
                  </a:ext>
                </a:extLst>
              </p:cNvPr>
              <p:cNvSpPr/>
              <p:nvPr/>
            </p:nvSpPr>
            <p:spPr>
              <a:xfrm>
                <a:off x="11302773" y="800483"/>
                <a:ext cx="108789" cy="108789"/>
              </a:xfrm>
              <a:prstGeom prst="ellipse">
                <a:avLst/>
              </a:prstGeom>
              <a:solidFill>
                <a:srgbClr val="FFC000"/>
              </a:solidFill>
              <a:ln w="158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사각형: 둥근 위쪽 모서리 16">
                <a:extLst>
                  <a:ext uri="{FF2B5EF4-FFF2-40B4-BE49-F238E27FC236}">
                    <a16:creationId xmlns:a16="http://schemas.microsoft.com/office/drawing/2014/main" id="{91BF2FC8-071D-4609-83EB-B8AB51FD9950}"/>
                  </a:ext>
                </a:extLst>
              </p:cNvPr>
              <p:cNvSpPr/>
              <p:nvPr/>
            </p:nvSpPr>
            <p:spPr>
              <a:xfrm>
                <a:off x="11333147" y="910155"/>
                <a:ext cx="48043" cy="54000"/>
              </a:xfrm>
              <a:prstGeom prst="round2SameRect">
                <a:avLst>
                  <a:gd name="adj1" fmla="val 0"/>
                  <a:gd name="adj2" fmla="val 50000"/>
                </a:avLst>
              </a:prstGeom>
              <a:noFill/>
              <a:ln w="158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E3179C3A-7FB3-4AED-81F6-31C07000E3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59549" y="735673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D9DF4843-1541-4000-A861-6FA3EE6D3519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1459354" y="83820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>
                <a:extLst>
                  <a:ext uri="{FF2B5EF4-FFF2-40B4-BE49-F238E27FC236}">
                    <a16:creationId xmlns:a16="http://schemas.microsoft.com/office/drawing/2014/main" id="{E5214D7D-E792-4EAE-8927-F0C29E79BBD5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1256864" y="83542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876E0D67-EB1F-4DE7-9F1D-FCF86AEECCA2}"/>
                  </a:ext>
                </a:extLst>
              </p:cNvPr>
              <p:cNvCxnSpPr>
                <a:cxnSpLocks/>
              </p:cNvCxnSpPr>
              <p:nvPr/>
            </p:nvCxnSpPr>
            <p:spPr>
              <a:xfrm rot="8100000">
                <a:off x="11282498" y="767378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id="{E60A00B5-8E54-49D9-9864-50BE611E781B}"/>
                  </a:ext>
                </a:extLst>
              </p:cNvPr>
              <p:cNvCxnSpPr>
                <a:cxnSpLocks/>
              </p:cNvCxnSpPr>
              <p:nvPr/>
            </p:nvCxnSpPr>
            <p:spPr>
              <a:xfrm rot="13500000">
                <a:off x="11433473" y="77214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55BA2AA-F16D-4E85-8715-E9F4F9C65EE8}"/>
                </a:ext>
              </a:extLst>
            </p:cNvPr>
            <p:cNvSpPr/>
            <p:nvPr/>
          </p:nvSpPr>
          <p:spPr>
            <a:xfrm>
              <a:off x="309626" y="245385"/>
              <a:ext cx="749300" cy="6477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>
              <a:outerShdw dist="25400" algn="l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b="1" dirty="0">
                  <a:solidFill>
                    <a:srgbClr val="303962"/>
                  </a:solidFill>
                </a:rPr>
                <a:t>01</a:t>
              </a:r>
              <a:endParaRPr lang="ko-KR" altLang="en-US" b="1" dirty="0">
                <a:solidFill>
                  <a:srgbClr val="303962"/>
                </a:solidFill>
              </a:endParaRPr>
            </a:p>
          </p:txBody>
        </p: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700BEA06-447F-4E64-9A24-AC92AF81A4E7}"/>
                </a:ext>
              </a:extLst>
            </p:cNvPr>
            <p:cNvGrpSpPr/>
            <p:nvPr/>
          </p:nvGrpSpPr>
          <p:grpSpPr>
            <a:xfrm>
              <a:off x="10703092" y="493743"/>
              <a:ext cx="267186" cy="165383"/>
              <a:chOff x="10447060" y="740631"/>
              <a:chExt cx="267186" cy="165383"/>
            </a:xfrm>
          </p:grpSpPr>
          <p:sp>
            <p:nvSpPr>
              <p:cNvPr id="25" name="화살표: 갈매기형 수장 24">
                <a:extLst>
                  <a:ext uri="{FF2B5EF4-FFF2-40B4-BE49-F238E27FC236}">
                    <a16:creationId xmlns:a16="http://schemas.microsoft.com/office/drawing/2014/main" id="{585821D6-0BBF-44C8-B0DB-6DBE5320FA21}"/>
                  </a:ext>
                </a:extLst>
              </p:cNvPr>
              <p:cNvSpPr/>
              <p:nvPr/>
            </p:nvSpPr>
            <p:spPr>
              <a:xfrm>
                <a:off x="10597188" y="740631"/>
                <a:ext cx="117058" cy="165383"/>
              </a:xfrm>
              <a:prstGeom prst="chevron">
                <a:avLst>
                  <a:gd name="adj" fmla="val 8072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84B49E7D-3BAD-479B-8256-2BD7BD744D6B}"/>
                  </a:ext>
                </a:extLst>
              </p:cNvPr>
              <p:cNvSpPr/>
              <p:nvPr/>
            </p:nvSpPr>
            <p:spPr>
              <a:xfrm>
                <a:off x="10447060" y="816123"/>
                <a:ext cx="252000" cy="144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B210984-047B-475B-A8AE-4D570D02243C}"/>
              </a:ext>
            </a:extLst>
          </p:cNvPr>
          <p:cNvSpPr/>
          <p:nvPr/>
        </p:nvSpPr>
        <p:spPr>
          <a:xfrm>
            <a:off x="959699" y="1447058"/>
            <a:ext cx="10355534" cy="185343"/>
          </a:xfrm>
          <a:prstGeom prst="rect">
            <a:avLst/>
          </a:prstGeom>
          <a:solidFill>
            <a:srgbClr val="FBBD23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/>
              <a:t>코드</a:t>
            </a:r>
            <a:r>
              <a:rPr lang="en-US" altLang="ko-KR" sz="1200" dirty="0"/>
              <a:t>8-17 </a:t>
            </a:r>
            <a:r>
              <a:rPr lang="ko-KR" altLang="en-US" sz="1200" dirty="0"/>
              <a:t>손실과 </a:t>
            </a:r>
            <a:r>
              <a:rPr lang="ko-KR" altLang="en-US" sz="1200" dirty="0" err="1"/>
              <a:t>그람행렬</a:t>
            </a:r>
            <a:endParaRPr lang="ko-KR" altLang="en-US" sz="12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5E78E5A-5B22-4AE1-9303-5A97B864DFD2}"/>
              </a:ext>
            </a:extLst>
          </p:cNvPr>
          <p:cNvSpPr txBox="1"/>
          <p:nvPr/>
        </p:nvSpPr>
        <p:spPr>
          <a:xfrm>
            <a:off x="933544" y="1632401"/>
            <a:ext cx="1036024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def </a:t>
            </a:r>
            <a:r>
              <a:rPr lang="en-US" altLang="ko-KR" sz="1600" dirty="0" err="1"/>
              <a:t>content_loss</a:t>
            </a:r>
            <a:r>
              <a:rPr lang="en-US" altLang="ko-KR" sz="1600" dirty="0"/>
              <a:t>(base, combination):</a:t>
            </a:r>
          </a:p>
          <a:p>
            <a:r>
              <a:rPr lang="en-US" altLang="ko-KR" sz="1600" dirty="0"/>
              <a:t>    return </a:t>
            </a:r>
            <a:r>
              <a:rPr lang="en-US" altLang="ko-KR" sz="1600" dirty="0" err="1"/>
              <a:t>K.sum</a:t>
            </a:r>
            <a:r>
              <a:rPr lang="en-US" altLang="ko-KR" sz="1600" dirty="0"/>
              <a:t>(</a:t>
            </a:r>
            <a:r>
              <a:rPr lang="en-US" altLang="ko-KR" sz="1600" dirty="0" err="1"/>
              <a:t>K.square</a:t>
            </a:r>
            <a:r>
              <a:rPr lang="en-US" altLang="ko-KR" sz="1600" dirty="0"/>
              <a:t>(combination - base))</a:t>
            </a:r>
          </a:p>
          <a:p>
            <a:endParaRPr lang="en-US" altLang="ko-KR" sz="1600" dirty="0"/>
          </a:p>
          <a:p>
            <a:r>
              <a:rPr lang="en-US" altLang="ko-KR" sz="1600" dirty="0"/>
              <a:t>def </a:t>
            </a:r>
            <a:r>
              <a:rPr lang="en-US" altLang="ko-KR" sz="1600" dirty="0" err="1"/>
              <a:t>gram_matrix</a:t>
            </a:r>
            <a:r>
              <a:rPr lang="en-US" altLang="ko-KR" sz="1600" dirty="0"/>
              <a:t>(x):</a:t>
            </a:r>
          </a:p>
          <a:p>
            <a:r>
              <a:rPr lang="en-US" altLang="ko-KR" sz="1600" dirty="0"/>
              <a:t>    features = </a:t>
            </a:r>
            <a:r>
              <a:rPr lang="en-US" altLang="ko-KR" sz="1600" dirty="0" err="1"/>
              <a:t>K.batch_flatten</a:t>
            </a:r>
            <a:r>
              <a:rPr lang="en-US" altLang="ko-KR" sz="1600" dirty="0"/>
              <a:t>(</a:t>
            </a:r>
            <a:r>
              <a:rPr lang="en-US" altLang="ko-KR" sz="1600" dirty="0" err="1"/>
              <a:t>K.permute_dimensions</a:t>
            </a:r>
            <a:r>
              <a:rPr lang="en-US" altLang="ko-KR" sz="1600" dirty="0"/>
              <a:t>(x, (2, 0, 1)))</a:t>
            </a:r>
          </a:p>
          <a:p>
            <a:r>
              <a:rPr lang="en-US" altLang="ko-KR" sz="1600" dirty="0"/>
              <a:t>    gram = K.dot(features, </a:t>
            </a:r>
            <a:r>
              <a:rPr lang="en-US" altLang="ko-KR" sz="1600" dirty="0" err="1"/>
              <a:t>K.transpose</a:t>
            </a:r>
            <a:r>
              <a:rPr lang="en-US" altLang="ko-KR" sz="1600" dirty="0"/>
              <a:t>(features))</a:t>
            </a:r>
          </a:p>
          <a:p>
            <a:r>
              <a:rPr lang="en-US" altLang="ko-KR" sz="1600" dirty="0"/>
              <a:t>    return gram</a:t>
            </a:r>
          </a:p>
          <a:p>
            <a:endParaRPr lang="en-US" altLang="ko-KR" sz="1600" dirty="0"/>
          </a:p>
          <a:p>
            <a:endParaRPr lang="en-US" altLang="ko-KR" sz="1600" dirty="0"/>
          </a:p>
          <a:p>
            <a:r>
              <a:rPr lang="en-US" altLang="ko-KR" sz="1600" dirty="0"/>
              <a:t>def </a:t>
            </a:r>
            <a:r>
              <a:rPr lang="en-US" altLang="ko-KR" sz="1600" dirty="0" err="1"/>
              <a:t>style_loss</a:t>
            </a:r>
            <a:r>
              <a:rPr lang="en-US" altLang="ko-KR" sz="1600" dirty="0"/>
              <a:t>(style, combination):</a:t>
            </a:r>
          </a:p>
          <a:p>
            <a:r>
              <a:rPr lang="en-US" altLang="ko-KR" sz="1600" dirty="0"/>
              <a:t>    S = </a:t>
            </a:r>
            <a:r>
              <a:rPr lang="en-US" altLang="ko-KR" sz="1600" dirty="0" err="1"/>
              <a:t>gram_matrix</a:t>
            </a:r>
            <a:r>
              <a:rPr lang="en-US" altLang="ko-KR" sz="1600" dirty="0"/>
              <a:t>(style)</a:t>
            </a:r>
          </a:p>
          <a:p>
            <a:r>
              <a:rPr lang="en-US" altLang="ko-KR" sz="1600" dirty="0"/>
              <a:t>    C = </a:t>
            </a:r>
            <a:r>
              <a:rPr lang="en-US" altLang="ko-KR" sz="1600" dirty="0" err="1"/>
              <a:t>gram_matrix</a:t>
            </a:r>
            <a:r>
              <a:rPr lang="en-US" altLang="ko-KR" sz="1600" dirty="0"/>
              <a:t>(combination)</a:t>
            </a:r>
          </a:p>
          <a:p>
            <a:r>
              <a:rPr lang="en-US" altLang="ko-KR" sz="1600" dirty="0"/>
              <a:t>    channels = 3</a:t>
            </a:r>
          </a:p>
          <a:p>
            <a:r>
              <a:rPr lang="en-US" altLang="ko-KR" sz="1600" dirty="0"/>
              <a:t>    size = </a:t>
            </a:r>
            <a:r>
              <a:rPr lang="en-US" altLang="ko-KR" sz="1600" dirty="0" err="1"/>
              <a:t>img_height</a:t>
            </a:r>
            <a:r>
              <a:rPr lang="en-US" altLang="ko-KR" sz="1600" dirty="0"/>
              <a:t> * </a:t>
            </a:r>
            <a:r>
              <a:rPr lang="en-US" altLang="ko-KR" sz="1600" dirty="0" err="1"/>
              <a:t>img_width</a:t>
            </a:r>
            <a:endParaRPr lang="en-US" altLang="ko-KR" sz="1600" dirty="0"/>
          </a:p>
          <a:p>
            <a:r>
              <a:rPr lang="en-US" altLang="ko-KR" sz="1600" dirty="0"/>
              <a:t>    return </a:t>
            </a:r>
            <a:r>
              <a:rPr lang="en-US" altLang="ko-KR" sz="1600" dirty="0" err="1"/>
              <a:t>K.sum</a:t>
            </a:r>
            <a:r>
              <a:rPr lang="en-US" altLang="ko-KR" sz="1600" dirty="0"/>
              <a:t>(</a:t>
            </a:r>
            <a:r>
              <a:rPr lang="en-US" altLang="ko-KR" sz="1600" dirty="0" err="1"/>
              <a:t>K.square</a:t>
            </a:r>
            <a:r>
              <a:rPr lang="en-US" altLang="ko-KR" sz="1600" dirty="0"/>
              <a:t>(S - C)) / (4. * (channels ** 2) * (size ** 2))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64105617"/>
      </p:ext>
    </p:extLst>
  </p:cSld>
  <p:clrMapOvr>
    <a:masterClrMapping/>
  </p:clrMapOvr>
  <p:transition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09626" y="169380"/>
            <a:ext cx="11572748" cy="6359441"/>
            <a:chOff x="309626" y="245385"/>
            <a:chExt cx="11572748" cy="6359441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1DE2A7CB-9018-4640-AB43-BCC19C805324}"/>
                </a:ext>
              </a:extLst>
            </p:cNvPr>
            <p:cNvSpPr/>
            <p:nvPr/>
          </p:nvSpPr>
          <p:spPr>
            <a:xfrm>
              <a:off x="309626" y="253174"/>
              <a:ext cx="11572748" cy="63516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431800" dist="25400" dir="5400000" algn="t" rotWithShape="0">
                <a:prstClr val="black">
                  <a:alpha val="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41FADB85-E686-462D-A485-3251109C5436}"/>
                </a:ext>
              </a:extLst>
            </p:cNvPr>
            <p:cNvSpPr/>
            <p:nvPr/>
          </p:nvSpPr>
          <p:spPr>
            <a:xfrm>
              <a:off x="11217893" y="253174"/>
              <a:ext cx="664481" cy="647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431800" dist="25400" dir="5400000" algn="t" rotWithShape="0">
                <a:prstClr val="black">
                  <a:alpha val="1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A6EE2FFB-3CA7-453A-9016-7D5286183A63}"/>
                </a:ext>
              </a:extLst>
            </p:cNvPr>
            <p:cNvSpPr/>
            <p:nvPr/>
          </p:nvSpPr>
          <p:spPr>
            <a:xfrm>
              <a:off x="1058925" y="245385"/>
              <a:ext cx="10157083" cy="647700"/>
            </a:xfrm>
            <a:prstGeom prst="rect">
              <a:avLst/>
            </a:prstGeom>
            <a:solidFill>
              <a:srgbClr val="30396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 latinLnBrk="0">
                <a:defRPr/>
              </a:pPr>
              <a:r>
                <a:rPr lang="en-US" altLang="ko-KR" sz="2400" b="1" i="1" kern="0" dirty="0">
                  <a:solidFill>
                    <a:prstClr val="white"/>
                  </a:solidFill>
                </a:rPr>
                <a:t>PPT PRESENTATION </a:t>
              </a:r>
              <a:r>
                <a:rPr lang="en-US" altLang="ko-KR" sz="700" kern="0" dirty="0">
                  <a:solidFill>
                    <a:prstClr val="white"/>
                  </a:solidFill>
                </a:rPr>
                <a:t>Enjoy your stylish business and campus life with BIZCAM</a:t>
              </a:r>
              <a:endParaRPr lang="ko-KR" altLang="en-US" dirty="0">
                <a:solidFill>
                  <a:prstClr val="white"/>
                </a:solidFill>
              </a:endParaRP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487BA28D-33C5-43AF-970E-26999AE17915}"/>
                </a:ext>
              </a:extLst>
            </p:cNvPr>
            <p:cNvGrpSpPr/>
            <p:nvPr/>
          </p:nvGrpSpPr>
          <p:grpSpPr>
            <a:xfrm>
              <a:off x="11434660" y="462783"/>
              <a:ext cx="230946" cy="228482"/>
              <a:chOff x="11242636" y="735673"/>
              <a:chExt cx="230946" cy="228482"/>
            </a:xfrm>
          </p:grpSpPr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B970DAD8-A6E3-48BF-8D1C-673AB141B080}"/>
                  </a:ext>
                </a:extLst>
              </p:cNvPr>
              <p:cNvSpPr/>
              <p:nvPr/>
            </p:nvSpPr>
            <p:spPr>
              <a:xfrm>
                <a:off x="11302773" y="800483"/>
                <a:ext cx="108789" cy="108789"/>
              </a:xfrm>
              <a:prstGeom prst="ellipse">
                <a:avLst/>
              </a:prstGeom>
              <a:solidFill>
                <a:srgbClr val="FFC000"/>
              </a:solidFill>
              <a:ln w="158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사각형: 둥근 위쪽 모서리 16">
                <a:extLst>
                  <a:ext uri="{FF2B5EF4-FFF2-40B4-BE49-F238E27FC236}">
                    <a16:creationId xmlns:a16="http://schemas.microsoft.com/office/drawing/2014/main" id="{91BF2FC8-071D-4609-83EB-B8AB51FD9950}"/>
                  </a:ext>
                </a:extLst>
              </p:cNvPr>
              <p:cNvSpPr/>
              <p:nvPr/>
            </p:nvSpPr>
            <p:spPr>
              <a:xfrm>
                <a:off x="11333147" y="910155"/>
                <a:ext cx="48043" cy="54000"/>
              </a:xfrm>
              <a:prstGeom prst="round2SameRect">
                <a:avLst>
                  <a:gd name="adj1" fmla="val 0"/>
                  <a:gd name="adj2" fmla="val 50000"/>
                </a:avLst>
              </a:prstGeom>
              <a:noFill/>
              <a:ln w="158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E3179C3A-7FB3-4AED-81F6-31C07000E3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59549" y="735673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D9DF4843-1541-4000-A861-6FA3EE6D3519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1459354" y="83820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>
                <a:extLst>
                  <a:ext uri="{FF2B5EF4-FFF2-40B4-BE49-F238E27FC236}">
                    <a16:creationId xmlns:a16="http://schemas.microsoft.com/office/drawing/2014/main" id="{E5214D7D-E792-4EAE-8927-F0C29E79BBD5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1256864" y="83542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876E0D67-EB1F-4DE7-9F1D-FCF86AEECCA2}"/>
                  </a:ext>
                </a:extLst>
              </p:cNvPr>
              <p:cNvCxnSpPr>
                <a:cxnSpLocks/>
              </p:cNvCxnSpPr>
              <p:nvPr/>
            </p:nvCxnSpPr>
            <p:spPr>
              <a:xfrm rot="8100000">
                <a:off x="11282498" y="767378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id="{E60A00B5-8E54-49D9-9864-50BE611E781B}"/>
                  </a:ext>
                </a:extLst>
              </p:cNvPr>
              <p:cNvCxnSpPr>
                <a:cxnSpLocks/>
              </p:cNvCxnSpPr>
              <p:nvPr/>
            </p:nvCxnSpPr>
            <p:spPr>
              <a:xfrm rot="13500000">
                <a:off x="11433473" y="77214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55BA2AA-F16D-4E85-8715-E9F4F9C65EE8}"/>
                </a:ext>
              </a:extLst>
            </p:cNvPr>
            <p:cNvSpPr/>
            <p:nvPr/>
          </p:nvSpPr>
          <p:spPr>
            <a:xfrm>
              <a:off x="309626" y="245385"/>
              <a:ext cx="749300" cy="6477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>
              <a:outerShdw dist="25400" algn="l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b="1" dirty="0">
                  <a:solidFill>
                    <a:srgbClr val="303962"/>
                  </a:solidFill>
                </a:rPr>
                <a:t>01</a:t>
              </a:r>
              <a:endParaRPr lang="ko-KR" altLang="en-US" b="1" dirty="0">
                <a:solidFill>
                  <a:srgbClr val="303962"/>
                </a:solidFill>
              </a:endParaRPr>
            </a:p>
          </p:txBody>
        </p: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700BEA06-447F-4E64-9A24-AC92AF81A4E7}"/>
                </a:ext>
              </a:extLst>
            </p:cNvPr>
            <p:cNvGrpSpPr/>
            <p:nvPr/>
          </p:nvGrpSpPr>
          <p:grpSpPr>
            <a:xfrm>
              <a:off x="10703092" y="493743"/>
              <a:ext cx="267186" cy="165383"/>
              <a:chOff x="10447060" y="740631"/>
              <a:chExt cx="267186" cy="165383"/>
            </a:xfrm>
          </p:grpSpPr>
          <p:sp>
            <p:nvSpPr>
              <p:cNvPr id="25" name="화살표: 갈매기형 수장 24">
                <a:extLst>
                  <a:ext uri="{FF2B5EF4-FFF2-40B4-BE49-F238E27FC236}">
                    <a16:creationId xmlns:a16="http://schemas.microsoft.com/office/drawing/2014/main" id="{585821D6-0BBF-44C8-B0DB-6DBE5320FA21}"/>
                  </a:ext>
                </a:extLst>
              </p:cNvPr>
              <p:cNvSpPr/>
              <p:nvPr/>
            </p:nvSpPr>
            <p:spPr>
              <a:xfrm>
                <a:off x="10597188" y="740631"/>
                <a:ext cx="117058" cy="165383"/>
              </a:xfrm>
              <a:prstGeom prst="chevron">
                <a:avLst>
                  <a:gd name="adj" fmla="val 8072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84B49E7D-3BAD-479B-8256-2BD7BD744D6B}"/>
                  </a:ext>
                </a:extLst>
              </p:cNvPr>
              <p:cNvSpPr/>
              <p:nvPr/>
            </p:nvSpPr>
            <p:spPr>
              <a:xfrm>
                <a:off x="10447060" y="816123"/>
                <a:ext cx="252000" cy="144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72112CD-2D89-4C7C-8DF2-80F126581B2C}"/>
              </a:ext>
            </a:extLst>
          </p:cNvPr>
          <p:cNvSpPr/>
          <p:nvPr/>
        </p:nvSpPr>
        <p:spPr>
          <a:xfrm>
            <a:off x="959699" y="1447058"/>
            <a:ext cx="10355534" cy="185343"/>
          </a:xfrm>
          <a:prstGeom prst="rect">
            <a:avLst/>
          </a:prstGeom>
          <a:solidFill>
            <a:srgbClr val="FBBD23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/>
              <a:t>코드</a:t>
            </a:r>
            <a:r>
              <a:rPr lang="en-US" altLang="ko-KR" sz="1200" dirty="0"/>
              <a:t>8-19 </a:t>
            </a:r>
            <a:r>
              <a:rPr lang="ko-KR" altLang="en-US" sz="1200" dirty="0"/>
              <a:t>총 변위 손실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F06D2E6-FE36-4AA8-BDEA-67A49E70A3AD}"/>
              </a:ext>
            </a:extLst>
          </p:cNvPr>
          <p:cNvSpPr txBox="1"/>
          <p:nvPr/>
        </p:nvSpPr>
        <p:spPr>
          <a:xfrm>
            <a:off x="933544" y="1632401"/>
            <a:ext cx="1036024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def </a:t>
            </a:r>
            <a:r>
              <a:rPr lang="en-US" altLang="ko-KR" sz="1600" dirty="0" err="1"/>
              <a:t>total_variation_loss</a:t>
            </a:r>
            <a:r>
              <a:rPr lang="en-US" altLang="ko-KR" sz="1600" dirty="0"/>
              <a:t>(x):</a:t>
            </a:r>
          </a:p>
          <a:p>
            <a:r>
              <a:rPr lang="en-US" altLang="ko-KR" sz="1600" dirty="0"/>
              <a:t>    a = </a:t>
            </a:r>
            <a:r>
              <a:rPr lang="en-US" altLang="ko-KR" sz="1600" dirty="0" err="1"/>
              <a:t>K.square</a:t>
            </a:r>
            <a:r>
              <a:rPr lang="en-US" altLang="ko-KR" sz="1600" dirty="0"/>
              <a:t>(</a:t>
            </a:r>
          </a:p>
          <a:p>
            <a:r>
              <a:rPr lang="en-US" altLang="ko-KR" sz="1600" dirty="0"/>
              <a:t>        x[:, :</a:t>
            </a:r>
            <a:r>
              <a:rPr lang="en-US" altLang="ko-KR" sz="1600" dirty="0" err="1"/>
              <a:t>img_height</a:t>
            </a:r>
            <a:r>
              <a:rPr lang="en-US" altLang="ko-KR" sz="1600" dirty="0"/>
              <a:t> - 1, :</a:t>
            </a:r>
            <a:r>
              <a:rPr lang="en-US" altLang="ko-KR" sz="1600" dirty="0" err="1"/>
              <a:t>img_width</a:t>
            </a:r>
            <a:r>
              <a:rPr lang="en-US" altLang="ko-KR" sz="1600" dirty="0"/>
              <a:t> - 1, :] - x[:, 1:, :</a:t>
            </a:r>
            <a:r>
              <a:rPr lang="en-US" altLang="ko-KR" sz="1600" dirty="0" err="1"/>
              <a:t>img_width</a:t>
            </a:r>
            <a:r>
              <a:rPr lang="en-US" altLang="ko-KR" sz="1600" dirty="0"/>
              <a:t> - 1, :])</a:t>
            </a:r>
          </a:p>
          <a:p>
            <a:r>
              <a:rPr lang="en-US" altLang="ko-KR" sz="1600" dirty="0"/>
              <a:t>    b = </a:t>
            </a:r>
            <a:r>
              <a:rPr lang="en-US" altLang="ko-KR" sz="1600" dirty="0" err="1"/>
              <a:t>K.square</a:t>
            </a:r>
            <a:r>
              <a:rPr lang="en-US" altLang="ko-KR" sz="1600" dirty="0"/>
              <a:t>(</a:t>
            </a:r>
          </a:p>
          <a:p>
            <a:r>
              <a:rPr lang="en-US" altLang="ko-KR" sz="1600" dirty="0"/>
              <a:t>        x[:, :</a:t>
            </a:r>
            <a:r>
              <a:rPr lang="en-US" altLang="ko-KR" sz="1600" dirty="0" err="1"/>
              <a:t>img_height</a:t>
            </a:r>
            <a:r>
              <a:rPr lang="en-US" altLang="ko-KR" sz="1600" dirty="0"/>
              <a:t> - 1, :</a:t>
            </a:r>
            <a:r>
              <a:rPr lang="en-US" altLang="ko-KR" sz="1600" dirty="0" err="1"/>
              <a:t>img_width</a:t>
            </a:r>
            <a:r>
              <a:rPr lang="en-US" altLang="ko-KR" sz="1600" dirty="0"/>
              <a:t> - 1, :] - x[:, :</a:t>
            </a:r>
            <a:r>
              <a:rPr lang="en-US" altLang="ko-KR" sz="1600" dirty="0" err="1"/>
              <a:t>img_height</a:t>
            </a:r>
            <a:r>
              <a:rPr lang="en-US" altLang="ko-KR" sz="1600" dirty="0"/>
              <a:t> - 1, 1:, :])</a:t>
            </a:r>
          </a:p>
          <a:p>
            <a:r>
              <a:rPr lang="en-US" altLang="ko-KR" sz="1600" dirty="0"/>
              <a:t>    return </a:t>
            </a:r>
            <a:r>
              <a:rPr lang="en-US" altLang="ko-KR" sz="1600" dirty="0" err="1"/>
              <a:t>K.sum</a:t>
            </a:r>
            <a:r>
              <a:rPr lang="en-US" altLang="ko-KR" sz="1600" dirty="0"/>
              <a:t>(</a:t>
            </a:r>
            <a:r>
              <a:rPr lang="en-US" altLang="ko-KR" sz="1600" dirty="0" err="1"/>
              <a:t>K.pow</a:t>
            </a:r>
            <a:r>
              <a:rPr lang="en-US" altLang="ko-KR" sz="1600" dirty="0"/>
              <a:t>(a + b, 1.25))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587825152"/>
      </p:ext>
    </p:extLst>
  </p:cSld>
  <p:clrMapOvr>
    <a:masterClrMapping/>
  </p:clrMapOvr>
  <p:transition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09626" y="169380"/>
            <a:ext cx="11572748" cy="6359441"/>
            <a:chOff x="309626" y="245385"/>
            <a:chExt cx="11572748" cy="6359441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1DE2A7CB-9018-4640-AB43-BCC19C805324}"/>
                </a:ext>
              </a:extLst>
            </p:cNvPr>
            <p:cNvSpPr/>
            <p:nvPr/>
          </p:nvSpPr>
          <p:spPr>
            <a:xfrm>
              <a:off x="309626" y="253174"/>
              <a:ext cx="11572748" cy="63516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431800" dist="25400" dir="5400000" algn="t" rotWithShape="0">
                <a:prstClr val="black">
                  <a:alpha val="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41FADB85-E686-462D-A485-3251109C5436}"/>
                </a:ext>
              </a:extLst>
            </p:cNvPr>
            <p:cNvSpPr/>
            <p:nvPr/>
          </p:nvSpPr>
          <p:spPr>
            <a:xfrm>
              <a:off x="11217893" y="253174"/>
              <a:ext cx="664481" cy="647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431800" dist="25400" dir="5400000" algn="t" rotWithShape="0">
                <a:prstClr val="black">
                  <a:alpha val="1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A6EE2FFB-3CA7-453A-9016-7D5286183A63}"/>
                </a:ext>
              </a:extLst>
            </p:cNvPr>
            <p:cNvSpPr/>
            <p:nvPr/>
          </p:nvSpPr>
          <p:spPr>
            <a:xfrm>
              <a:off x="1058925" y="245385"/>
              <a:ext cx="10157083" cy="647700"/>
            </a:xfrm>
            <a:prstGeom prst="rect">
              <a:avLst/>
            </a:prstGeom>
            <a:solidFill>
              <a:srgbClr val="30396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 latinLnBrk="0">
                <a:defRPr/>
              </a:pPr>
              <a:r>
                <a:rPr lang="en-US" altLang="ko-KR" sz="2400" b="1" i="1" kern="0" dirty="0">
                  <a:solidFill>
                    <a:prstClr val="white"/>
                  </a:solidFill>
                </a:rPr>
                <a:t>PPT PRESENTATION </a:t>
              </a:r>
              <a:r>
                <a:rPr lang="en-US" altLang="ko-KR" sz="700" kern="0" dirty="0">
                  <a:solidFill>
                    <a:prstClr val="white"/>
                  </a:solidFill>
                </a:rPr>
                <a:t>Enjoy your stylish business and campus life with BIZCAM</a:t>
              </a:r>
              <a:endParaRPr lang="ko-KR" altLang="en-US" dirty="0">
                <a:solidFill>
                  <a:prstClr val="white"/>
                </a:solidFill>
              </a:endParaRP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487BA28D-33C5-43AF-970E-26999AE17915}"/>
                </a:ext>
              </a:extLst>
            </p:cNvPr>
            <p:cNvGrpSpPr/>
            <p:nvPr/>
          </p:nvGrpSpPr>
          <p:grpSpPr>
            <a:xfrm>
              <a:off x="11434660" y="462783"/>
              <a:ext cx="230946" cy="228482"/>
              <a:chOff x="11242636" y="735673"/>
              <a:chExt cx="230946" cy="228482"/>
            </a:xfrm>
          </p:grpSpPr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B970DAD8-A6E3-48BF-8D1C-673AB141B080}"/>
                  </a:ext>
                </a:extLst>
              </p:cNvPr>
              <p:cNvSpPr/>
              <p:nvPr/>
            </p:nvSpPr>
            <p:spPr>
              <a:xfrm>
                <a:off x="11302773" y="800483"/>
                <a:ext cx="108789" cy="108789"/>
              </a:xfrm>
              <a:prstGeom prst="ellipse">
                <a:avLst/>
              </a:prstGeom>
              <a:solidFill>
                <a:srgbClr val="FFC000"/>
              </a:solidFill>
              <a:ln w="158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사각형: 둥근 위쪽 모서리 16">
                <a:extLst>
                  <a:ext uri="{FF2B5EF4-FFF2-40B4-BE49-F238E27FC236}">
                    <a16:creationId xmlns:a16="http://schemas.microsoft.com/office/drawing/2014/main" id="{91BF2FC8-071D-4609-83EB-B8AB51FD9950}"/>
                  </a:ext>
                </a:extLst>
              </p:cNvPr>
              <p:cNvSpPr/>
              <p:nvPr/>
            </p:nvSpPr>
            <p:spPr>
              <a:xfrm>
                <a:off x="11333147" y="910155"/>
                <a:ext cx="48043" cy="54000"/>
              </a:xfrm>
              <a:prstGeom prst="round2SameRect">
                <a:avLst>
                  <a:gd name="adj1" fmla="val 0"/>
                  <a:gd name="adj2" fmla="val 50000"/>
                </a:avLst>
              </a:prstGeom>
              <a:noFill/>
              <a:ln w="158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E3179C3A-7FB3-4AED-81F6-31C07000E3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59549" y="735673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D9DF4843-1541-4000-A861-6FA3EE6D3519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1459354" y="83820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>
                <a:extLst>
                  <a:ext uri="{FF2B5EF4-FFF2-40B4-BE49-F238E27FC236}">
                    <a16:creationId xmlns:a16="http://schemas.microsoft.com/office/drawing/2014/main" id="{E5214D7D-E792-4EAE-8927-F0C29E79BBD5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1256864" y="83542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876E0D67-EB1F-4DE7-9F1D-FCF86AEECCA2}"/>
                  </a:ext>
                </a:extLst>
              </p:cNvPr>
              <p:cNvCxnSpPr>
                <a:cxnSpLocks/>
              </p:cNvCxnSpPr>
              <p:nvPr/>
            </p:nvCxnSpPr>
            <p:spPr>
              <a:xfrm rot="8100000">
                <a:off x="11282498" y="767378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id="{E60A00B5-8E54-49D9-9864-50BE611E781B}"/>
                  </a:ext>
                </a:extLst>
              </p:cNvPr>
              <p:cNvCxnSpPr>
                <a:cxnSpLocks/>
              </p:cNvCxnSpPr>
              <p:nvPr/>
            </p:nvCxnSpPr>
            <p:spPr>
              <a:xfrm rot="13500000">
                <a:off x="11433473" y="77214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55BA2AA-F16D-4E85-8715-E9F4F9C65EE8}"/>
                </a:ext>
              </a:extLst>
            </p:cNvPr>
            <p:cNvSpPr/>
            <p:nvPr/>
          </p:nvSpPr>
          <p:spPr>
            <a:xfrm>
              <a:off x="309626" y="245385"/>
              <a:ext cx="749300" cy="6477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>
              <a:outerShdw dist="25400" algn="l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b="1" dirty="0">
                  <a:solidFill>
                    <a:srgbClr val="303962"/>
                  </a:solidFill>
                </a:rPr>
                <a:t>01</a:t>
              </a:r>
              <a:endParaRPr lang="ko-KR" altLang="en-US" b="1" dirty="0">
                <a:solidFill>
                  <a:srgbClr val="303962"/>
                </a:solidFill>
              </a:endParaRPr>
            </a:p>
          </p:txBody>
        </p: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700BEA06-447F-4E64-9A24-AC92AF81A4E7}"/>
                </a:ext>
              </a:extLst>
            </p:cNvPr>
            <p:cNvGrpSpPr/>
            <p:nvPr/>
          </p:nvGrpSpPr>
          <p:grpSpPr>
            <a:xfrm>
              <a:off x="10703092" y="493743"/>
              <a:ext cx="267186" cy="165383"/>
              <a:chOff x="10447060" y="740631"/>
              <a:chExt cx="267186" cy="165383"/>
            </a:xfrm>
          </p:grpSpPr>
          <p:sp>
            <p:nvSpPr>
              <p:cNvPr id="25" name="화살표: 갈매기형 수장 24">
                <a:extLst>
                  <a:ext uri="{FF2B5EF4-FFF2-40B4-BE49-F238E27FC236}">
                    <a16:creationId xmlns:a16="http://schemas.microsoft.com/office/drawing/2014/main" id="{585821D6-0BBF-44C8-B0DB-6DBE5320FA21}"/>
                  </a:ext>
                </a:extLst>
              </p:cNvPr>
              <p:cNvSpPr/>
              <p:nvPr/>
            </p:nvSpPr>
            <p:spPr>
              <a:xfrm>
                <a:off x="10597188" y="740631"/>
                <a:ext cx="117058" cy="165383"/>
              </a:xfrm>
              <a:prstGeom prst="chevron">
                <a:avLst>
                  <a:gd name="adj" fmla="val 8072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84B49E7D-3BAD-479B-8256-2BD7BD744D6B}"/>
                  </a:ext>
                </a:extLst>
              </p:cNvPr>
              <p:cNvSpPr/>
              <p:nvPr/>
            </p:nvSpPr>
            <p:spPr>
              <a:xfrm>
                <a:off x="10447060" y="816123"/>
                <a:ext cx="252000" cy="144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B3547AE-BEE9-42F4-B1B4-F93A4CFBCB0B}"/>
              </a:ext>
            </a:extLst>
          </p:cNvPr>
          <p:cNvSpPr/>
          <p:nvPr/>
        </p:nvSpPr>
        <p:spPr>
          <a:xfrm>
            <a:off x="959699" y="1447058"/>
            <a:ext cx="10355534" cy="185343"/>
          </a:xfrm>
          <a:prstGeom prst="rect">
            <a:avLst/>
          </a:prstGeom>
          <a:solidFill>
            <a:srgbClr val="FBBD23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/>
              <a:t>코드</a:t>
            </a:r>
            <a:r>
              <a:rPr lang="en-US" altLang="ko-KR" sz="1200" dirty="0"/>
              <a:t>8-20 </a:t>
            </a:r>
            <a:r>
              <a:rPr lang="ko-KR" altLang="en-US" sz="1200" dirty="0"/>
              <a:t>최소화할 최종 손실 정의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63B6C5C-C66C-402A-9AEB-5B08CA4212DC}"/>
              </a:ext>
            </a:extLst>
          </p:cNvPr>
          <p:cNvSpPr txBox="1"/>
          <p:nvPr/>
        </p:nvSpPr>
        <p:spPr>
          <a:xfrm>
            <a:off x="933544" y="1632401"/>
            <a:ext cx="9919676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/>
              <a:t>outputs_dict</a:t>
            </a:r>
            <a:r>
              <a:rPr lang="en-US" altLang="ko-KR" sz="1600" dirty="0"/>
              <a:t> = </a:t>
            </a:r>
            <a:r>
              <a:rPr lang="en-US" altLang="ko-KR" sz="1600" dirty="0" err="1"/>
              <a:t>dict</a:t>
            </a:r>
            <a:r>
              <a:rPr lang="en-US" altLang="ko-KR" sz="1600" dirty="0"/>
              <a:t>([(layer.name, </a:t>
            </a:r>
            <a:r>
              <a:rPr lang="en-US" altLang="ko-KR" sz="1600" dirty="0" err="1"/>
              <a:t>layer.output</a:t>
            </a:r>
            <a:r>
              <a:rPr lang="en-US" altLang="ko-KR" sz="1600" dirty="0"/>
              <a:t>) for layer in </a:t>
            </a:r>
            <a:r>
              <a:rPr lang="en-US" altLang="ko-KR" sz="1600" dirty="0" err="1"/>
              <a:t>model.layers</a:t>
            </a:r>
            <a:r>
              <a:rPr lang="en-US" altLang="ko-KR" sz="1600" dirty="0"/>
              <a:t>])</a:t>
            </a:r>
          </a:p>
          <a:p>
            <a:r>
              <a:rPr lang="en-US" altLang="ko-KR" sz="1600" dirty="0" err="1"/>
              <a:t>content_layer</a:t>
            </a:r>
            <a:r>
              <a:rPr lang="en-US" altLang="ko-KR" sz="1600" dirty="0"/>
              <a:t> = 'block5_conv2'</a:t>
            </a:r>
          </a:p>
          <a:p>
            <a:r>
              <a:rPr lang="en-US" altLang="ko-KR" sz="1600" dirty="0" err="1"/>
              <a:t>style_layers</a:t>
            </a:r>
            <a:r>
              <a:rPr lang="en-US" altLang="ko-KR" sz="1600" dirty="0"/>
              <a:t> = ['block1_conv1','block2_conv1','block3_conv1','block4_conv1’,</a:t>
            </a:r>
          </a:p>
          <a:p>
            <a:r>
              <a:rPr lang="en-US" altLang="ko-KR" sz="1600" dirty="0"/>
              <a:t>'block5_conv1']</a:t>
            </a:r>
          </a:p>
          <a:p>
            <a:r>
              <a:rPr lang="en-US" altLang="ko-KR" sz="1600" dirty="0" err="1"/>
              <a:t>total_variation_weight</a:t>
            </a:r>
            <a:r>
              <a:rPr lang="en-US" altLang="ko-KR" sz="1600" dirty="0"/>
              <a:t> = 1e-4</a:t>
            </a:r>
          </a:p>
          <a:p>
            <a:r>
              <a:rPr lang="en-US" altLang="ko-KR" sz="1600" dirty="0" err="1"/>
              <a:t>style_weight</a:t>
            </a:r>
            <a:r>
              <a:rPr lang="en-US" altLang="ko-KR" sz="1600" dirty="0"/>
              <a:t> = 1.</a:t>
            </a:r>
          </a:p>
          <a:p>
            <a:r>
              <a:rPr lang="en-US" altLang="ko-KR" sz="1600" dirty="0" err="1"/>
              <a:t>content_weight</a:t>
            </a:r>
            <a:r>
              <a:rPr lang="en-US" altLang="ko-KR" sz="1600" dirty="0"/>
              <a:t> = 0.025</a:t>
            </a:r>
          </a:p>
          <a:p>
            <a:r>
              <a:rPr lang="en-US" altLang="ko-KR" sz="1600" dirty="0"/>
              <a:t>loss = </a:t>
            </a:r>
            <a:r>
              <a:rPr lang="en-US" altLang="ko-KR" sz="1600" dirty="0" err="1"/>
              <a:t>K.variable</a:t>
            </a:r>
            <a:r>
              <a:rPr lang="en-US" altLang="ko-KR" sz="1600" dirty="0"/>
              <a:t>(0.)</a:t>
            </a:r>
          </a:p>
          <a:p>
            <a:r>
              <a:rPr lang="en-US" altLang="ko-KR" sz="1600" dirty="0" err="1"/>
              <a:t>layer_features</a:t>
            </a:r>
            <a:r>
              <a:rPr lang="en-US" altLang="ko-KR" sz="1600" dirty="0"/>
              <a:t> = </a:t>
            </a:r>
            <a:r>
              <a:rPr lang="en-US" altLang="ko-KR" sz="1600" dirty="0" err="1"/>
              <a:t>outputs_dict</a:t>
            </a:r>
            <a:r>
              <a:rPr lang="en-US" altLang="ko-KR" sz="1600" dirty="0"/>
              <a:t>[</a:t>
            </a:r>
            <a:r>
              <a:rPr lang="en-US" altLang="ko-KR" sz="1600" dirty="0" err="1"/>
              <a:t>content_layer</a:t>
            </a:r>
            <a:r>
              <a:rPr lang="en-US" altLang="ko-KR" sz="1600" dirty="0"/>
              <a:t>]</a:t>
            </a:r>
          </a:p>
          <a:p>
            <a:r>
              <a:rPr lang="en-US" altLang="ko-KR" sz="1600" dirty="0" err="1"/>
              <a:t>target_image_features</a:t>
            </a:r>
            <a:r>
              <a:rPr lang="en-US" altLang="ko-KR" sz="1600" dirty="0"/>
              <a:t> = </a:t>
            </a:r>
            <a:r>
              <a:rPr lang="en-US" altLang="ko-KR" sz="1600" dirty="0" err="1"/>
              <a:t>layer_features</a:t>
            </a:r>
            <a:r>
              <a:rPr lang="en-US" altLang="ko-KR" sz="1600" dirty="0"/>
              <a:t>[0, :, :, :]</a:t>
            </a:r>
          </a:p>
          <a:p>
            <a:r>
              <a:rPr lang="en-US" altLang="ko-KR" sz="1600" dirty="0" err="1"/>
              <a:t>combination_features</a:t>
            </a:r>
            <a:r>
              <a:rPr lang="en-US" altLang="ko-KR" sz="1600" dirty="0"/>
              <a:t> = </a:t>
            </a:r>
            <a:r>
              <a:rPr lang="en-US" altLang="ko-KR" sz="1600" dirty="0" err="1"/>
              <a:t>layer_features</a:t>
            </a:r>
            <a:r>
              <a:rPr lang="en-US" altLang="ko-KR" sz="1600" dirty="0"/>
              <a:t>[2, :, :, :]</a:t>
            </a:r>
          </a:p>
          <a:p>
            <a:r>
              <a:rPr lang="en-US" altLang="ko-KR" sz="1600" dirty="0"/>
              <a:t>loss += </a:t>
            </a:r>
            <a:r>
              <a:rPr lang="en-US" altLang="ko-KR" sz="1600" dirty="0" err="1"/>
              <a:t>content_weight</a:t>
            </a:r>
            <a:r>
              <a:rPr lang="en-US" altLang="ko-KR" sz="1600" dirty="0"/>
              <a:t> * </a:t>
            </a:r>
            <a:r>
              <a:rPr lang="en-US" altLang="ko-KR" sz="1600" dirty="0" err="1"/>
              <a:t>content_loss</a:t>
            </a:r>
            <a:r>
              <a:rPr lang="en-US" altLang="ko-KR" sz="1600" dirty="0"/>
              <a:t>(</a:t>
            </a:r>
            <a:r>
              <a:rPr lang="en-US" altLang="ko-KR" sz="1600" dirty="0" err="1"/>
              <a:t>target_image_features,combination_features</a:t>
            </a:r>
            <a:r>
              <a:rPr lang="en-US" altLang="ko-KR" sz="1600" dirty="0"/>
              <a:t>)</a:t>
            </a:r>
          </a:p>
          <a:p>
            <a:r>
              <a:rPr lang="en-US" altLang="ko-KR" sz="1600" dirty="0"/>
              <a:t>for </a:t>
            </a:r>
            <a:r>
              <a:rPr lang="en-US" altLang="ko-KR" sz="1600" dirty="0" err="1"/>
              <a:t>layer_name</a:t>
            </a:r>
            <a:r>
              <a:rPr lang="en-US" altLang="ko-KR" sz="1600" dirty="0"/>
              <a:t> in </a:t>
            </a:r>
            <a:r>
              <a:rPr lang="en-US" altLang="ko-KR" sz="1600" dirty="0" err="1"/>
              <a:t>style_layers</a:t>
            </a:r>
            <a:r>
              <a:rPr lang="en-US" altLang="ko-KR" sz="1600" dirty="0"/>
              <a:t>:</a:t>
            </a:r>
          </a:p>
          <a:p>
            <a:r>
              <a:rPr lang="en-US" altLang="ko-KR" sz="1600" dirty="0"/>
              <a:t>    </a:t>
            </a:r>
            <a:r>
              <a:rPr lang="en-US" altLang="ko-KR" sz="1600" dirty="0" err="1"/>
              <a:t>layer_features</a:t>
            </a:r>
            <a:r>
              <a:rPr lang="en-US" altLang="ko-KR" sz="1600" dirty="0"/>
              <a:t> = </a:t>
            </a:r>
            <a:r>
              <a:rPr lang="en-US" altLang="ko-KR" sz="1600" dirty="0" err="1"/>
              <a:t>outputs_dict</a:t>
            </a:r>
            <a:r>
              <a:rPr lang="en-US" altLang="ko-KR" sz="1600" dirty="0"/>
              <a:t>[</a:t>
            </a:r>
            <a:r>
              <a:rPr lang="en-US" altLang="ko-KR" sz="1600" dirty="0" err="1"/>
              <a:t>layer_name</a:t>
            </a:r>
            <a:r>
              <a:rPr lang="en-US" altLang="ko-KR" sz="1600" dirty="0"/>
              <a:t>]</a:t>
            </a:r>
          </a:p>
          <a:p>
            <a:r>
              <a:rPr lang="en-US" altLang="ko-KR" sz="1600" dirty="0"/>
              <a:t>    </a:t>
            </a:r>
            <a:r>
              <a:rPr lang="en-US" altLang="ko-KR" sz="1600" dirty="0" err="1"/>
              <a:t>style_reference_features</a:t>
            </a:r>
            <a:r>
              <a:rPr lang="en-US" altLang="ko-KR" sz="1600" dirty="0"/>
              <a:t> = </a:t>
            </a:r>
            <a:r>
              <a:rPr lang="en-US" altLang="ko-KR" sz="1600" dirty="0" err="1"/>
              <a:t>layer_features</a:t>
            </a:r>
            <a:r>
              <a:rPr lang="en-US" altLang="ko-KR" sz="1600" dirty="0"/>
              <a:t>[1, :, :, :]</a:t>
            </a:r>
          </a:p>
          <a:p>
            <a:r>
              <a:rPr lang="en-US" altLang="ko-KR" sz="1600" dirty="0"/>
              <a:t>    </a:t>
            </a:r>
            <a:r>
              <a:rPr lang="en-US" altLang="ko-KR" sz="1600" dirty="0" err="1"/>
              <a:t>combination_features</a:t>
            </a:r>
            <a:r>
              <a:rPr lang="en-US" altLang="ko-KR" sz="1600" dirty="0"/>
              <a:t> = </a:t>
            </a:r>
            <a:r>
              <a:rPr lang="en-US" altLang="ko-KR" sz="1600" dirty="0" err="1"/>
              <a:t>layer_features</a:t>
            </a:r>
            <a:r>
              <a:rPr lang="en-US" altLang="ko-KR" sz="1600" dirty="0"/>
              <a:t>[2, :, :, :]</a:t>
            </a:r>
          </a:p>
          <a:p>
            <a:r>
              <a:rPr lang="en-US" altLang="ko-KR" sz="1600" dirty="0"/>
              <a:t>    </a:t>
            </a:r>
            <a:r>
              <a:rPr lang="en-US" altLang="ko-KR" sz="1600" dirty="0" err="1"/>
              <a:t>sl</a:t>
            </a:r>
            <a:r>
              <a:rPr lang="en-US" altLang="ko-KR" sz="1600" dirty="0"/>
              <a:t> = </a:t>
            </a:r>
            <a:r>
              <a:rPr lang="en-US" altLang="ko-KR" sz="1600" dirty="0" err="1"/>
              <a:t>style_loss</a:t>
            </a:r>
            <a:r>
              <a:rPr lang="en-US" altLang="ko-KR" sz="1600" dirty="0"/>
              <a:t>(</a:t>
            </a:r>
            <a:r>
              <a:rPr lang="en-US" altLang="ko-KR" sz="1600" dirty="0" err="1"/>
              <a:t>style_reference_features</a:t>
            </a:r>
            <a:r>
              <a:rPr lang="en-US" altLang="ko-KR" sz="1600" dirty="0"/>
              <a:t>, </a:t>
            </a:r>
            <a:r>
              <a:rPr lang="en-US" altLang="ko-KR" sz="1600" dirty="0" err="1"/>
              <a:t>combination_features</a:t>
            </a:r>
            <a:r>
              <a:rPr lang="en-US" altLang="ko-KR" sz="1600" dirty="0"/>
              <a:t>)</a:t>
            </a:r>
          </a:p>
          <a:p>
            <a:r>
              <a:rPr lang="en-US" altLang="ko-KR" sz="1600" dirty="0"/>
              <a:t>    loss += (</a:t>
            </a:r>
            <a:r>
              <a:rPr lang="en-US" altLang="ko-KR" sz="1600" dirty="0" err="1"/>
              <a:t>style_weight</a:t>
            </a:r>
            <a:r>
              <a:rPr lang="en-US" altLang="ko-KR" sz="1600" dirty="0"/>
              <a:t> / </a:t>
            </a:r>
            <a:r>
              <a:rPr lang="en-US" altLang="ko-KR" sz="1600" dirty="0" err="1"/>
              <a:t>len</a:t>
            </a:r>
            <a:r>
              <a:rPr lang="en-US" altLang="ko-KR" sz="1600" dirty="0"/>
              <a:t>(</a:t>
            </a:r>
            <a:r>
              <a:rPr lang="en-US" altLang="ko-KR" sz="1600" dirty="0" err="1"/>
              <a:t>style_layers</a:t>
            </a:r>
            <a:r>
              <a:rPr lang="en-US" altLang="ko-KR" sz="1600" dirty="0"/>
              <a:t>)) * </a:t>
            </a:r>
            <a:r>
              <a:rPr lang="en-US" altLang="ko-KR" sz="1600" dirty="0" err="1"/>
              <a:t>sl</a:t>
            </a:r>
            <a:endParaRPr lang="en-US" altLang="ko-KR" sz="1600" dirty="0"/>
          </a:p>
          <a:p>
            <a:r>
              <a:rPr lang="en-US" altLang="ko-KR" sz="1600" dirty="0"/>
              <a:t>loss += </a:t>
            </a:r>
            <a:r>
              <a:rPr lang="en-US" altLang="ko-KR" sz="1600" dirty="0" err="1"/>
              <a:t>total_variation_weight</a:t>
            </a:r>
            <a:r>
              <a:rPr lang="en-US" altLang="ko-KR" sz="1600" dirty="0"/>
              <a:t> * </a:t>
            </a:r>
            <a:r>
              <a:rPr lang="en-US" altLang="ko-KR" sz="1600" dirty="0" err="1"/>
              <a:t>total_variation_loss</a:t>
            </a:r>
            <a:r>
              <a:rPr lang="en-US" altLang="ko-KR" sz="1600" dirty="0"/>
              <a:t>(</a:t>
            </a:r>
            <a:r>
              <a:rPr lang="en-US" altLang="ko-KR" sz="1600" dirty="0" err="1"/>
              <a:t>combination_image</a:t>
            </a:r>
            <a:r>
              <a:rPr lang="en-US" altLang="ko-KR" sz="1600" dirty="0"/>
              <a:t>)</a:t>
            </a:r>
          </a:p>
          <a:p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4154176029"/>
      </p:ext>
    </p:extLst>
  </p:cSld>
  <p:clrMapOvr>
    <a:masterClrMapping/>
  </p:clrMapOvr>
  <p:transition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09626" y="169380"/>
            <a:ext cx="11572748" cy="6359441"/>
            <a:chOff x="309626" y="245385"/>
            <a:chExt cx="11572748" cy="6359441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1DE2A7CB-9018-4640-AB43-BCC19C805324}"/>
                </a:ext>
              </a:extLst>
            </p:cNvPr>
            <p:cNvSpPr/>
            <p:nvPr/>
          </p:nvSpPr>
          <p:spPr>
            <a:xfrm>
              <a:off x="309626" y="253174"/>
              <a:ext cx="11572748" cy="63516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431800" dist="25400" dir="5400000" algn="t" rotWithShape="0">
                <a:prstClr val="black">
                  <a:alpha val="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41FADB85-E686-462D-A485-3251109C5436}"/>
                </a:ext>
              </a:extLst>
            </p:cNvPr>
            <p:cNvSpPr/>
            <p:nvPr/>
          </p:nvSpPr>
          <p:spPr>
            <a:xfrm>
              <a:off x="11217893" y="253174"/>
              <a:ext cx="664481" cy="647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431800" dist="25400" dir="5400000" algn="t" rotWithShape="0">
                <a:prstClr val="black">
                  <a:alpha val="1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A6EE2FFB-3CA7-453A-9016-7D5286183A63}"/>
                </a:ext>
              </a:extLst>
            </p:cNvPr>
            <p:cNvSpPr/>
            <p:nvPr/>
          </p:nvSpPr>
          <p:spPr>
            <a:xfrm>
              <a:off x="1058925" y="245385"/>
              <a:ext cx="10157083" cy="647700"/>
            </a:xfrm>
            <a:prstGeom prst="rect">
              <a:avLst/>
            </a:prstGeom>
            <a:solidFill>
              <a:srgbClr val="30396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 latinLnBrk="0">
                <a:defRPr/>
              </a:pPr>
              <a:r>
                <a:rPr lang="en-US" altLang="ko-KR" sz="2400" b="1" i="1" kern="0" dirty="0">
                  <a:solidFill>
                    <a:prstClr val="white"/>
                  </a:solidFill>
                </a:rPr>
                <a:t>PPT PRESENTATION </a:t>
              </a:r>
              <a:r>
                <a:rPr lang="en-US" altLang="ko-KR" sz="700" kern="0" dirty="0">
                  <a:solidFill>
                    <a:prstClr val="white"/>
                  </a:solidFill>
                </a:rPr>
                <a:t>Enjoy your stylish business and campus life with BIZCAM</a:t>
              </a:r>
              <a:endParaRPr lang="ko-KR" altLang="en-US" dirty="0">
                <a:solidFill>
                  <a:prstClr val="white"/>
                </a:solidFill>
              </a:endParaRP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487BA28D-33C5-43AF-970E-26999AE17915}"/>
                </a:ext>
              </a:extLst>
            </p:cNvPr>
            <p:cNvGrpSpPr/>
            <p:nvPr/>
          </p:nvGrpSpPr>
          <p:grpSpPr>
            <a:xfrm>
              <a:off x="11434660" y="462783"/>
              <a:ext cx="230946" cy="228482"/>
              <a:chOff x="11242636" y="735673"/>
              <a:chExt cx="230946" cy="228482"/>
            </a:xfrm>
          </p:grpSpPr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B970DAD8-A6E3-48BF-8D1C-673AB141B080}"/>
                  </a:ext>
                </a:extLst>
              </p:cNvPr>
              <p:cNvSpPr/>
              <p:nvPr/>
            </p:nvSpPr>
            <p:spPr>
              <a:xfrm>
                <a:off x="11302773" y="800483"/>
                <a:ext cx="108789" cy="108789"/>
              </a:xfrm>
              <a:prstGeom prst="ellipse">
                <a:avLst/>
              </a:prstGeom>
              <a:solidFill>
                <a:srgbClr val="FFC000"/>
              </a:solidFill>
              <a:ln w="158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사각형: 둥근 위쪽 모서리 16">
                <a:extLst>
                  <a:ext uri="{FF2B5EF4-FFF2-40B4-BE49-F238E27FC236}">
                    <a16:creationId xmlns:a16="http://schemas.microsoft.com/office/drawing/2014/main" id="{91BF2FC8-071D-4609-83EB-B8AB51FD9950}"/>
                  </a:ext>
                </a:extLst>
              </p:cNvPr>
              <p:cNvSpPr/>
              <p:nvPr/>
            </p:nvSpPr>
            <p:spPr>
              <a:xfrm>
                <a:off x="11333147" y="910155"/>
                <a:ext cx="48043" cy="54000"/>
              </a:xfrm>
              <a:prstGeom prst="round2SameRect">
                <a:avLst>
                  <a:gd name="adj1" fmla="val 0"/>
                  <a:gd name="adj2" fmla="val 50000"/>
                </a:avLst>
              </a:prstGeom>
              <a:noFill/>
              <a:ln w="158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E3179C3A-7FB3-4AED-81F6-31C07000E3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59549" y="735673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D9DF4843-1541-4000-A861-6FA3EE6D3519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1459354" y="83820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>
                <a:extLst>
                  <a:ext uri="{FF2B5EF4-FFF2-40B4-BE49-F238E27FC236}">
                    <a16:creationId xmlns:a16="http://schemas.microsoft.com/office/drawing/2014/main" id="{E5214D7D-E792-4EAE-8927-F0C29E79BBD5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1256864" y="83542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876E0D67-EB1F-4DE7-9F1D-FCF86AEECCA2}"/>
                  </a:ext>
                </a:extLst>
              </p:cNvPr>
              <p:cNvCxnSpPr>
                <a:cxnSpLocks/>
              </p:cNvCxnSpPr>
              <p:nvPr/>
            </p:nvCxnSpPr>
            <p:spPr>
              <a:xfrm rot="8100000">
                <a:off x="11282498" y="767378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id="{E60A00B5-8E54-49D9-9864-50BE611E781B}"/>
                  </a:ext>
                </a:extLst>
              </p:cNvPr>
              <p:cNvCxnSpPr>
                <a:cxnSpLocks/>
              </p:cNvCxnSpPr>
              <p:nvPr/>
            </p:nvCxnSpPr>
            <p:spPr>
              <a:xfrm rot="13500000">
                <a:off x="11433473" y="77214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55BA2AA-F16D-4E85-8715-E9F4F9C65EE8}"/>
                </a:ext>
              </a:extLst>
            </p:cNvPr>
            <p:cNvSpPr/>
            <p:nvPr/>
          </p:nvSpPr>
          <p:spPr>
            <a:xfrm>
              <a:off x="309626" y="245385"/>
              <a:ext cx="749300" cy="6477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>
              <a:outerShdw dist="25400" algn="l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b="1" dirty="0">
                  <a:solidFill>
                    <a:srgbClr val="303962"/>
                  </a:solidFill>
                </a:rPr>
                <a:t>01</a:t>
              </a:r>
              <a:endParaRPr lang="ko-KR" altLang="en-US" b="1" dirty="0">
                <a:solidFill>
                  <a:srgbClr val="303962"/>
                </a:solidFill>
              </a:endParaRPr>
            </a:p>
          </p:txBody>
        </p: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700BEA06-447F-4E64-9A24-AC92AF81A4E7}"/>
                </a:ext>
              </a:extLst>
            </p:cNvPr>
            <p:cNvGrpSpPr/>
            <p:nvPr/>
          </p:nvGrpSpPr>
          <p:grpSpPr>
            <a:xfrm>
              <a:off x="10703092" y="493743"/>
              <a:ext cx="267186" cy="165383"/>
              <a:chOff x="10447060" y="740631"/>
              <a:chExt cx="267186" cy="165383"/>
            </a:xfrm>
          </p:grpSpPr>
          <p:sp>
            <p:nvSpPr>
              <p:cNvPr id="25" name="화살표: 갈매기형 수장 24">
                <a:extLst>
                  <a:ext uri="{FF2B5EF4-FFF2-40B4-BE49-F238E27FC236}">
                    <a16:creationId xmlns:a16="http://schemas.microsoft.com/office/drawing/2014/main" id="{585821D6-0BBF-44C8-B0DB-6DBE5320FA21}"/>
                  </a:ext>
                </a:extLst>
              </p:cNvPr>
              <p:cNvSpPr/>
              <p:nvPr/>
            </p:nvSpPr>
            <p:spPr>
              <a:xfrm>
                <a:off x="10597188" y="740631"/>
                <a:ext cx="117058" cy="165383"/>
              </a:xfrm>
              <a:prstGeom prst="chevron">
                <a:avLst>
                  <a:gd name="adj" fmla="val 8072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84B49E7D-3BAD-479B-8256-2BD7BD744D6B}"/>
                  </a:ext>
                </a:extLst>
              </p:cNvPr>
              <p:cNvSpPr/>
              <p:nvPr/>
            </p:nvSpPr>
            <p:spPr>
              <a:xfrm>
                <a:off x="10447060" y="816123"/>
                <a:ext cx="252000" cy="144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B3547AE-BEE9-42F4-B1B4-F93A4CFBCB0B}"/>
              </a:ext>
            </a:extLst>
          </p:cNvPr>
          <p:cNvSpPr/>
          <p:nvPr/>
        </p:nvSpPr>
        <p:spPr>
          <a:xfrm>
            <a:off x="959699" y="1447058"/>
            <a:ext cx="10355534" cy="185343"/>
          </a:xfrm>
          <a:prstGeom prst="rect">
            <a:avLst/>
          </a:prstGeom>
          <a:solidFill>
            <a:srgbClr val="FBBD23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/>
              <a:t>코드</a:t>
            </a:r>
            <a:r>
              <a:rPr lang="en-US" altLang="ko-KR" sz="1200" dirty="0"/>
              <a:t>8-21 </a:t>
            </a:r>
            <a:r>
              <a:rPr lang="ko-KR" altLang="en-US" sz="1200" dirty="0"/>
              <a:t>경사 </a:t>
            </a:r>
            <a:r>
              <a:rPr lang="ko-KR" altLang="en-US" sz="1200" dirty="0" err="1"/>
              <a:t>하강법</a:t>
            </a:r>
            <a:r>
              <a:rPr lang="ko-KR" altLang="en-US" sz="1200" dirty="0"/>
              <a:t> 단계 설정하기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74095A4-61EF-43FC-990F-56B353F7E3B7}"/>
              </a:ext>
            </a:extLst>
          </p:cNvPr>
          <p:cNvSpPr txBox="1"/>
          <p:nvPr/>
        </p:nvSpPr>
        <p:spPr>
          <a:xfrm>
            <a:off x="933544" y="1632401"/>
            <a:ext cx="9919676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grads = </a:t>
            </a:r>
            <a:r>
              <a:rPr lang="en-US" altLang="ko-KR" sz="1200" dirty="0" err="1"/>
              <a:t>K.gradients</a:t>
            </a:r>
            <a:r>
              <a:rPr lang="en-US" altLang="ko-KR" sz="1200" dirty="0"/>
              <a:t>(loss, </a:t>
            </a:r>
            <a:r>
              <a:rPr lang="en-US" altLang="ko-KR" sz="1200" dirty="0" err="1"/>
              <a:t>combination_image</a:t>
            </a:r>
            <a:r>
              <a:rPr lang="en-US" altLang="ko-KR" sz="1200" dirty="0"/>
              <a:t>)[0]</a:t>
            </a:r>
          </a:p>
          <a:p>
            <a:r>
              <a:rPr lang="en-US" altLang="ko-KR" sz="1200" dirty="0"/>
              <a:t># </a:t>
            </a:r>
            <a:r>
              <a:rPr lang="ko-KR" altLang="en-US" sz="1200" dirty="0"/>
              <a:t>현재 손실과 </a:t>
            </a:r>
            <a:r>
              <a:rPr lang="ko-KR" altLang="en-US" sz="1200" dirty="0" err="1"/>
              <a:t>그래디언트의</a:t>
            </a:r>
            <a:r>
              <a:rPr lang="ko-KR" altLang="en-US" sz="1200" dirty="0"/>
              <a:t> 값을 추출하는 </a:t>
            </a:r>
            <a:r>
              <a:rPr lang="ko-KR" altLang="en-US" sz="1200" dirty="0" err="1"/>
              <a:t>케라스</a:t>
            </a:r>
            <a:r>
              <a:rPr lang="ko-KR" altLang="en-US" sz="1200" dirty="0"/>
              <a:t> </a:t>
            </a:r>
            <a:r>
              <a:rPr lang="en-US" altLang="ko-KR" sz="1200" dirty="0"/>
              <a:t>Function </a:t>
            </a:r>
            <a:r>
              <a:rPr lang="ko-KR" altLang="en-US" sz="1200" dirty="0"/>
              <a:t>객체입니다</a:t>
            </a:r>
          </a:p>
          <a:p>
            <a:r>
              <a:rPr lang="en-US" altLang="ko-KR" sz="1200" dirty="0" err="1"/>
              <a:t>fetch_loss_and_grads</a:t>
            </a:r>
            <a:r>
              <a:rPr lang="en-US" altLang="ko-KR" sz="1200" dirty="0"/>
              <a:t> = </a:t>
            </a:r>
            <a:r>
              <a:rPr lang="en-US" altLang="ko-KR" sz="1200" dirty="0" err="1"/>
              <a:t>K.function</a:t>
            </a:r>
            <a:r>
              <a:rPr lang="en-US" altLang="ko-KR" sz="1200" dirty="0"/>
              <a:t>([</a:t>
            </a:r>
            <a:r>
              <a:rPr lang="en-US" altLang="ko-KR" sz="1200" dirty="0" err="1"/>
              <a:t>combination_image</a:t>
            </a:r>
            <a:r>
              <a:rPr lang="en-US" altLang="ko-KR" sz="1200" dirty="0"/>
              <a:t>], [loss, grads])</a:t>
            </a:r>
          </a:p>
          <a:p>
            <a:endParaRPr lang="en-US" altLang="ko-KR" sz="1200" dirty="0"/>
          </a:p>
          <a:p>
            <a:r>
              <a:rPr lang="en-US" altLang="ko-KR" sz="1200" dirty="0"/>
              <a:t>class Evaluator(object):</a:t>
            </a:r>
          </a:p>
          <a:p>
            <a:r>
              <a:rPr lang="en-US" altLang="ko-KR" sz="1200" dirty="0"/>
              <a:t>    def __</a:t>
            </a:r>
            <a:r>
              <a:rPr lang="en-US" altLang="ko-KR" sz="1200" dirty="0" err="1"/>
              <a:t>init</a:t>
            </a:r>
            <a:r>
              <a:rPr lang="en-US" altLang="ko-KR" sz="1200" dirty="0"/>
              <a:t>__(self):</a:t>
            </a:r>
          </a:p>
          <a:p>
            <a:r>
              <a:rPr lang="en-US" altLang="ko-KR" sz="1200" dirty="0"/>
              <a:t>        </a:t>
            </a:r>
            <a:r>
              <a:rPr lang="en-US" altLang="ko-KR" sz="1200" dirty="0" err="1"/>
              <a:t>self.loss_value</a:t>
            </a:r>
            <a:r>
              <a:rPr lang="en-US" altLang="ko-KR" sz="1200" dirty="0"/>
              <a:t> = None</a:t>
            </a:r>
          </a:p>
          <a:p>
            <a:r>
              <a:rPr lang="en-US" altLang="ko-KR" sz="1200" dirty="0"/>
              <a:t>        </a:t>
            </a:r>
            <a:r>
              <a:rPr lang="en-US" altLang="ko-KR" sz="1200" dirty="0" err="1"/>
              <a:t>self.grads_values</a:t>
            </a:r>
            <a:r>
              <a:rPr lang="en-US" altLang="ko-KR" sz="1200" dirty="0"/>
              <a:t> = None</a:t>
            </a:r>
          </a:p>
          <a:p>
            <a:r>
              <a:rPr lang="en-US" altLang="ko-KR" sz="1200" dirty="0"/>
              <a:t>    def loss(self, x):</a:t>
            </a:r>
          </a:p>
          <a:p>
            <a:r>
              <a:rPr lang="en-US" altLang="ko-KR" sz="1200" dirty="0"/>
              <a:t>        assert </a:t>
            </a:r>
            <a:r>
              <a:rPr lang="en-US" altLang="ko-KR" sz="1200" dirty="0" err="1"/>
              <a:t>self.loss_value</a:t>
            </a:r>
            <a:r>
              <a:rPr lang="en-US" altLang="ko-KR" sz="1200" dirty="0"/>
              <a:t> is None</a:t>
            </a:r>
          </a:p>
          <a:p>
            <a:r>
              <a:rPr lang="en-US" altLang="ko-KR" sz="1200" dirty="0"/>
              <a:t>        x = </a:t>
            </a:r>
            <a:r>
              <a:rPr lang="en-US" altLang="ko-KR" sz="1200" dirty="0" err="1"/>
              <a:t>x.reshape</a:t>
            </a:r>
            <a:r>
              <a:rPr lang="en-US" altLang="ko-KR" sz="1200" dirty="0"/>
              <a:t>((1, </a:t>
            </a:r>
            <a:r>
              <a:rPr lang="en-US" altLang="ko-KR" sz="1200" dirty="0" err="1"/>
              <a:t>img_height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img_width</a:t>
            </a:r>
            <a:r>
              <a:rPr lang="en-US" altLang="ko-KR" sz="1200" dirty="0"/>
              <a:t>, 3))</a:t>
            </a:r>
          </a:p>
          <a:p>
            <a:r>
              <a:rPr lang="en-US" altLang="ko-KR" sz="1200" dirty="0"/>
              <a:t>        outs = </a:t>
            </a:r>
            <a:r>
              <a:rPr lang="en-US" altLang="ko-KR" sz="1200" dirty="0" err="1"/>
              <a:t>fetch_loss_and_grads</a:t>
            </a:r>
            <a:r>
              <a:rPr lang="en-US" altLang="ko-KR" sz="1200" dirty="0"/>
              <a:t>([x])</a:t>
            </a:r>
          </a:p>
          <a:p>
            <a:r>
              <a:rPr lang="en-US" altLang="ko-KR" sz="1200" dirty="0"/>
              <a:t>        </a:t>
            </a:r>
            <a:r>
              <a:rPr lang="en-US" altLang="ko-KR" sz="1200" dirty="0" err="1"/>
              <a:t>loss_value</a:t>
            </a:r>
            <a:r>
              <a:rPr lang="en-US" altLang="ko-KR" sz="1200" dirty="0"/>
              <a:t> = outs[0]</a:t>
            </a:r>
          </a:p>
          <a:p>
            <a:r>
              <a:rPr lang="en-US" altLang="ko-KR" sz="1200" dirty="0"/>
              <a:t>        </a:t>
            </a:r>
            <a:r>
              <a:rPr lang="en-US" altLang="ko-KR" sz="1200" dirty="0" err="1"/>
              <a:t>grad_values</a:t>
            </a:r>
            <a:r>
              <a:rPr lang="en-US" altLang="ko-KR" sz="1200" dirty="0"/>
              <a:t> = outs[1].flatten().</a:t>
            </a:r>
            <a:r>
              <a:rPr lang="en-US" altLang="ko-KR" sz="1200" dirty="0" err="1"/>
              <a:t>astype</a:t>
            </a:r>
            <a:r>
              <a:rPr lang="en-US" altLang="ko-KR" sz="1200" dirty="0"/>
              <a:t>('float64')</a:t>
            </a:r>
          </a:p>
          <a:p>
            <a:r>
              <a:rPr lang="en-US" altLang="ko-KR" sz="1200" dirty="0"/>
              <a:t>        </a:t>
            </a:r>
            <a:r>
              <a:rPr lang="en-US" altLang="ko-KR" sz="1200" dirty="0" err="1"/>
              <a:t>self.loss_value</a:t>
            </a:r>
            <a:r>
              <a:rPr lang="en-US" altLang="ko-KR" sz="1200" dirty="0"/>
              <a:t> = </a:t>
            </a:r>
            <a:r>
              <a:rPr lang="en-US" altLang="ko-KR" sz="1200" dirty="0" err="1"/>
              <a:t>loss_value</a:t>
            </a:r>
            <a:endParaRPr lang="en-US" altLang="ko-KR" sz="1200" dirty="0"/>
          </a:p>
          <a:p>
            <a:r>
              <a:rPr lang="en-US" altLang="ko-KR" sz="1200" dirty="0"/>
              <a:t>        </a:t>
            </a:r>
            <a:r>
              <a:rPr lang="en-US" altLang="ko-KR" sz="1200" dirty="0" err="1"/>
              <a:t>self.grad_values</a:t>
            </a:r>
            <a:r>
              <a:rPr lang="en-US" altLang="ko-KR" sz="1200" dirty="0"/>
              <a:t> = </a:t>
            </a:r>
            <a:r>
              <a:rPr lang="en-US" altLang="ko-KR" sz="1200" dirty="0" err="1"/>
              <a:t>grad_values</a:t>
            </a:r>
            <a:endParaRPr lang="en-US" altLang="ko-KR" sz="1200" dirty="0"/>
          </a:p>
          <a:p>
            <a:r>
              <a:rPr lang="en-US" altLang="ko-KR" sz="1200" dirty="0"/>
              <a:t>        return </a:t>
            </a:r>
            <a:r>
              <a:rPr lang="en-US" altLang="ko-KR" sz="1200" dirty="0" err="1"/>
              <a:t>self.loss_value</a:t>
            </a:r>
            <a:endParaRPr lang="en-US" altLang="ko-KR" sz="1200" dirty="0"/>
          </a:p>
          <a:p>
            <a:r>
              <a:rPr lang="en-US" altLang="ko-KR" sz="1200" dirty="0"/>
              <a:t>    def grads(self, x):</a:t>
            </a:r>
          </a:p>
          <a:p>
            <a:r>
              <a:rPr lang="en-US" altLang="ko-KR" sz="1200" dirty="0"/>
              <a:t>        assert </a:t>
            </a:r>
            <a:r>
              <a:rPr lang="en-US" altLang="ko-KR" sz="1200" dirty="0" err="1"/>
              <a:t>self.loss_value</a:t>
            </a:r>
            <a:r>
              <a:rPr lang="en-US" altLang="ko-KR" sz="1200" dirty="0"/>
              <a:t> is not None</a:t>
            </a:r>
          </a:p>
          <a:p>
            <a:r>
              <a:rPr lang="en-US" altLang="ko-KR" sz="1200" dirty="0"/>
              <a:t>        </a:t>
            </a:r>
            <a:r>
              <a:rPr lang="en-US" altLang="ko-KR" sz="1200" dirty="0" err="1"/>
              <a:t>grad_values</a:t>
            </a:r>
            <a:r>
              <a:rPr lang="en-US" altLang="ko-KR" sz="1200" dirty="0"/>
              <a:t> = </a:t>
            </a:r>
            <a:r>
              <a:rPr lang="en-US" altLang="ko-KR" sz="1200" dirty="0" err="1"/>
              <a:t>np.copy</a:t>
            </a:r>
            <a:r>
              <a:rPr lang="en-US" altLang="ko-KR" sz="1200" dirty="0"/>
              <a:t>(</a:t>
            </a:r>
            <a:r>
              <a:rPr lang="en-US" altLang="ko-KR" sz="1200" dirty="0" err="1"/>
              <a:t>self.grad_values</a:t>
            </a:r>
            <a:r>
              <a:rPr lang="en-US" altLang="ko-KR" sz="1200" dirty="0"/>
              <a:t>)</a:t>
            </a:r>
          </a:p>
          <a:p>
            <a:r>
              <a:rPr lang="en-US" altLang="ko-KR" sz="1200" dirty="0"/>
              <a:t>        </a:t>
            </a:r>
            <a:r>
              <a:rPr lang="en-US" altLang="ko-KR" sz="1200" dirty="0" err="1"/>
              <a:t>self.loss_value</a:t>
            </a:r>
            <a:r>
              <a:rPr lang="en-US" altLang="ko-KR" sz="1200" dirty="0"/>
              <a:t> = None</a:t>
            </a:r>
          </a:p>
          <a:p>
            <a:r>
              <a:rPr lang="en-US" altLang="ko-KR" sz="1200" dirty="0"/>
              <a:t>        </a:t>
            </a:r>
            <a:r>
              <a:rPr lang="en-US" altLang="ko-KR" sz="1200" dirty="0" err="1"/>
              <a:t>self.grad_values</a:t>
            </a:r>
            <a:r>
              <a:rPr lang="en-US" altLang="ko-KR" sz="1200" dirty="0"/>
              <a:t> = None</a:t>
            </a:r>
          </a:p>
          <a:p>
            <a:r>
              <a:rPr lang="en-US" altLang="ko-KR" sz="1200" dirty="0"/>
              <a:t>        return </a:t>
            </a:r>
            <a:r>
              <a:rPr lang="en-US" altLang="ko-KR" sz="1200" dirty="0" err="1"/>
              <a:t>grad_values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en-US" altLang="ko-KR" sz="1200" dirty="0"/>
              <a:t>evaluator = Evaluator()</a:t>
            </a:r>
          </a:p>
        </p:txBody>
      </p:sp>
    </p:spTree>
    <p:extLst>
      <p:ext uri="{BB962C8B-B14F-4D97-AF65-F5344CB8AC3E}">
        <p14:creationId xmlns:p14="http://schemas.microsoft.com/office/powerpoint/2010/main" val="2037376509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09626" y="245385"/>
            <a:ext cx="11572748" cy="6359441"/>
            <a:chOff x="309626" y="245385"/>
            <a:chExt cx="11572748" cy="6359441"/>
          </a:xfrm>
        </p:grpSpPr>
        <p:sp>
          <p:nvSpPr>
            <p:cNvPr id="6" name="직사각형 5"/>
            <p:cNvSpPr/>
            <p:nvPr/>
          </p:nvSpPr>
          <p:spPr>
            <a:xfrm>
              <a:off x="309626" y="253174"/>
              <a:ext cx="11572748" cy="63516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431800" dist="25400" dir="5400000" algn="t" rotWithShape="0">
                <a:prstClr val="black">
                  <a:alpha val="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11217893" y="253174"/>
              <a:ext cx="664481" cy="647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431800" dist="25400" dir="5400000" algn="t" rotWithShape="0">
                <a:prstClr val="black">
                  <a:alpha val="1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1058925" y="245385"/>
              <a:ext cx="10157083" cy="647700"/>
            </a:xfrm>
            <a:prstGeom prst="rect">
              <a:avLst/>
            </a:prstGeom>
            <a:solidFill>
              <a:srgbClr val="30396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1" latinLnBrk="0">
                <a:defRPr/>
              </a:pPr>
              <a:r>
                <a:rPr lang="en-US" altLang="ko-KR" sz="2400" b="1" i="1" kern="0">
                  <a:solidFill>
                    <a:prstClr val="white"/>
                  </a:solidFill>
                </a:rPr>
                <a:t>7.1.2</a:t>
              </a:r>
              <a:r>
                <a:rPr lang="ko-KR" altLang="en-US" sz="2400" b="1" i="1" kern="0">
                  <a:solidFill>
                    <a:prstClr val="white"/>
                  </a:solidFill>
                </a:rPr>
                <a:t> 다중 입력 모델</a:t>
              </a:r>
              <a:endParaRPr lang="en-US" altLang="ko-KR" sz="700" kern="0">
                <a:solidFill>
                  <a:prstClr val="white"/>
                </a:solidFill>
              </a:endParaRPr>
            </a:p>
          </p:txBody>
        </p:sp>
        <p:grpSp>
          <p:nvGrpSpPr>
            <p:cNvPr id="24" name="그룹 23"/>
            <p:cNvGrpSpPr/>
            <p:nvPr/>
          </p:nvGrpSpPr>
          <p:grpSpPr>
            <a:xfrm>
              <a:off x="11434660" y="462783"/>
              <a:ext cx="230946" cy="228482"/>
              <a:chOff x="11242636" y="735673"/>
              <a:chExt cx="230946" cy="228482"/>
            </a:xfrm>
          </p:grpSpPr>
          <p:sp>
            <p:nvSpPr>
              <p:cNvPr id="16" name="타원 15"/>
              <p:cNvSpPr/>
              <p:nvPr/>
            </p:nvSpPr>
            <p:spPr>
              <a:xfrm>
                <a:off x="11302773" y="800483"/>
                <a:ext cx="108789" cy="108789"/>
              </a:xfrm>
              <a:prstGeom prst="ellipse">
                <a:avLst/>
              </a:prstGeom>
              <a:solidFill>
                <a:srgbClr val="FFC000"/>
              </a:solidFill>
              <a:ln w="158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사각형: 둥근 위쪽 모서리 16"/>
              <p:cNvSpPr/>
              <p:nvPr/>
            </p:nvSpPr>
            <p:spPr>
              <a:xfrm>
                <a:off x="11333147" y="910155"/>
                <a:ext cx="48043" cy="54000"/>
              </a:xfrm>
              <a:prstGeom prst="round2SameRect">
                <a:avLst>
                  <a:gd name="adj1" fmla="val 0"/>
                  <a:gd name="adj2" fmla="val 50000"/>
                </a:avLst>
              </a:prstGeom>
              <a:noFill/>
              <a:ln w="158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18" name="직선 연결선 17"/>
              <p:cNvCxnSpPr/>
              <p:nvPr/>
            </p:nvCxnSpPr>
            <p:spPr>
              <a:xfrm>
                <a:off x="11359549" y="735673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/>
              <p:cNvCxnSpPr/>
              <p:nvPr/>
            </p:nvCxnSpPr>
            <p:spPr>
              <a:xfrm rot="5400000">
                <a:off x="11459354" y="83820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/>
              <p:cNvCxnSpPr/>
              <p:nvPr/>
            </p:nvCxnSpPr>
            <p:spPr>
              <a:xfrm rot="5400000">
                <a:off x="11256864" y="83542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/>
              <p:cNvCxnSpPr/>
              <p:nvPr/>
            </p:nvCxnSpPr>
            <p:spPr>
              <a:xfrm rot="8100000">
                <a:off x="11282498" y="767378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/>
              <p:cNvCxnSpPr/>
              <p:nvPr/>
            </p:nvCxnSpPr>
            <p:spPr>
              <a:xfrm rot="13500000">
                <a:off x="11433473" y="77214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" name="직사각형 7"/>
            <p:cNvSpPr/>
            <p:nvPr/>
          </p:nvSpPr>
          <p:spPr>
            <a:xfrm>
              <a:off x="309626" y="245385"/>
              <a:ext cx="749300" cy="6477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>
              <a:outerShdw dist="25400" algn="l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b="1">
                  <a:solidFill>
                    <a:srgbClr val="303962"/>
                  </a:solidFill>
                </a:rPr>
                <a:t>03</a:t>
              </a:r>
            </a:p>
          </p:txBody>
        </p:sp>
        <p:grpSp>
          <p:nvGrpSpPr>
            <p:cNvPr id="27" name="그룹 26"/>
            <p:cNvGrpSpPr/>
            <p:nvPr/>
          </p:nvGrpSpPr>
          <p:grpSpPr>
            <a:xfrm>
              <a:off x="10703092" y="493743"/>
              <a:ext cx="267186" cy="165383"/>
              <a:chOff x="10447060" y="740631"/>
              <a:chExt cx="267186" cy="165383"/>
            </a:xfrm>
          </p:grpSpPr>
          <p:sp>
            <p:nvSpPr>
              <p:cNvPr id="25" name="화살표: 갈매기형 수장 24"/>
              <p:cNvSpPr/>
              <p:nvPr/>
            </p:nvSpPr>
            <p:spPr>
              <a:xfrm>
                <a:off x="10597188" y="740631"/>
                <a:ext cx="117058" cy="165383"/>
              </a:xfrm>
              <a:prstGeom prst="chevron">
                <a:avLst>
                  <a:gd name="adj" fmla="val 8072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" name="직사각형 25"/>
              <p:cNvSpPr/>
              <p:nvPr/>
            </p:nvSpPr>
            <p:spPr>
              <a:xfrm>
                <a:off x="10447060" y="816123"/>
                <a:ext cx="252000" cy="144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pic>
        <p:nvPicPr>
          <p:cNvPr id="100" name="그림 99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43744" y="1515974"/>
            <a:ext cx="6128883" cy="4775753"/>
          </a:xfrm>
          <a:prstGeom prst="rect">
            <a:avLst/>
          </a:prstGeom>
        </p:spPr>
      </p:pic>
      <p:sp>
        <p:nvSpPr>
          <p:cNvPr id="87" name="오른쪽 중괄호 86"/>
          <p:cNvSpPr/>
          <p:nvPr/>
        </p:nvSpPr>
        <p:spPr>
          <a:xfrm>
            <a:off x="5652407" y="3115210"/>
            <a:ext cx="510267" cy="504290"/>
          </a:xfrm>
          <a:prstGeom prst="rightBrace">
            <a:avLst>
              <a:gd name="adj1" fmla="val 8333"/>
              <a:gd name="adj2" fmla="val 51562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8" name="오른쪽 중괄호 87"/>
          <p:cNvSpPr/>
          <p:nvPr/>
        </p:nvSpPr>
        <p:spPr>
          <a:xfrm>
            <a:off x="6405336" y="3859067"/>
            <a:ext cx="510267" cy="504290"/>
          </a:xfrm>
          <a:prstGeom prst="rightBrace">
            <a:avLst>
              <a:gd name="adj1" fmla="val 8333"/>
              <a:gd name="adj2" fmla="val 50000"/>
            </a:avLst>
          </a:prstGeom>
          <a:noFill/>
          <a:ln w="6350" cap="flat" cmpd="sng" algn="ctr">
            <a:solidFill>
              <a:srgbClr val="FF0000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89" name="직사각형 37"/>
          <p:cNvSpPr/>
          <p:nvPr/>
        </p:nvSpPr>
        <p:spPr>
          <a:xfrm>
            <a:off x="6143625" y="3247866"/>
            <a:ext cx="2358390" cy="2626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100" b="0" i="0" u="none" strike="noStrike" kern="1200" cap="none" spc="0" normalizeH="0" baseline="0">
                <a:solidFill>
                  <a:srgbClr val="FF0000"/>
                </a:solidFill>
                <a:latin typeface="맑은 고딕"/>
                <a:ea typeface="맑은 고딕"/>
                <a:cs typeface="맑은 고딕"/>
              </a:rPr>
              <a:t>참고 텍스트</a:t>
            </a:r>
            <a:r>
              <a:rPr kumimoji="0" lang="en-US" altLang="ko-KR" sz="1100" b="0" i="0" u="none" strike="noStrike" kern="1200" cap="none" spc="0" normalizeH="0" baseline="0">
                <a:solidFill>
                  <a:srgbClr val="FF0000"/>
                </a:solidFill>
                <a:latin typeface="맑은 고딕"/>
                <a:ea typeface="맑은 고딕"/>
                <a:cs typeface="맑은 고딕"/>
              </a:rPr>
              <a:t>-&gt;Embedding-&gt;LSTM</a:t>
            </a:r>
            <a:r>
              <a:rPr kumimoji="0" lang="en-US" altLang="ko-KR" sz="1100" b="0" i="0" u="none" strike="noStrike" kern="1200" cap="none" spc="0" normalizeH="0" baseline="0">
                <a:solidFill>
                  <a:srgbClr val="595959"/>
                </a:solidFill>
                <a:latin typeface="맑은 고딕"/>
                <a:ea typeface="맑은 고딕"/>
                <a:cs typeface="맑은 고딕"/>
              </a:rPr>
              <a:t> </a:t>
            </a:r>
          </a:p>
        </p:txBody>
      </p:sp>
      <p:sp>
        <p:nvSpPr>
          <p:cNvPr id="90" name="직사각형 37"/>
          <p:cNvSpPr/>
          <p:nvPr/>
        </p:nvSpPr>
        <p:spPr>
          <a:xfrm>
            <a:off x="6915150" y="3986731"/>
            <a:ext cx="1844040" cy="2626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100" b="0" i="0" u="none" strike="noStrike" kern="1200" cap="none" spc="0" normalizeH="0" baseline="0">
                <a:solidFill>
                  <a:srgbClr val="FF0000"/>
                </a:solidFill>
                <a:latin typeface="맑은 고딕"/>
                <a:ea typeface="맑은 고딕"/>
                <a:cs typeface="맑은 고딕"/>
              </a:rPr>
              <a:t>질문</a:t>
            </a:r>
            <a:r>
              <a:rPr kumimoji="0" lang="en-US" altLang="ko-KR" sz="1100" b="0" i="0" u="none" strike="noStrike" kern="1200" cap="none" spc="0" normalizeH="0" baseline="0">
                <a:solidFill>
                  <a:srgbClr val="FF0000"/>
                </a:solidFill>
                <a:latin typeface="맑은 고딕"/>
                <a:ea typeface="맑은 고딕"/>
                <a:cs typeface="맑은 고딕"/>
              </a:rPr>
              <a:t>-&gt;Embedding-&gt;LSTM</a:t>
            </a:r>
          </a:p>
        </p:txBody>
      </p:sp>
      <p:cxnSp>
        <p:nvCxnSpPr>
          <p:cNvPr id="91" name="직선 화살표 연결선 90"/>
          <p:cNvCxnSpPr>
            <a:endCxn id="92" idx="1"/>
          </p:cNvCxnSpPr>
          <p:nvPr/>
        </p:nvCxnSpPr>
        <p:spPr>
          <a:xfrm>
            <a:off x="6237742" y="4738996"/>
            <a:ext cx="657448" cy="7277"/>
          </a:xfrm>
          <a:prstGeom prst="straightConnector1">
            <a:avLst/>
          </a:prstGeom>
          <a:noFill/>
          <a:ln w="6350" cap="flat" cmpd="sng" algn="ctr">
            <a:solidFill>
              <a:srgbClr val="FF0000">
                <a:alpha val="100000"/>
              </a:srgbClr>
            </a:solidFill>
            <a:prstDash val="solid"/>
            <a:miter/>
            <a:tailEnd type="arrow"/>
          </a:ln>
        </p:spPr>
      </p:cxnSp>
      <p:sp>
        <p:nvSpPr>
          <p:cNvPr id="92" name="직사각형 37"/>
          <p:cNvSpPr/>
          <p:nvPr/>
        </p:nvSpPr>
        <p:spPr>
          <a:xfrm>
            <a:off x="6895190" y="4617651"/>
            <a:ext cx="4374972" cy="257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100" b="0" i="0" u="none" strike="noStrike" kern="1200" cap="none" spc="0" normalizeH="0" baseline="0">
                <a:solidFill>
                  <a:srgbClr val="FF0000"/>
                </a:solidFill>
                <a:latin typeface="맑은 고딕"/>
                <a:ea typeface="맑은 고딕"/>
                <a:cs typeface="맑은 고딕"/>
              </a:rPr>
              <a:t>keras.layers.concatenate</a:t>
            </a:r>
            <a:r>
              <a:rPr kumimoji="0" lang="ko-KR" altLang="en-US" sz="1100" b="0" i="0" u="none" strike="noStrike" kern="1200" cap="none" spc="0" normalizeH="0" baseline="0">
                <a:solidFill>
                  <a:srgbClr val="FF0000"/>
                </a:solidFill>
                <a:latin typeface="맑은 고딕"/>
                <a:ea typeface="맑은 고딕"/>
                <a:cs typeface="맑은 고딕"/>
              </a:rPr>
              <a:t>를 이용하여 결과</a:t>
            </a:r>
            <a:r>
              <a:rPr kumimoji="0" lang="en-US" altLang="ko-KR" sz="1100" b="0" i="0" u="none" strike="noStrike" kern="1200" cap="none" spc="0" normalizeH="0" baseline="0">
                <a:solidFill>
                  <a:srgbClr val="FF0000"/>
                </a:solidFill>
                <a:latin typeface="맑은 고딕"/>
                <a:ea typeface="맑은 고딕"/>
                <a:cs typeface="맑은 고딕"/>
              </a:rPr>
              <a:t> Tensor</a:t>
            </a:r>
            <a:r>
              <a:rPr kumimoji="0" lang="ko-KR" altLang="en-US" sz="1100" b="0" i="0" u="none" strike="noStrike" kern="1200" cap="none" spc="0" normalizeH="0" baseline="0">
                <a:solidFill>
                  <a:srgbClr val="FF0000"/>
                </a:solidFill>
                <a:latin typeface="맑은 고딕"/>
                <a:ea typeface="맑은 고딕"/>
                <a:cs typeface="맑은 고딕"/>
              </a:rPr>
              <a:t>를 하나로 합침 </a:t>
            </a:r>
          </a:p>
        </p:txBody>
      </p:sp>
      <p:cxnSp>
        <p:nvCxnSpPr>
          <p:cNvPr id="93" name="직선 화살표 연결선 92"/>
          <p:cNvCxnSpPr>
            <a:endCxn id="95" idx="1"/>
          </p:cNvCxnSpPr>
          <p:nvPr/>
        </p:nvCxnSpPr>
        <p:spPr>
          <a:xfrm flipV="1">
            <a:off x="6546167" y="5120923"/>
            <a:ext cx="641303" cy="6328"/>
          </a:xfrm>
          <a:prstGeom prst="straightConnector1">
            <a:avLst/>
          </a:prstGeom>
          <a:noFill/>
          <a:ln w="6350" cap="flat" cmpd="sng" algn="ctr">
            <a:solidFill>
              <a:srgbClr val="FF0000">
                <a:alpha val="100000"/>
              </a:srgbClr>
            </a:solidFill>
            <a:prstDash val="solid"/>
            <a:miter/>
            <a:tailEnd type="arrow"/>
          </a:ln>
        </p:spPr>
      </p:cxnSp>
      <p:sp>
        <p:nvSpPr>
          <p:cNvPr id="95" name="직사각형 37"/>
          <p:cNvSpPr/>
          <p:nvPr/>
        </p:nvSpPr>
        <p:spPr>
          <a:xfrm>
            <a:off x="7187470" y="4989579"/>
            <a:ext cx="1494794" cy="2626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100" b="0" i="0" u="none" strike="noStrike" kern="1200" cap="none" spc="0" normalizeH="0" baseline="0">
                <a:solidFill>
                  <a:srgbClr val="FF0000"/>
                </a:solidFill>
                <a:latin typeface="맑은 고딕"/>
                <a:ea typeface="맑은 고딕"/>
                <a:cs typeface="맑은 고딕"/>
              </a:rPr>
              <a:t>softmax</a:t>
            </a:r>
            <a:r>
              <a:rPr kumimoji="0" lang="ko-KR" altLang="en-US" sz="1100" b="0" i="0" u="none" strike="noStrike" kern="1200" cap="none" spc="0" normalizeH="0" baseline="0">
                <a:solidFill>
                  <a:srgbClr val="FF0000"/>
                </a:solidFill>
                <a:latin typeface="맑은 고딕"/>
                <a:ea typeface="맑은 고딕"/>
                <a:cs typeface="맑은 고딕"/>
              </a:rPr>
              <a:t> 분류기 추가 </a:t>
            </a:r>
          </a:p>
        </p:txBody>
      </p:sp>
      <p:cxnSp>
        <p:nvCxnSpPr>
          <p:cNvPr id="96" name="직선 화살표 연결선 95"/>
          <p:cNvCxnSpPr>
            <a:endCxn id="97" idx="1"/>
          </p:cNvCxnSpPr>
          <p:nvPr/>
        </p:nvCxnSpPr>
        <p:spPr>
          <a:xfrm flipV="1">
            <a:off x="4422546" y="5464729"/>
            <a:ext cx="1463627" cy="5421"/>
          </a:xfrm>
          <a:prstGeom prst="straightConnector1">
            <a:avLst/>
          </a:prstGeom>
          <a:noFill/>
          <a:ln w="6350" cap="flat" cmpd="sng" algn="ctr">
            <a:solidFill>
              <a:srgbClr val="FF0000">
                <a:alpha val="100000"/>
              </a:srgbClr>
            </a:solidFill>
            <a:prstDash val="solid"/>
            <a:miter/>
            <a:tailEnd type="arrow"/>
          </a:ln>
        </p:spPr>
      </p:cxnSp>
      <p:sp>
        <p:nvSpPr>
          <p:cNvPr id="97" name="직사각형 37"/>
          <p:cNvSpPr/>
          <p:nvPr/>
        </p:nvSpPr>
        <p:spPr>
          <a:xfrm>
            <a:off x="5886173" y="5334293"/>
            <a:ext cx="3864704" cy="260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100" b="0" i="0" u="none" strike="noStrike" kern="1200" cap="none" spc="0" normalizeH="0" baseline="0">
                <a:solidFill>
                  <a:srgbClr val="FF0000"/>
                </a:solidFill>
                <a:latin typeface="맑은 고딕"/>
                <a:ea typeface="맑은 고딕"/>
                <a:cs typeface="맑은 고딕"/>
              </a:rPr>
              <a:t>모델 객체를 만들고 </a:t>
            </a:r>
            <a:r>
              <a:rPr kumimoji="0" lang="en-US" altLang="ko-KR" sz="1100" b="0" i="0" u="none" strike="noStrike" kern="1200" cap="none" spc="0" normalizeH="0" baseline="0">
                <a:solidFill>
                  <a:srgbClr val="FF0000"/>
                </a:solidFill>
                <a:latin typeface="맑은 고딕"/>
                <a:ea typeface="맑은 고딕"/>
                <a:cs typeface="맑은 고딕"/>
              </a:rPr>
              <a:t>2</a:t>
            </a:r>
            <a:r>
              <a:rPr kumimoji="0" lang="ko-KR" altLang="en-US" sz="1100" b="0" i="0" u="none" strike="noStrike" kern="1200" cap="none" spc="0" normalizeH="0" baseline="0">
                <a:solidFill>
                  <a:srgbClr val="FF0000"/>
                </a:solidFill>
                <a:latin typeface="맑은 고딕"/>
                <a:ea typeface="맑은 고딕"/>
                <a:cs typeface="맑은 고딕"/>
              </a:rPr>
              <a:t>개의 입력과 </a:t>
            </a:r>
            <a:r>
              <a:rPr kumimoji="0" lang="en-US" altLang="ko-KR" sz="1100" b="0" i="0" u="none" strike="noStrike" kern="1200" cap="none" spc="0" normalizeH="0" baseline="0">
                <a:solidFill>
                  <a:srgbClr val="FF0000"/>
                </a:solidFill>
                <a:latin typeface="맑은 고딕"/>
                <a:ea typeface="맑은 고딕"/>
                <a:cs typeface="맑은 고딕"/>
              </a:rPr>
              <a:t>1</a:t>
            </a:r>
            <a:r>
              <a:rPr kumimoji="0" lang="ko-KR" altLang="en-US" sz="1100" b="0" i="0" u="none" strike="noStrike" kern="1200" cap="none" spc="0" normalizeH="0" baseline="0">
                <a:solidFill>
                  <a:srgbClr val="FF0000"/>
                </a:solidFill>
                <a:latin typeface="맑은 고딕"/>
                <a:ea typeface="맑은 고딕"/>
                <a:cs typeface="맑은 고딕"/>
              </a:rPr>
              <a:t>개의 출력을 주입 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3048000" y="1094649"/>
            <a:ext cx="6096000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100" b="0" i="0" u="none" strike="noStrike" kern="1200" cap="none" spc="0" normalizeH="0" baseline="0">
                <a:solidFill>
                  <a:srgbClr val="404040"/>
                </a:solidFill>
                <a:latin typeface="맑은 고딕"/>
                <a:ea typeface="맑은 고딕"/>
                <a:cs typeface="맑은 고딕"/>
              </a:rPr>
              <a:t>코드</a:t>
            </a:r>
            <a:r>
              <a:rPr kumimoji="0" lang="en-US" altLang="ko-KR" sz="1100" b="0" i="0" u="none" strike="noStrike" kern="1200" cap="none" spc="0" normalizeH="0" baseline="0">
                <a:solidFill>
                  <a:srgbClr val="404040"/>
                </a:solidFill>
                <a:latin typeface="맑은 고딕"/>
                <a:ea typeface="맑은 고딕"/>
                <a:cs typeface="맑은 고딕"/>
              </a:rPr>
              <a:t>7-1.</a:t>
            </a:r>
            <a:r>
              <a:rPr kumimoji="0" lang="ko-KR" altLang="en-US" sz="1100" b="0" i="0" u="none" strike="noStrike" kern="1200" cap="none" spc="0" normalizeH="0" baseline="0">
                <a:solidFill>
                  <a:srgbClr val="404040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kumimoji="0" lang="en-US" altLang="ko-KR" sz="1100" b="0" i="0" u="none" strike="noStrike" kern="1200" cap="none" spc="0" normalizeH="0" baseline="0">
                <a:solidFill>
                  <a:srgbClr val="404040"/>
                </a:solidFill>
                <a:latin typeface="맑은 고딕"/>
                <a:ea typeface="맑은 고딕"/>
                <a:cs typeface="맑은 고딕"/>
              </a:rPr>
              <a:t>2</a:t>
            </a:r>
            <a:r>
              <a:rPr kumimoji="0" lang="ko-KR" altLang="en-US" sz="1100" b="0" i="0" u="none" strike="noStrike" kern="1200" cap="none" spc="0" normalizeH="0" baseline="0">
                <a:solidFill>
                  <a:srgbClr val="404040"/>
                </a:solidFill>
                <a:latin typeface="맑은 고딕"/>
                <a:ea typeface="맑은 고딕"/>
                <a:cs typeface="맑은 고딕"/>
              </a:rPr>
              <a:t>개의 입력을 가진 질문</a:t>
            </a:r>
            <a:r>
              <a:rPr kumimoji="0" lang="en-US" altLang="ko-KR" sz="1100" b="0" i="0" u="none" strike="noStrike" kern="1200" cap="none" spc="0" normalizeH="0" baseline="0">
                <a:solidFill>
                  <a:srgbClr val="404040"/>
                </a:solidFill>
                <a:latin typeface="맑은 고딕"/>
                <a:ea typeface="맑은 고딕"/>
                <a:cs typeface="맑은 고딕"/>
              </a:rPr>
              <a:t>-</a:t>
            </a:r>
            <a:r>
              <a:rPr kumimoji="0" lang="ko-KR" altLang="en-US" sz="1100" b="0" i="0" u="none" strike="noStrike" kern="1200" cap="none" spc="0" normalizeH="0" baseline="0">
                <a:solidFill>
                  <a:srgbClr val="404040"/>
                </a:solidFill>
                <a:latin typeface="맑은 고딕"/>
                <a:ea typeface="맑은 고딕"/>
                <a:cs typeface="맑은 고딕"/>
              </a:rPr>
              <a:t>응답 모델의 함수형 </a:t>
            </a:r>
            <a:r>
              <a:rPr kumimoji="0" lang="en-US" altLang="ko-KR" sz="1100" b="0" i="0" u="none" strike="noStrike" kern="1200" cap="none" spc="0" normalizeH="0" baseline="0">
                <a:solidFill>
                  <a:srgbClr val="404040"/>
                </a:solidFill>
                <a:latin typeface="맑은 고딕"/>
                <a:ea typeface="맑은 고딕"/>
                <a:cs typeface="맑은 고딕"/>
              </a:rPr>
              <a:t>API</a:t>
            </a:r>
            <a:r>
              <a:rPr kumimoji="0" lang="ko-KR" altLang="en-US" sz="1100" b="0" i="0" u="none" strike="noStrike" kern="1200" cap="none" spc="0" normalizeH="0" baseline="0">
                <a:solidFill>
                  <a:srgbClr val="404040"/>
                </a:solidFill>
                <a:latin typeface="맑은 고딕"/>
                <a:ea typeface="맑은 고딕"/>
                <a:cs typeface="맑은 고딕"/>
              </a:rPr>
              <a:t> 구현하기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09626" y="169380"/>
            <a:ext cx="11572748" cy="6359441"/>
            <a:chOff x="309626" y="245385"/>
            <a:chExt cx="11572748" cy="6359441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1DE2A7CB-9018-4640-AB43-BCC19C805324}"/>
                </a:ext>
              </a:extLst>
            </p:cNvPr>
            <p:cNvSpPr/>
            <p:nvPr/>
          </p:nvSpPr>
          <p:spPr>
            <a:xfrm>
              <a:off x="309626" y="253174"/>
              <a:ext cx="11572748" cy="63516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431800" dist="25400" dir="5400000" algn="t" rotWithShape="0">
                <a:prstClr val="black">
                  <a:alpha val="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41FADB85-E686-462D-A485-3251109C5436}"/>
                </a:ext>
              </a:extLst>
            </p:cNvPr>
            <p:cNvSpPr/>
            <p:nvPr/>
          </p:nvSpPr>
          <p:spPr>
            <a:xfrm>
              <a:off x="11217893" y="253174"/>
              <a:ext cx="664481" cy="647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431800" dist="25400" dir="5400000" algn="t" rotWithShape="0">
                <a:prstClr val="black">
                  <a:alpha val="1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A6EE2FFB-3CA7-453A-9016-7D5286183A63}"/>
                </a:ext>
              </a:extLst>
            </p:cNvPr>
            <p:cNvSpPr/>
            <p:nvPr/>
          </p:nvSpPr>
          <p:spPr>
            <a:xfrm>
              <a:off x="1058925" y="245385"/>
              <a:ext cx="10157083" cy="647700"/>
            </a:xfrm>
            <a:prstGeom prst="rect">
              <a:avLst/>
            </a:prstGeom>
            <a:solidFill>
              <a:srgbClr val="30396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 latinLnBrk="0">
                <a:defRPr/>
              </a:pPr>
              <a:r>
                <a:rPr lang="en-US" altLang="ko-KR" sz="2400" b="1" i="1" kern="0" dirty="0">
                  <a:solidFill>
                    <a:prstClr val="white"/>
                  </a:solidFill>
                </a:rPr>
                <a:t>PPT PRESENTATION </a:t>
              </a:r>
              <a:r>
                <a:rPr lang="en-US" altLang="ko-KR" sz="700" kern="0" dirty="0">
                  <a:solidFill>
                    <a:prstClr val="white"/>
                  </a:solidFill>
                </a:rPr>
                <a:t>Enjoy your stylish business and campus life with BIZCAM</a:t>
              </a:r>
              <a:endParaRPr lang="ko-KR" altLang="en-US" dirty="0">
                <a:solidFill>
                  <a:prstClr val="white"/>
                </a:solidFill>
              </a:endParaRP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487BA28D-33C5-43AF-970E-26999AE17915}"/>
                </a:ext>
              </a:extLst>
            </p:cNvPr>
            <p:cNvGrpSpPr/>
            <p:nvPr/>
          </p:nvGrpSpPr>
          <p:grpSpPr>
            <a:xfrm>
              <a:off x="11434660" y="462783"/>
              <a:ext cx="230946" cy="228482"/>
              <a:chOff x="11242636" y="735673"/>
              <a:chExt cx="230946" cy="228482"/>
            </a:xfrm>
          </p:grpSpPr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B970DAD8-A6E3-48BF-8D1C-673AB141B080}"/>
                  </a:ext>
                </a:extLst>
              </p:cNvPr>
              <p:cNvSpPr/>
              <p:nvPr/>
            </p:nvSpPr>
            <p:spPr>
              <a:xfrm>
                <a:off x="11302773" y="800483"/>
                <a:ext cx="108789" cy="108789"/>
              </a:xfrm>
              <a:prstGeom prst="ellipse">
                <a:avLst/>
              </a:prstGeom>
              <a:solidFill>
                <a:srgbClr val="FFC000"/>
              </a:solidFill>
              <a:ln w="158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사각형: 둥근 위쪽 모서리 16">
                <a:extLst>
                  <a:ext uri="{FF2B5EF4-FFF2-40B4-BE49-F238E27FC236}">
                    <a16:creationId xmlns:a16="http://schemas.microsoft.com/office/drawing/2014/main" id="{91BF2FC8-071D-4609-83EB-B8AB51FD9950}"/>
                  </a:ext>
                </a:extLst>
              </p:cNvPr>
              <p:cNvSpPr/>
              <p:nvPr/>
            </p:nvSpPr>
            <p:spPr>
              <a:xfrm>
                <a:off x="11333147" y="910155"/>
                <a:ext cx="48043" cy="54000"/>
              </a:xfrm>
              <a:prstGeom prst="round2SameRect">
                <a:avLst>
                  <a:gd name="adj1" fmla="val 0"/>
                  <a:gd name="adj2" fmla="val 50000"/>
                </a:avLst>
              </a:prstGeom>
              <a:noFill/>
              <a:ln w="158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E3179C3A-7FB3-4AED-81F6-31C07000E3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59549" y="735673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D9DF4843-1541-4000-A861-6FA3EE6D3519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1459354" y="83820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>
                <a:extLst>
                  <a:ext uri="{FF2B5EF4-FFF2-40B4-BE49-F238E27FC236}">
                    <a16:creationId xmlns:a16="http://schemas.microsoft.com/office/drawing/2014/main" id="{E5214D7D-E792-4EAE-8927-F0C29E79BBD5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1256864" y="83542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876E0D67-EB1F-4DE7-9F1D-FCF86AEECCA2}"/>
                  </a:ext>
                </a:extLst>
              </p:cNvPr>
              <p:cNvCxnSpPr>
                <a:cxnSpLocks/>
              </p:cNvCxnSpPr>
              <p:nvPr/>
            </p:nvCxnSpPr>
            <p:spPr>
              <a:xfrm rot="8100000">
                <a:off x="11282498" y="767378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id="{E60A00B5-8E54-49D9-9864-50BE611E781B}"/>
                  </a:ext>
                </a:extLst>
              </p:cNvPr>
              <p:cNvCxnSpPr>
                <a:cxnSpLocks/>
              </p:cNvCxnSpPr>
              <p:nvPr/>
            </p:nvCxnSpPr>
            <p:spPr>
              <a:xfrm rot="13500000">
                <a:off x="11433473" y="77214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55BA2AA-F16D-4E85-8715-E9F4F9C65EE8}"/>
                </a:ext>
              </a:extLst>
            </p:cNvPr>
            <p:cNvSpPr/>
            <p:nvPr/>
          </p:nvSpPr>
          <p:spPr>
            <a:xfrm>
              <a:off x="309626" y="245385"/>
              <a:ext cx="749300" cy="6477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>
              <a:outerShdw dist="25400" algn="l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b="1" dirty="0">
                  <a:solidFill>
                    <a:srgbClr val="303962"/>
                  </a:solidFill>
                </a:rPr>
                <a:t>01</a:t>
              </a:r>
              <a:endParaRPr lang="ko-KR" altLang="en-US" b="1" dirty="0">
                <a:solidFill>
                  <a:srgbClr val="303962"/>
                </a:solidFill>
              </a:endParaRPr>
            </a:p>
          </p:txBody>
        </p: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700BEA06-447F-4E64-9A24-AC92AF81A4E7}"/>
                </a:ext>
              </a:extLst>
            </p:cNvPr>
            <p:cNvGrpSpPr/>
            <p:nvPr/>
          </p:nvGrpSpPr>
          <p:grpSpPr>
            <a:xfrm>
              <a:off x="10703092" y="493743"/>
              <a:ext cx="267186" cy="165383"/>
              <a:chOff x="10447060" y="740631"/>
              <a:chExt cx="267186" cy="165383"/>
            </a:xfrm>
          </p:grpSpPr>
          <p:sp>
            <p:nvSpPr>
              <p:cNvPr id="25" name="화살표: 갈매기형 수장 24">
                <a:extLst>
                  <a:ext uri="{FF2B5EF4-FFF2-40B4-BE49-F238E27FC236}">
                    <a16:creationId xmlns:a16="http://schemas.microsoft.com/office/drawing/2014/main" id="{585821D6-0BBF-44C8-B0DB-6DBE5320FA21}"/>
                  </a:ext>
                </a:extLst>
              </p:cNvPr>
              <p:cNvSpPr/>
              <p:nvPr/>
            </p:nvSpPr>
            <p:spPr>
              <a:xfrm>
                <a:off x="10597188" y="740631"/>
                <a:ext cx="117058" cy="165383"/>
              </a:xfrm>
              <a:prstGeom prst="chevron">
                <a:avLst>
                  <a:gd name="adj" fmla="val 8072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84B49E7D-3BAD-479B-8256-2BD7BD744D6B}"/>
                  </a:ext>
                </a:extLst>
              </p:cNvPr>
              <p:cNvSpPr/>
              <p:nvPr/>
            </p:nvSpPr>
            <p:spPr>
              <a:xfrm>
                <a:off x="10447060" y="816123"/>
                <a:ext cx="252000" cy="144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42AB6EF-3FC3-4FE1-ACE8-E2DFAA8EFD8D}"/>
              </a:ext>
            </a:extLst>
          </p:cNvPr>
          <p:cNvSpPr/>
          <p:nvPr/>
        </p:nvSpPr>
        <p:spPr>
          <a:xfrm>
            <a:off x="959699" y="1447058"/>
            <a:ext cx="10355534" cy="185343"/>
          </a:xfrm>
          <a:prstGeom prst="rect">
            <a:avLst/>
          </a:prstGeom>
          <a:solidFill>
            <a:srgbClr val="FBBD23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/>
              <a:t>코드</a:t>
            </a:r>
            <a:r>
              <a:rPr lang="en-US" altLang="ko-KR" sz="1200" dirty="0"/>
              <a:t>8-22 </a:t>
            </a:r>
            <a:r>
              <a:rPr lang="ko-KR" altLang="en-US" sz="1200" dirty="0"/>
              <a:t>스타일 트랜스퍼 반복 루프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516214B-586E-4D08-9C6F-880014410DDC}"/>
              </a:ext>
            </a:extLst>
          </p:cNvPr>
          <p:cNvSpPr txBox="1"/>
          <p:nvPr/>
        </p:nvSpPr>
        <p:spPr>
          <a:xfrm>
            <a:off x="933544" y="1632401"/>
            <a:ext cx="9919676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from </a:t>
            </a:r>
            <a:r>
              <a:rPr lang="en-US" altLang="ko-KR" sz="1200" dirty="0" err="1"/>
              <a:t>scipy.optimize</a:t>
            </a:r>
            <a:r>
              <a:rPr lang="en-US" altLang="ko-KR" sz="1200" dirty="0"/>
              <a:t> import </a:t>
            </a:r>
            <a:r>
              <a:rPr lang="en-US" altLang="ko-KR" sz="1200" dirty="0" err="1"/>
              <a:t>fmin_l_bfgs_b</a:t>
            </a:r>
            <a:endParaRPr lang="en-US" altLang="ko-KR" sz="1200" dirty="0"/>
          </a:p>
          <a:p>
            <a:r>
              <a:rPr lang="en-US" altLang="ko-KR" sz="1200" dirty="0"/>
              <a:t>import time</a:t>
            </a:r>
          </a:p>
          <a:p>
            <a:endParaRPr lang="en-US" altLang="ko-KR" sz="1200" dirty="0"/>
          </a:p>
          <a:p>
            <a:r>
              <a:rPr lang="en-US" altLang="ko-KR" sz="1200" dirty="0" err="1"/>
              <a:t>result_prefix</a:t>
            </a:r>
            <a:r>
              <a:rPr lang="en-US" altLang="ko-KR" sz="1200" dirty="0"/>
              <a:t> = '</a:t>
            </a:r>
            <a:r>
              <a:rPr lang="en-US" altLang="ko-KR" sz="1200" dirty="0" err="1"/>
              <a:t>style_transfer_result</a:t>
            </a:r>
            <a:r>
              <a:rPr lang="en-US" altLang="ko-KR" sz="1200" dirty="0"/>
              <a:t>'</a:t>
            </a:r>
          </a:p>
          <a:p>
            <a:r>
              <a:rPr lang="en-US" altLang="ko-KR" sz="1200" dirty="0"/>
              <a:t>iterations = 20</a:t>
            </a:r>
          </a:p>
          <a:p>
            <a:endParaRPr lang="en-US" altLang="ko-KR" sz="1200" dirty="0"/>
          </a:p>
          <a:p>
            <a:r>
              <a:rPr lang="en-US" altLang="ko-KR" sz="1200" dirty="0"/>
              <a:t># </a:t>
            </a:r>
            <a:r>
              <a:rPr lang="ko-KR" altLang="en-US" sz="1200" dirty="0" err="1"/>
              <a:t>뉴럴</a:t>
            </a:r>
            <a:r>
              <a:rPr lang="ko-KR" altLang="en-US" sz="1200" dirty="0"/>
              <a:t> 스타일 </a:t>
            </a:r>
            <a:r>
              <a:rPr lang="ko-KR" altLang="en-US" sz="1200" dirty="0" err="1"/>
              <a:t>트랜스퍼의</a:t>
            </a:r>
            <a:r>
              <a:rPr lang="ko-KR" altLang="en-US" sz="1200" dirty="0"/>
              <a:t> 손실을 최소화하기 위해 생성된 이미지에 대해 </a:t>
            </a:r>
            <a:r>
              <a:rPr lang="en-US" altLang="ko-KR" sz="1200" dirty="0"/>
              <a:t>L-BFGS </a:t>
            </a:r>
            <a:r>
              <a:rPr lang="ko-KR" altLang="en-US" sz="1200" dirty="0"/>
              <a:t>최적화를 수행합니다</a:t>
            </a:r>
          </a:p>
          <a:p>
            <a:r>
              <a:rPr lang="en-US" altLang="ko-KR" sz="1200" dirty="0"/>
              <a:t># </a:t>
            </a:r>
            <a:r>
              <a:rPr lang="ko-KR" altLang="en-US" sz="1200" dirty="0"/>
              <a:t>초기 값은 타깃 이미지입니다</a:t>
            </a:r>
          </a:p>
          <a:p>
            <a:r>
              <a:rPr lang="en-US" altLang="ko-KR" sz="1200" dirty="0"/>
              <a:t># </a:t>
            </a:r>
            <a:r>
              <a:rPr lang="en-US" altLang="ko-KR" sz="1200" dirty="0" err="1"/>
              <a:t>scipy.optimize.fmin_l_bfgs_b</a:t>
            </a:r>
            <a:r>
              <a:rPr lang="en-US" altLang="ko-KR" sz="1200" dirty="0"/>
              <a:t> </a:t>
            </a:r>
            <a:r>
              <a:rPr lang="ko-KR" altLang="en-US" sz="1200" dirty="0"/>
              <a:t>함수가 벡터만 처리할 수 있기 때문에 이미지를 펼칩니다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x = </a:t>
            </a:r>
            <a:r>
              <a:rPr lang="en-US" altLang="ko-KR" sz="1200" dirty="0" err="1"/>
              <a:t>preprocess_image</a:t>
            </a:r>
            <a:r>
              <a:rPr lang="en-US" altLang="ko-KR" sz="1200" dirty="0"/>
              <a:t>(</a:t>
            </a:r>
            <a:r>
              <a:rPr lang="en-US" altLang="ko-KR" sz="1200" dirty="0" err="1"/>
              <a:t>target_image_path</a:t>
            </a:r>
            <a:r>
              <a:rPr lang="en-US" altLang="ko-KR" sz="1200" dirty="0"/>
              <a:t>)</a:t>
            </a:r>
          </a:p>
          <a:p>
            <a:r>
              <a:rPr lang="en-US" altLang="ko-KR" sz="1200" dirty="0"/>
              <a:t>x = </a:t>
            </a:r>
            <a:r>
              <a:rPr lang="en-US" altLang="ko-KR" sz="1200" dirty="0" err="1"/>
              <a:t>x.flatten</a:t>
            </a:r>
            <a:r>
              <a:rPr lang="en-US" altLang="ko-KR" sz="1200" dirty="0"/>
              <a:t>()</a:t>
            </a:r>
          </a:p>
          <a:p>
            <a:r>
              <a:rPr lang="en-US" altLang="ko-KR" sz="1200" dirty="0"/>
              <a:t>for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 in range(iterations):</a:t>
            </a:r>
          </a:p>
          <a:p>
            <a:r>
              <a:rPr lang="en-US" altLang="ko-KR" sz="1200" dirty="0"/>
              <a:t>    print('</a:t>
            </a:r>
            <a:r>
              <a:rPr lang="ko-KR" altLang="en-US" sz="1200" dirty="0"/>
              <a:t>반복 횟수</a:t>
            </a:r>
            <a:r>
              <a:rPr lang="en-US" altLang="ko-KR" sz="1200" dirty="0"/>
              <a:t>:',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)</a:t>
            </a:r>
          </a:p>
          <a:p>
            <a:r>
              <a:rPr lang="en-US" altLang="ko-KR" sz="1200" dirty="0"/>
              <a:t>    </a:t>
            </a:r>
            <a:r>
              <a:rPr lang="en-US" altLang="ko-KR" sz="1200" dirty="0" err="1"/>
              <a:t>start_time</a:t>
            </a:r>
            <a:r>
              <a:rPr lang="en-US" altLang="ko-KR" sz="1200" dirty="0"/>
              <a:t> = </a:t>
            </a:r>
            <a:r>
              <a:rPr lang="en-US" altLang="ko-KR" sz="1200" dirty="0" err="1"/>
              <a:t>time.time</a:t>
            </a:r>
            <a:r>
              <a:rPr lang="en-US" altLang="ko-KR" sz="1200" dirty="0"/>
              <a:t>()</a:t>
            </a:r>
          </a:p>
          <a:p>
            <a:r>
              <a:rPr lang="en-US" altLang="ko-KR" sz="1200" dirty="0"/>
              <a:t>    x, </a:t>
            </a:r>
            <a:r>
              <a:rPr lang="en-US" altLang="ko-KR" sz="1200" dirty="0" err="1"/>
              <a:t>min_val</a:t>
            </a:r>
            <a:r>
              <a:rPr lang="en-US" altLang="ko-KR" sz="1200" dirty="0"/>
              <a:t>, info = </a:t>
            </a:r>
            <a:r>
              <a:rPr lang="en-US" altLang="ko-KR" sz="1200" dirty="0" err="1"/>
              <a:t>fmin_l_bfgs_b</a:t>
            </a:r>
            <a:r>
              <a:rPr lang="en-US" altLang="ko-KR" sz="1200" dirty="0"/>
              <a:t>(</a:t>
            </a:r>
            <a:r>
              <a:rPr lang="en-US" altLang="ko-KR" sz="1200" dirty="0" err="1"/>
              <a:t>evaluator.loss</a:t>
            </a:r>
            <a:r>
              <a:rPr lang="en-US" altLang="ko-KR" sz="1200" dirty="0"/>
              <a:t>, x,</a:t>
            </a:r>
          </a:p>
          <a:p>
            <a:r>
              <a:rPr lang="en-US" altLang="ko-KR" sz="1200" dirty="0"/>
              <a:t>                                     </a:t>
            </a:r>
            <a:r>
              <a:rPr lang="en-US" altLang="ko-KR" sz="1200" dirty="0" err="1"/>
              <a:t>fprime</a:t>
            </a:r>
            <a:r>
              <a:rPr lang="en-US" altLang="ko-KR" sz="1200" dirty="0"/>
              <a:t>=</a:t>
            </a:r>
            <a:r>
              <a:rPr lang="en-US" altLang="ko-KR" sz="1200" dirty="0" err="1"/>
              <a:t>evaluator.grads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maxfun</a:t>
            </a:r>
            <a:r>
              <a:rPr lang="en-US" altLang="ko-KR" sz="1200" dirty="0"/>
              <a:t>=20)</a:t>
            </a:r>
          </a:p>
          <a:p>
            <a:r>
              <a:rPr lang="en-US" altLang="ko-KR" sz="1200" dirty="0"/>
              <a:t>    print('</a:t>
            </a:r>
            <a:r>
              <a:rPr lang="ko-KR" altLang="en-US" sz="1200" dirty="0"/>
              <a:t>현재 손실 값</a:t>
            </a:r>
            <a:r>
              <a:rPr lang="en-US" altLang="ko-KR" sz="1200" dirty="0"/>
              <a:t>:', </a:t>
            </a:r>
            <a:r>
              <a:rPr lang="en-US" altLang="ko-KR" sz="1200" dirty="0" err="1"/>
              <a:t>min_val</a:t>
            </a:r>
            <a:r>
              <a:rPr lang="en-US" altLang="ko-KR" sz="1200" dirty="0"/>
              <a:t>)</a:t>
            </a:r>
          </a:p>
          <a:p>
            <a:r>
              <a:rPr lang="en-US" altLang="ko-KR" sz="1200" dirty="0"/>
              <a:t>    # </a:t>
            </a:r>
            <a:r>
              <a:rPr lang="ko-KR" altLang="en-US" sz="1200" dirty="0"/>
              <a:t>생성된 현재 이미지를 저장합니다</a:t>
            </a:r>
          </a:p>
          <a:p>
            <a:r>
              <a:rPr lang="ko-KR" altLang="en-US" sz="1200" dirty="0"/>
              <a:t>    </a:t>
            </a:r>
            <a:r>
              <a:rPr lang="en-US" altLang="ko-KR" sz="1200" dirty="0" err="1"/>
              <a:t>img</a:t>
            </a:r>
            <a:r>
              <a:rPr lang="en-US" altLang="ko-KR" sz="1200" dirty="0"/>
              <a:t> = </a:t>
            </a:r>
            <a:r>
              <a:rPr lang="en-US" altLang="ko-KR" sz="1200" dirty="0" err="1"/>
              <a:t>x.copy</a:t>
            </a:r>
            <a:r>
              <a:rPr lang="en-US" altLang="ko-KR" sz="1200" dirty="0"/>
              <a:t>().reshape((</a:t>
            </a:r>
            <a:r>
              <a:rPr lang="en-US" altLang="ko-KR" sz="1200" dirty="0" err="1"/>
              <a:t>img_height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img_width</a:t>
            </a:r>
            <a:r>
              <a:rPr lang="en-US" altLang="ko-KR" sz="1200" dirty="0"/>
              <a:t>, 3))</a:t>
            </a:r>
          </a:p>
          <a:p>
            <a:r>
              <a:rPr lang="en-US" altLang="ko-KR" sz="1200" dirty="0"/>
              <a:t>    </a:t>
            </a:r>
            <a:r>
              <a:rPr lang="en-US" altLang="ko-KR" sz="1200" dirty="0" err="1"/>
              <a:t>img</a:t>
            </a:r>
            <a:r>
              <a:rPr lang="en-US" altLang="ko-KR" sz="1200" dirty="0"/>
              <a:t> = </a:t>
            </a:r>
            <a:r>
              <a:rPr lang="en-US" altLang="ko-KR" sz="1200" dirty="0" err="1"/>
              <a:t>deprocess_image</a:t>
            </a:r>
            <a:r>
              <a:rPr lang="en-US" altLang="ko-KR" sz="1200" dirty="0"/>
              <a:t>(</a:t>
            </a:r>
            <a:r>
              <a:rPr lang="en-US" altLang="ko-KR" sz="1200" dirty="0" err="1"/>
              <a:t>img</a:t>
            </a:r>
            <a:r>
              <a:rPr lang="en-US" altLang="ko-KR" sz="1200" dirty="0"/>
              <a:t>)</a:t>
            </a:r>
          </a:p>
          <a:p>
            <a:r>
              <a:rPr lang="en-US" altLang="ko-KR" sz="1200" dirty="0"/>
              <a:t>    </a:t>
            </a:r>
            <a:r>
              <a:rPr lang="en-US" altLang="ko-KR" sz="1200" dirty="0" err="1"/>
              <a:t>fname</a:t>
            </a:r>
            <a:r>
              <a:rPr lang="en-US" altLang="ko-KR" sz="1200" dirty="0"/>
              <a:t> = </a:t>
            </a:r>
            <a:r>
              <a:rPr lang="en-US" altLang="ko-KR" sz="1200" dirty="0" err="1"/>
              <a:t>result_prefix</a:t>
            </a:r>
            <a:r>
              <a:rPr lang="en-US" altLang="ko-KR" sz="1200" dirty="0"/>
              <a:t> + '_at_iteration_%d.png' % </a:t>
            </a:r>
            <a:r>
              <a:rPr lang="en-US" altLang="ko-KR" sz="1200" dirty="0" err="1"/>
              <a:t>i</a:t>
            </a:r>
            <a:endParaRPr lang="en-US" altLang="ko-KR" sz="1200" dirty="0"/>
          </a:p>
          <a:p>
            <a:r>
              <a:rPr lang="en-US" altLang="ko-KR" sz="1200" dirty="0"/>
              <a:t>    </a:t>
            </a:r>
            <a:r>
              <a:rPr lang="en-US" altLang="ko-KR" sz="1200" dirty="0" err="1"/>
              <a:t>save_img</a:t>
            </a:r>
            <a:r>
              <a:rPr lang="en-US" altLang="ko-KR" sz="1200" dirty="0"/>
              <a:t>(</a:t>
            </a:r>
            <a:r>
              <a:rPr lang="en-US" altLang="ko-KR" sz="1200" dirty="0" err="1"/>
              <a:t>fname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img</a:t>
            </a:r>
            <a:r>
              <a:rPr lang="en-US" altLang="ko-KR" sz="1200" dirty="0"/>
              <a:t>)</a:t>
            </a:r>
          </a:p>
          <a:p>
            <a:r>
              <a:rPr lang="en-US" altLang="ko-KR" sz="1200" dirty="0"/>
              <a:t>    </a:t>
            </a:r>
            <a:r>
              <a:rPr lang="en-US" altLang="ko-KR" sz="1200" dirty="0" err="1"/>
              <a:t>end_time</a:t>
            </a:r>
            <a:r>
              <a:rPr lang="en-US" altLang="ko-KR" sz="1200" dirty="0"/>
              <a:t> = </a:t>
            </a:r>
            <a:r>
              <a:rPr lang="en-US" altLang="ko-KR" sz="1200" dirty="0" err="1"/>
              <a:t>time.time</a:t>
            </a:r>
            <a:r>
              <a:rPr lang="en-US" altLang="ko-KR" sz="1200" dirty="0"/>
              <a:t>()</a:t>
            </a:r>
          </a:p>
          <a:p>
            <a:r>
              <a:rPr lang="en-US" altLang="ko-KR" sz="1200" dirty="0"/>
              <a:t>    print('</a:t>
            </a:r>
            <a:r>
              <a:rPr lang="ko-KR" altLang="en-US" sz="1200" dirty="0"/>
              <a:t>저장 이미지</a:t>
            </a:r>
            <a:r>
              <a:rPr lang="en-US" altLang="ko-KR" sz="1200" dirty="0"/>
              <a:t>: ', </a:t>
            </a:r>
            <a:r>
              <a:rPr lang="en-US" altLang="ko-KR" sz="1200" dirty="0" err="1"/>
              <a:t>fname</a:t>
            </a:r>
            <a:r>
              <a:rPr lang="en-US" altLang="ko-KR" sz="1200" dirty="0"/>
              <a:t>)</a:t>
            </a:r>
          </a:p>
          <a:p>
            <a:r>
              <a:rPr lang="en-US" altLang="ko-KR" sz="1200" dirty="0"/>
              <a:t>    print('%d </a:t>
            </a:r>
            <a:r>
              <a:rPr lang="ko-KR" altLang="en-US" sz="1200" dirty="0"/>
              <a:t>번째 반복 완료</a:t>
            </a:r>
            <a:r>
              <a:rPr lang="en-US" altLang="ko-KR" sz="1200" dirty="0"/>
              <a:t>: %ds' % (</a:t>
            </a:r>
            <a:r>
              <a:rPr lang="en-US" altLang="ko-KR" sz="1200" dirty="0" err="1"/>
              <a:t>i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end_time</a:t>
            </a:r>
            <a:r>
              <a:rPr lang="en-US" altLang="ko-KR" sz="1200" dirty="0"/>
              <a:t> - </a:t>
            </a:r>
            <a:r>
              <a:rPr lang="en-US" altLang="ko-KR" sz="1200" dirty="0" err="1"/>
              <a:t>start_time</a:t>
            </a:r>
            <a:r>
              <a:rPr lang="en-US" altLang="ko-KR" sz="1200" dirty="0"/>
              <a:t>))</a:t>
            </a:r>
          </a:p>
        </p:txBody>
      </p:sp>
    </p:spTree>
    <p:extLst>
      <p:ext uri="{BB962C8B-B14F-4D97-AF65-F5344CB8AC3E}">
        <p14:creationId xmlns:p14="http://schemas.microsoft.com/office/powerpoint/2010/main" val="1825941489"/>
      </p:ext>
    </p:extLst>
  </p:cSld>
  <p:clrMapOvr>
    <a:masterClrMapping/>
  </p:clrMapOvr>
  <p:transition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698787" y="2793729"/>
            <a:ext cx="2787944" cy="9771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4400" b="1" i="1" kern="0" dirty="0">
                <a:ln>
                  <a:solidFill>
                    <a:srgbClr val="303962"/>
                  </a:solidFill>
                </a:ln>
                <a:gradFill flip="none" rotWithShape="1">
                  <a:gsLst>
                    <a:gs pos="50000">
                      <a:srgbClr val="FFC000">
                        <a:lumMod val="60000"/>
                        <a:lumOff val="40000"/>
                      </a:srgbClr>
                    </a:gs>
                    <a:gs pos="50000">
                      <a:srgbClr val="303962"/>
                    </a:gs>
                  </a:gsLst>
                  <a:lin ang="5400000" scaled="1"/>
                  <a:tileRect/>
                </a:gradFill>
              </a:rPr>
              <a:t>8.3.4 </a:t>
            </a:r>
            <a:r>
              <a:rPr lang="ko-KR" altLang="en-US" sz="4400" b="1" i="1" kern="0" dirty="0">
                <a:ln>
                  <a:solidFill>
                    <a:srgbClr val="303962"/>
                  </a:solidFill>
                </a:ln>
                <a:gradFill flip="none" rotWithShape="1">
                  <a:gsLst>
                    <a:gs pos="50000">
                      <a:srgbClr val="FFC000">
                        <a:lumMod val="60000"/>
                        <a:lumOff val="40000"/>
                      </a:srgbClr>
                    </a:gs>
                    <a:gs pos="50000">
                      <a:srgbClr val="303962"/>
                    </a:gs>
                  </a:gsLst>
                  <a:lin ang="5400000" scaled="1"/>
                  <a:tileRect/>
                </a:gradFill>
              </a:rPr>
              <a:t>정리</a:t>
            </a:r>
            <a:endParaRPr lang="en-US" altLang="ko-KR" sz="4400" b="1" i="1" kern="0" dirty="0">
              <a:ln>
                <a:solidFill>
                  <a:srgbClr val="303962"/>
                </a:solidFill>
              </a:ln>
              <a:gradFill flip="none" rotWithShape="1">
                <a:gsLst>
                  <a:gs pos="50000">
                    <a:srgbClr val="FFC000">
                      <a:lumMod val="60000"/>
                      <a:lumOff val="40000"/>
                    </a:srgbClr>
                  </a:gs>
                  <a:gs pos="50000">
                    <a:srgbClr val="303962"/>
                  </a:gs>
                </a:gsLst>
                <a:lin ang="5400000" scaled="1"/>
                <a:tileRect/>
              </a:gradFill>
            </a:endParaRPr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41FADB85-E686-462D-A485-3251109C5436}"/>
              </a:ext>
            </a:extLst>
          </p:cNvPr>
          <p:cNvSpPr/>
          <p:nvPr/>
        </p:nvSpPr>
        <p:spPr>
          <a:xfrm>
            <a:off x="5763760" y="2146029"/>
            <a:ext cx="664481" cy="6477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431800" dist="25400" dir="5400000" algn="t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487BA28D-33C5-43AF-970E-26999AE17915}"/>
              </a:ext>
            </a:extLst>
          </p:cNvPr>
          <p:cNvGrpSpPr/>
          <p:nvPr/>
        </p:nvGrpSpPr>
        <p:grpSpPr>
          <a:xfrm>
            <a:off x="5980527" y="2355638"/>
            <a:ext cx="230946" cy="228482"/>
            <a:chOff x="11242636" y="735673"/>
            <a:chExt cx="230946" cy="228482"/>
          </a:xfrm>
        </p:grpSpPr>
        <p:sp>
          <p:nvSpPr>
            <p:cNvPr id="83" name="타원 82">
              <a:extLst>
                <a:ext uri="{FF2B5EF4-FFF2-40B4-BE49-F238E27FC236}">
                  <a16:creationId xmlns:a16="http://schemas.microsoft.com/office/drawing/2014/main" id="{B970DAD8-A6E3-48BF-8D1C-673AB141B080}"/>
                </a:ext>
              </a:extLst>
            </p:cNvPr>
            <p:cNvSpPr/>
            <p:nvPr/>
          </p:nvSpPr>
          <p:spPr>
            <a:xfrm>
              <a:off x="11302773" y="800483"/>
              <a:ext cx="108789" cy="108789"/>
            </a:xfrm>
            <a:prstGeom prst="ellipse">
              <a:avLst/>
            </a:prstGeom>
            <a:solidFill>
              <a:srgbClr val="FFC000"/>
            </a:solidFill>
            <a:ln w="158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4" name="사각형: 둥근 위쪽 모서리 16">
              <a:extLst>
                <a:ext uri="{FF2B5EF4-FFF2-40B4-BE49-F238E27FC236}">
                  <a16:creationId xmlns:a16="http://schemas.microsoft.com/office/drawing/2014/main" id="{91BF2FC8-071D-4609-83EB-B8AB51FD9950}"/>
                </a:ext>
              </a:extLst>
            </p:cNvPr>
            <p:cNvSpPr/>
            <p:nvPr/>
          </p:nvSpPr>
          <p:spPr>
            <a:xfrm>
              <a:off x="11333147" y="910155"/>
              <a:ext cx="48043" cy="54000"/>
            </a:xfrm>
            <a:prstGeom prst="round2SameRect">
              <a:avLst>
                <a:gd name="adj1" fmla="val 0"/>
                <a:gd name="adj2" fmla="val 50000"/>
              </a:avLst>
            </a:prstGeom>
            <a:noFill/>
            <a:ln w="158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85" name="직선 연결선 84">
              <a:extLst>
                <a:ext uri="{FF2B5EF4-FFF2-40B4-BE49-F238E27FC236}">
                  <a16:creationId xmlns:a16="http://schemas.microsoft.com/office/drawing/2014/main" id="{E3179C3A-7FB3-4AED-81F6-31C07000E3DF}"/>
                </a:ext>
              </a:extLst>
            </p:cNvPr>
            <p:cNvCxnSpPr>
              <a:cxnSpLocks/>
            </p:cNvCxnSpPr>
            <p:nvPr/>
          </p:nvCxnSpPr>
          <p:spPr>
            <a:xfrm>
              <a:off x="11359549" y="735673"/>
              <a:ext cx="0" cy="28456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연결선 85">
              <a:extLst>
                <a:ext uri="{FF2B5EF4-FFF2-40B4-BE49-F238E27FC236}">
                  <a16:creationId xmlns:a16="http://schemas.microsoft.com/office/drawing/2014/main" id="{D9DF4843-1541-4000-A861-6FA3EE6D351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459354" y="838200"/>
              <a:ext cx="0" cy="28456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직선 연결선 86">
              <a:extLst>
                <a:ext uri="{FF2B5EF4-FFF2-40B4-BE49-F238E27FC236}">
                  <a16:creationId xmlns:a16="http://schemas.microsoft.com/office/drawing/2014/main" id="{E5214D7D-E792-4EAE-8927-F0C29E79BBD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256864" y="835420"/>
              <a:ext cx="0" cy="28456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연결선 87">
              <a:extLst>
                <a:ext uri="{FF2B5EF4-FFF2-40B4-BE49-F238E27FC236}">
                  <a16:creationId xmlns:a16="http://schemas.microsoft.com/office/drawing/2014/main" id="{876E0D67-EB1F-4DE7-9F1D-FCF86AEECCA2}"/>
                </a:ext>
              </a:extLst>
            </p:cNvPr>
            <p:cNvCxnSpPr>
              <a:cxnSpLocks/>
            </p:cNvCxnSpPr>
            <p:nvPr/>
          </p:nvCxnSpPr>
          <p:spPr>
            <a:xfrm rot="8100000">
              <a:off x="11282498" y="767378"/>
              <a:ext cx="0" cy="28456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직선 연결선 88">
              <a:extLst>
                <a:ext uri="{FF2B5EF4-FFF2-40B4-BE49-F238E27FC236}">
                  <a16:creationId xmlns:a16="http://schemas.microsoft.com/office/drawing/2014/main" id="{E60A00B5-8E54-49D9-9864-50BE611E781B}"/>
                </a:ext>
              </a:extLst>
            </p:cNvPr>
            <p:cNvCxnSpPr>
              <a:cxnSpLocks/>
            </p:cNvCxnSpPr>
            <p:nvPr/>
          </p:nvCxnSpPr>
          <p:spPr>
            <a:xfrm rot="13500000">
              <a:off x="11433473" y="772140"/>
              <a:ext cx="0" cy="28456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66935866"/>
      </p:ext>
    </p:extLst>
  </p:cSld>
  <p:clrMapOvr>
    <a:masterClrMapping/>
  </p:clrMapOvr>
  <p:transition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09626" y="169380"/>
            <a:ext cx="11572748" cy="6359441"/>
            <a:chOff x="309626" y="245385"/>
            <a:chExt cx="11572748" cy="6359441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1DE2A7CB-9018-4640-AB43-BCC19C805324}"/>
                </a:ext>
              </a:extLst>
            </p:cNvPr>
            <p:cNvSpPr/>
            <p:nvPr/>
          </p:nvSpPr>
          <p:spPr>
            <a:xfrm>
              <a:off x="309626" y="253174"/>
              <a:ext cx="11572748" cy="63516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431800" dist="25400" dir="5400000" algn="t" rotWithShape="0">
                <a:prstClr val="black">
                  <a:alpha val="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dirty="0">
                  <a:solidFill>
                    <a:prstClr val="white"/>
                  </a:solidFill>
                  <a:latin typeface="Bauhaus 93" panose="04030905020B02020C02" pitchFamily="82" charset="0"/>
                </a:rPr>
                <a:t>••••••</a:t>
              </a: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41FADB85-E686-462D-A485-3251109C5436}"/>
                </a:ext>
              </a:extLst>
            </p:cNvPr>
            <p:cNvSpPr/>
            <p:nvPr/>
          </p:nvSpPr>
          <p:spPr>
            <a:xfrm>
              <a:off x="11217893" y="253174"/>
              <a:ext cx="664481" cy="647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431800" dist="25400" dir="5400000" algn="t" rotWithShape="0">
                <a:prstClr val="black">
                  <a:alpha val="1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A6EE2FFB-3CA7-453A-9016-7D5286183A63}"/>
                </a:ext>
              </a:extLst>
            </p:cNvPr>
            <p:cNvSpPr/>
            <p:nvPr/>
          </p:nvSpPr>
          <p:spPr>
            <a:xfrm>
              <a:off x="1058925" y="245385"/>
              <a:ext cx="10157083" cy="647700"/>
            </a:xfrm>
            <a:prstGeom prst="rect">
              <a:avLst/>
            </a:prstGeom>
            <a:solidFill>
              <a:srgbClr val="30396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 latinLnBrk="0">
                <a:defRPr/>
              </a:pPr>
              <a:r>
                <a:rPr lang="en-US" altLang="ko-KR" sz="2400" b="1" i="1" kern="0" dirty="0">
                  <a:solidFill>
                    <a:prstClr val="white"/>
                  </a:solidFill>
                </a:rPr>
                <a:t>PPT PRESENTATION </a:t>
              </a:r>
              <a:r>
                <a:rPr lang="en-US" altLang="ko-KR" sz="700" kern="0" dirty="0">
                  <a:solidFill>
                    <a:prstClr val="white"/>
                  </a:solidFill>
                </a:rPr>
                <a:t>Enjoy your stylish business and campus life with BIZCAM</a:t>
              </a:r>
              <a:endParaRPr lang="ko-KR" altLang="en-US" dirty="0">
                <a:solidFill>
                  <a:prstClr val="white"/>
                </a:solidFill>
              </a:endParaRP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487BA28D-33C5-43AF-970E-26999AE17915}"/>
                </a:ext>
              </a:extLst>
            </p:cNvPr>
            <p:cNvGrpSpPr/>
            <p:nvPr/>
          </p:nvGrpSpPr>
          <p:grpSpPr>
            <a:xfrm>
              <a:off x="11434660" y="462783"/>
              <a:ext cx="230946" cy="228482"/>
              <a:chOff x="11242636" y="735673"/>
              <a:chExt cx="230946" cy="228482"/>
            </a:xfrm>
          </p:grpSpPr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B970DAD8-A6E3-48BF-8D1C-673AB141B080}"/>
                  </a:ext>
                </a:extLst>
              </p:cNvPr>
              <p:cNvSpPr/>
              <p:nvPr/>
            </p:nvSpPr>
            <p:spPr>
              <a:xfrm>
                <a:off x="11302773" y="800483"/>
                <a:ext cx="108789" cy="108789"/>
              </a:xfrm>
              <a:prstGeom prst="ellipse">
                <a:avLst/>
              </a:prstGeom>
              <a:solidFill>
                <a:srgbClr val="FFC000"/>
              </a:solidFill>
              <a:ln w="158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사각형: 둥근 위쪽 모서리 16">
                <a:extLst>
                  <a:ext uri="{FF2B5EF4-FFF2-40B4-BE49-F238E27FC236}">
                    <a16:creationId xmlns:a16="http://schemas.microsoft.com/office/drawing/2014/main" id="{91BF2FC8-071D-4609-83EB-B8AB51FD9950}"/>
                  </a:ext>
                </a:extLst>
              </p:cNvPr>
              <p:cNvSpPr/>
              <p:nvPr/>
            </p:nvSpPr>
            <p:spPr>
              <a:xfrm>
                <a:off x="11333147" y="910155"/>
                <a:ext cx="48043" cy="54000"/>
              </a:xfrm>
              <a:prstGeom prst="round2SameRect">
                <a:avLst>
                  <a:gd name="adj1" fmla="val 0"/>
                  <a:gd name="adj2" fmla="val 50000"/>
                </a:avLst>
              </a:prstGeom>
              <a:noFill/>
              <a:ln w="158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E3179C3A-7FB3-4AED-81F6-31C07000E3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59549" y="735673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D9DF4843-1541-4000-A861-6FA3EE6D3519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1459354" y="83820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>
                <a:extLst>
                  <a:ext uri="{FF2B5EF4-FFF2-40B4-BE49-F238E27FC236}">
                    <a16:creationId xmlns:a16="http://schemas.microsoft.com/office/drawing/2014/main" id="{E5214D7D-E792-4EAE-8927-F0C29E79BBD5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1256864" y="83542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876E0D67-EB1F-4DE7-9F1D-FCF86AEECCA2}"/>
                  </a:ext>
                </a:extLst>
              </p:cNvPr>
              <p:cNvCxnSpPr>
                <a:cxnSpLocks/>
              </p:cNvCxnSpPr>
              <p:nvPr/>
            </p:nvCxnSpPr>
            <p:spPr>
              <a:xfrm rot="8100000">
                <a:off x="11282498" y="767378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id="{E60A00B5-8E54-49D9-9864-50BE611E781B}"/>
                  </a:ext>
                </a:extLst>
              </p:cNvPr>
              <p:cNvCxnSpPr>
                <a:cxnSpLocks/>
              </p:cNvCxnSpPr>
              <p:nvPr/>
            </p:nvCxnSpPr>
            <p:spPr>
              <a:xfrm rot="13500000">
                <a:off x="11433473" y="77214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55BA2AA-F16D-4E85-8715-E9F4F9C65EE8}"/>
                </a:ext>
              </a:extLst>
            </p:cNvPr>
            <p:cNvSpPr/>
            <p:nvPr/>
          </p:nvSpPr>
          <p:spPr>
            <a:xfrm>
              <a:off x="309626" y="245385"/>
              <a:ext cx="749300" cy="6477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>
              <a:outerShdw dist="25400" algn="l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b="1" dirty="0">
                  <a:solidFill>
                    <a:srgbClr val="303962"/>
                  </a:solidFill>
                </a:rPr>
                <a:t>01</a:t>
              </a:r>
              <a:endParaRPr lang="ko-KR" altLang="en-US" b="1" dirty="0">
                <a:solidFill>
                  <a:srgbClr val="303962"/>
                </a:solidFill>
              </a:endParaRPr>
            </a:p>
          </p:txBody>
        </p: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700BEA06-447F-4E64-9A24-AC92AF81A4E7}"/>
                </a:ext>
              </a:extLst>
            </p:cNvPr>
            <p:cNvGrpSpPr/>
            <p:nvPr/>
          </p:nvGrpSpPr>
          <p:grpSpPr>
            <a:xfrm>
              <a:off x="10703092" y="493743"/>
              <a:ext cx="267186" cy="165383"/>
              <a:chOff x="10447060" y="740631"/>
              <a:chExt cx="267186" cy="165383"/>
            </a:xfrm>
          </p:grpSpPr>
          <p:sp>
            <p:nvSpPr>
              <p:cNvPr id="25" name="화살표: 갈매기형 수장 24">
                <a:extLst>
                  <a:ext uri="{FF2B5EF4-FFF2-40B4-BE49-F238E27FC236}">
                    <a16:creationId xmlns:a16="http://schemas.microsoft.com/office/drawing/2014/main" id="{585821D6-0BBF-44C8-B0DB-6DBE5320FA21}"/>
                  </a:ext>
                </a:extLst>
              </p:cNvPr>
              <p:cNvSpPr/>
              <p:nvPr/>
            </p:nvSpPr>
            <p:spPr>
              <a:xfrm>
                <a:off x="10597188" y="740631"/>
                <a:ext cx="117058" cy="165383"/>
              </a:xfrm>
              <a:prstGeom prst="chevron">
                <a:avLst>
                  <a:gd name="adj" fmla="val 8072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84B49E7D-3BAD-479B-8256-2BD7BD744D6B}"/>
                  </a:ext>
                </a:extLst>
              </p:cNvPr>
              <p:cNvSpPr/>
              <p:nvPr/>
            </p:nvSpPr>
            <p:spPr>
              <a:xfrm>
                <a:off x="10447060" y="816123"/>
                <a:ext cx="252000" cy="144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C9BFF18B-B88E-4B68-BD0F-C083E2BE03F9}"/>
              </a:ext>
            </a:extLst>
          </p:cNvPr>
          <p:cNvSpPr txBox="1"/>
          <p:nvPr/>
        </p:nvSpPr>
        <p:spPr>
          <a:xfrm>
            <a:off x="1331650" y="2077375"/>
            <a:ext cx="7359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Bauhaus 93" panose="04030905020B02020C02" pitchFamily="82" charset="0"/>
              </a:rPr>
              <a:t>•</a:t>
            </a:r>
            <a:r>
              <a:rPr lang="ko-KR" altLang="en-US" dirty="0">
                <a:latin typeface="Bauhaus 93" panose="04030905020B02020C02" pitchFamily="82" charset="0"/>
              </a:rPr>
              <a:t>스타일 </a:t>
            </a:r>
            <a:r>
              <a:rPr lang="ko-KR" altLang="en-US" dirty="0" err="1">
                <a:latin typeface="Bauhaus 93" panose="04030905020B02020C02" pitchFamily="82" charset="0"/>
              </a:rPr>
              <a:t>트랜스퍼란</a:t>
            </a:r>
            <a:r>
              <a:rPr lang="en-US" altLang="ko-KR" dirty="0">
                <a:latin typeface="Bauhaus 93" panose="04030905020B02020C02" pitchFamily="82" charset="0"/>
              </a:rPr>
              <a:t>?</a:t>
            </a:r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FE48BF4-AF0A-4CAE-8F6B-28AE0F083754}"/>
              </a:ext>
            </a:extLst>
          </p:cNvPr>
          <p:cNvSpPr txBox="1"/>
          <p:nvPr/>
        </p:nvSpPr>
        <p:spPr>
          <a:xfrm>
            <a:off x="1331648" y="2753816"/>
            <a:ext cx="7359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Bauhaus 93" panose="04030905020B02020C02" pitchFamily="82" charset="0"/>
              </a:rPr>
              <a:t>•</a:t>
            </a:r>
            <a:r>
              <a:rPr lang="ko-KR" altLang="en-US" dirty="0">
                <a:latin typeface="Bauhaus 93" panose="04030905020B02020C02" pitchFamily="82" charset="0"/>
              </a:rPr>
              <a:t>콘텐츠는 </a:t>
            </a:r>
            <a:r>
              <a:rPr lang="ko-KR" altLang="en-US" dirty="0" err="1">
                <a:latin typeface="Bauhaus 93" panose="04030905020B02020C02" pitchFamily="82" charset="0"/>
              </a:rPr>
              <a:t>컨브넷</a:t>
            </a:r>
            <a:r>
              <a:rPr lang="ko-KR" altLang="en-US" dirty="0">
                <a:latin typeface="Bauhaus 93" panose="04030905020B02020C02" pitchFamily="82" charset="0"/>
              </a:rPr>
              <a:t> 상위 층의 활성화에서 얻을 수 있다</a:t>
            </a:r>
            <a:r>
              <a:rPr lang="en-US" altLang="ko-KR" dirty="0">
                <a:latin typeface="Bauhaus 93" panose="04030905020B02020C02" pitchFamily="82" charset="0"/>
              </a:rPr>
              <a:t>.</a:t>
            </a:r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8FBCB86-6610-4D27-ADB0-EA7CB0056C0A}"/>
              </a:ext>
            </a:extLst>
          </p:cNvPr>
          <p:cNvSpPr txBox="1"/>
          <p:nvPr/>
        </p:nvSpPr>
        <p:spPr>
          <a:xfrm>
            <a:off x="1331648" y="3430257"/>
            <a:ext cx="78212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Bauhaus 93" panose="04030905020B02020C02" pitchFamily="82" charset="0"/>
              </a:rPr>
              <a:t>•</a:t>
            </a:r>
            <a:r>
              <a:rPr lang="ko-KR" altLang="en-US" dirty="0">
                <a:latin typeface="Bauhaus 93" panose="04030905020B02020C02" pitchFamily="82" charset="0"/>
              </a:rPr>
              <a:t>스타일은 여러 </a:t>
            </a:r>
            <a:r>
              <a:rPr lang="ko-KR" altLang="en-US" dirty="0" err="1">
                <a:latin typeface="Bauhaus 93" panose="04030905020B02020C02" pitchFamily="82" charset="0"/>
              </a:rPr>
              <a:t>컨브넷</a:t>
            </a:r>
            <a:r>
              <a:rPr lang="ko-KR" altLang="en-US" dirty="0">
                <a:latin typeface="Bauhaus 93" panose="04030905020B02020C02" pitchFamily="82" charset="0"/>
              </a:rPr>
              <a:t> 층의 활성화 안에 내재된 상관관계에서 얻을 수 있다</a:t>
            </a:r>
            <a:r>
              <a:rPr lang="en-US" altLang="ko-KR" dirty="0">
                <a:latin typeface="Bauhaus 93" panose="04030905020B02020C02" pitchFamily="82" charset="0"/>
              </a:rPr>
              <a:t>.</a:t>
            </a: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28B20A2-5378-4C8C-9126-3DD1B04B7970}"/>
              </a:ext>
            </a:extLst>
          </p:cNvPr>
          <p:cNvSpPr txBox="1"/>
          <p:nvPr/>
        </p:nvSpPr>
        <p:spPr>
          <a:xfrm>
            <a:off x="1331648" y="4106698"/>
            <a:ext cx="7359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Bauhaus 93" panose="04030905020B02020C02" pitchFamily="82" charset="0"/>
              </a:rPr>
              <a:t>•</a:t>
            </a:r>
            <a:r>
              <a:rPr lang="ko-KR" altLang="en-US" dirty="0">
                <a:latin typeface="Bauhaus 93" panose="04030905020B02020C02" pitchFamily="82" charset="0"/>
              </a:rPr>
              <a:t>이런 기본 아이디어에서 출발하여 다양한 변종과 개선 가능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01593202"/>
      </p:ext>
    </p:extLst>
  </p:cSld>
  <p:clrMapOvr>
    <a:masterClrMapping/>
  </p:clrMapOvr>
  <p:transition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06559" y="2793729"/>
            <a:ext cx="11572399" cy="9771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4400" b="1" i="1" kern="0" dirty="0">
                <a:ln>
                  <a:solidFill>
                    <a:srgbClr val="303962"/>
                  </a:solidFill>
                </a:ln>
                <a:gradFill flip="none" rotWithShape="1">
                  <a:gsLst>
                    <a:gs pos="50000">
                      <a:srgbClr val="FFC000">
                        <a:lumMod val="60000"/>
                        <a:lumOff val="40000"/>
                      </a:srgbClr>
                    </a:gs>
                    <a:gs pos="50000">
                      <a:srgbClr val="303962"/>
                    </a:gs>
                  </a:gsLst>
                  <a:lin ang="5400000" scaled="1"/>
                  <a:tileRect/>
                </a:gradFill>
              </a:rPr>
              <a:t>8.4 </a:t>
            </a:r>
            <a:r>
              <a:rPr lang="ko-KR" altLang="en-US" sz="4400" b="1" i="1" kern="0" dirty="0">
                <a:ln>
                  <a:solidFill>
                    <a:srgbClr val="303962"/>
                  </a:solidFill>
                </a:ln>
                <a:gradFill flip="none" rotWithShape="1">
                  <a:gsLst>
                    <a:gs pos="50000">
                      <a:srgbClr val="FFC000">
                        <a:lumMod val="60000"/>
                        <a:lumOff val="40000"/>
                      </a:srgbClr>
                    </a:gs>
                    <a:gs pos="50000">
                      <a:srgbClr val="303962"/>
                    </a:gs>
                  </a:gsLst>
                  <a:lin ang="5400000" scaled="1"/>
                  <a:tileRect/>
                </a:gradFill>
              </a:rPr>
              <a:t>변이형 </a:t>
            </a:r>
            <a:r>
              <a:rPr lang="ko-KR" altLang="en-US" sz="4400" b="1" i="1" kern="0" dirty="0" err="1">
                <a:ln>
                  <a:solidFill>
                    <a:srgbClr val="303962"/>
                  </a:solidFill>
                </a:ln>
                <a:gradFill flip="none" rotWithShape="1">
                  <a:gsLst>
                    <a:gs pos="50000">
                      <a:srgbClr val="FFC000">
                        <a:lumMod val="60000"/>
                        <a:lumOff val="40000"/>
                      </a:srgbClr>
                    </a:gs>
                    <a:gs pos="50000">
                      <a:srgbClr val="303962"/>
                    </a:gs>
                  </a:gsLst>
                  <a:lin ang="5400000" scaled="1"/>
                  <a:tileRect/>
                </a:gradFill>
              </a:rPr>
              <a:t>오토인코더를</a:t>
            </a:r>
            <a:r>
              <a:rPr lang="ko-KR" altLang="en-US" sz="4400" b="1" i="1" kern="0" dirty="0">
                <a:ln>
                  <a:solidFill>
                    <a:srgbClr val="303962"/>
                  </a:solidFill>
                </a:ln>
                <a:gradFill flip="none" rotWithShape="1">
                  <a:gsLst>
                    <a:gs pos="50000">
                      <a:srgbClr val="FFC000">
                        <a:lumMod val="60000"/>
                        <a:lumOff val="40000"/>
                      </a:srgbClr>
                    </a:gs>
                    <a:gs pos="50000">
                      <a:srgbClr val="303962"/>
                    </a:gs>
                  </a:gsLst>
                  <a:lin ang="5400000" scaled="1"/>
                  <a:tileRect/>
                </a:gradFill>
              </a:rPr>
              <a:t> 사용한 이미지 생성</a:t>
            </a:r>
            <a:endParaRPr lang="en-US" altLang="ko-KR" sz="4400" b="1" i="1" kern="0" dirty="0">
              <a:ln>
                <a:solidFill>
                  <a:srgbClr val="303962"/>
                </a:solidFill>
              </a:ln>
              <a:gradFill flip="none" rotWithShape="1">
                <a:gsLst>
                  <a:gs pos="50000">
                    <a:srgbClr val="FFC000">
                      <a:lumMod val="60000"/>
                      <a:lumOff val="40000"/>
                    </a:srgbClr>
                  </a:gs>
                  <a:gs pos="50000">
                    <a:srgbClr val="303962"/>
                  </a:gs>
                </a:gsLst>
                <a:lin ang="5400000" scaled="1"/>
                <a:tileRect/>
              </a:gradFill>
            </a:endParaRPr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41FADB85-E686-462D-A485-3251109C5436}"/>
              </a:ext>
            </a:extLst>
          </p:cNvPr>
          <p:cNvSpPr/>
          <p:nvPr/>
        </p:nvSpPr>
        <p:spPr>
          <a:xfrm>
            <a:off x="5763760" y="2146029"/>
            <a:ext cx="664481" cy="6477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431800" dist="25400" dir="5400000" algn="t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487BA28D-33C5-43AF-970E-26999AE17915}"/>
              </a:ext>
            </a:extLst>
          </p:cNvPr>
          <p:cNvGrpSpPr/>
          <p:nvPr/>
        </p:nvGrpSpPr>
        <p:grpSpPr>
          <a:xfrm>
            <a:off x="5980527" y="2355638"/>
            <a:ext cx="230946" cy="228482"/>
            <a:chOff x="11242636" y="735673"/>
            <a:chExt cx="230946" cy="228482"/>
          </a:xfrm>
        </p:grpSpPr>
        <p:sp>
          <p:nvSpPr>
            <p:cNvPr id="83" name="타원 82">
              <a:extLst>
                <a:ext uri="{FF2B5EF4-FFF2-40B4-BE49-F238E27FC236}">
                  <a16:creationId xmlns:a16="http://schemas.microsoft.com/office/drawing/2014/main" id="{B970DAD8-A6E3-48BF-8D1C-673AB141B080}"/>
                </a:ext>
              </a:extLst>
            </p:cNvPr>
            <p:cNvSpPr/>
            <p:nvPr/>
          </p:nvSpPr>
          <p:spPr>
            <a:xfrm>
              <a:off x="11302773" y="800483"/>
              <a:ext cx="108789" cy="108789"/>
            </a:xfrm>
            <a:prstGeom prst="ellipse">
              <a:avLst/>
            </a:prstGeom>
            <a:solidFill>
              <a:srgbClr val="FFC000"/>
            </a:solidFill>
            <a:ln w="158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4" name="사각형: 둥근 위쪽 모서리 16">
              <a:extLst>
                <a:ext uri="{FF2B5EF4-FFF2-40B4-BE49-F238E27FC236}">
                  <a16:creationId xmlns:a16="http://schemas.microsoft.com/office/drawing/2014/main" id="{91BF2FC8-071D-4609-83EB-B8AB51FD9950}"/>
                </a:ext>
              </a:extLst>
            </p:cNvPr>
            <p:cNvSpPr/>
            <p:nvPr/>
          </p:nvSpPr>
          <p:spPr>
            <a:xfrm>
              <a:off x="11333147" y="910155"/>
              <a:ext cx="48043" cy="54000"/>
            </a:xfrm>
            <a:prstGeom prst="round2SameRect">
              <a:avLst>
                <a:gd name="adj1" fmla="val 0"/>
                <a:gd name="adj2" fmla="val 50000"/>
              </a:avLst>
            </a:prstGeom>
            <a:noFill/>
            <a:ln w="158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85" name="직선 연결선 84">
              <a:extLst>
                <a:ext uri="{FF2B5EF4-FFF2-40B4-BE49-F238E27FC236}">
                  <a16:creationId xmlns:a16="http://schemas.microsoft.com/office/drawing/2014/main" id="{E3179C3A-7FB3-4AED-81F6-31C07000E3DF}"/>
                </a:ext>
              </a:extLst>
            </p:cNvPr>
            <p:cNvCxnSpPr>
              <a:cxnSpLocks/>
            </p:cNvCxnSpPr>
            <p:nvPr/>
          </p:nvCxnSpPr>
          <p:spPr>
            <a:xfrm>
              <a:off x="11359549" y="735673"/>
              <a:ext cx="0" cy="28456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연결선 85">
              <a:extLst>
                <a:ext uri="{FF2B5EF4-FFF2-40B4-BE49-F238E27FC236}">
                  <a16:creationId xmlns:a16="http://schemas.microsoft.com/office/drawing/2014/main" id="{D9DF4843-1541-4000-A861-6FA3EE6D351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459354" y="838200"/>
              <a:ext cx="0" cy="28456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직선 연결선 86">
              <a:extLst>
                <a:ext uri="{FF2B5EF4-FFF2-40B4-BE49-F238E27FC236}">
                  <a16:creationId xmlns:a16="http://schemas.microsoft.com/office/drawing/2014/main" id="{E5214D7D-E792-4EAE-8927-F0C29E79BBD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256864" y="835420"/>
              <a:ext cx="0" cy="28456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연결선 87">
              <a:extLst>
                <a:ext uri="{FF2B5EF4-FFF2-40B4-BE49-F238E27FC236}">
                  <a16:creationId xmlns:a16="http://schemas.microsoft.com/office/drawing/2014/main" id="{876E0D67-EB1F-4DE7-9F1D-FCF86AEECCA2}"/>
                </a:ext>
              </a:extLst>
            </p:cNvPr>
            <p:cNvCxnSpPr>
              <a:cxnSpLocks/>
            </p:cNvCxnSpPr>
            <p:nvPr/>
          </p:nvCxnSpPr>
          <p:spPr>
            <a:xfrm rot="8100000">
              <a:off x="11282498" y="767378"/>
              <a:ext cx="0" cy="28456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직선 연결선 88">
              <a:extLst>
                <a:ext uri="{FF2B5EF4-FFF2-40B4-BE49-F238E27FC236}">
                  <a16:creationId xmlns:a16="http://schemas.microsoft.com/office/drawing/2014/main" id="{E60A00B5-8E54-49D9-9864-50BE611E781B}"/>
                </a:ext>
              </a:extLst>
            </p:cNvPr>
            <p:cNvCxnSpPr>
              <a:cxnSpLocks/>
            </p:cNvCxnSpPr>
            <p:nvPr/>
          </p:nvCxnSpPr>
          <p:spPr>
            <a:xfrm rot="13500000">
              <a:off x="11433473" y="772140"/>
              <a:ext cx="0" cy="28456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21641951"/>
      </p:ext>
    </p:extLst>
  </p:cSld>
  <p:clrMapOvr>
    <a:masterClrMapping/>
  </p:clrMapOvr>
  <p:transition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732962" y="2793729"/>
            <a:ext cx="10719602" cy="9771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4400" b="1" i="1" kern="0" dirty="0">
                <a:ln>
                  <a:solidFill>
                    <a:srgbClr val="303962"/>
                  </a:solidFill>
                </a:ln>
                <a:gradFill flip="none" rotWithShape="1">
                  <a:gsLst>
                    <a:gs pos="50000">
                      <a:srgbClr val="FFC000">
                        <a:lumMod val="60000"/>
                        <a:lumOff val="40000"/>
                      </a:srgbClr>
                    </a:gs>
                    <a:gs pos="50000">
                      <a:srgbClr val="303962"/>
                    </a:gs>
                  </a:gsLst>
                  <a:lin ang="5400000" scaled="1"/>
                  <a:tileRect/>
                </a:gradFill>
              </a:rPr>
              <a:t>8.4.1 </a:t>
            </a:r>
            <a:r>
              <a:rPr lang="ko-KR" altLang="en-US" sz="4400" b="1" i="1" kern="0" dirty="0">
                <a:ln>
                  <a:solidFill>
                    <a:srgbClr val="303962"/>
                  </a:solidFill>
                </a:ln>
                <a:gradFill flip="none" rotWithShape="1">
                  <a:gsLst>
                    <a:gs pos="50000">
                      <a:srgbClr val="FFC000">
                        <a:lumMod val="60000"/>
                        <a:lumOff val="40000"/>
                      </a:srgbClr>
                    </a:gs>
                    <a:gs pos="50000">
                      <a:srgbClr val="303962"/>
                    </a:gs>
                  </a:gsLst>
                  <a:lin ang="5400000" scaled="1"/>
                  <a:tileRect/>
                </a:gradFill>
              </a:rPr>
              <a:t>이미지의 잠재 공간에서 샘플링하기</a:t>
            </a:r>
            <a:endParaRPr lang="en-US" altLang="ko-KR" sz="4400" b="1" i="1" kern="0" dirty="0">
              <a:ln>
                <a:solidFill>
                  <a:srgbClr val="303962"/>
                </a:solidFill>
              </a:ln>
              <a:gradFill flip="none" rotWithShape="1">
                <a:gsLst>
                  <a:gs pos="50000">
                    <a:srgbClr val="FFC000">
                      <a:lumMod val="60000"/>
                      <a:lumOff val="40000"/>
                    </a:srgbClr>
                  </a:gs>
                  <a:gs pos="50000">
                    <a:srgbClr val="303962"/>
                  </a:gs>
                </a:gsLst>
                <a:lin ang="5400000" scaled="1"/>
                <a:tileRect/>
              </a:gradFill>
            </a:endParaRPr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41FADB85-E686-462D-A485-3251109C5436}"/>
              </a:ext>
            </a:extLst>
          </p:cNvPr>
          <p:cNvSpPr/>
          <p:nvPr/>
        </p:nvSpPr>
        <p:spPr>
          <a:xfrm>
            <a:off x="5763760" y="2146029"/>
            <a:ext cx="664481" cy="6477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431800" dist="25400" dir="5400000" algn="t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487BA28D-33C5-43AF-970E-26999AE17915}"/>
              </a:ext>
            </a:extLst>
          </p:cNvPr>
          <p:cNvGrpSpPr/>
          <p:nvPr/>
        </p:nvGrpSpPr>
        <p:grpSpPr>
          <a:xfrm>
            <a:off x="5980527" y="2355638"/>
            <a:ext cx="230946" cy="228482"/>
            <a:chOff x="11242636" y="735673"/>
            <a:chExt cx="230946" cy="228482"/>
          </a:xfrm>
        </p:grpSpPr>
        <p:sp>
          <p:nvSpPr>
            <p:cNvPr id="83" name="타원 82">
              <a:extLst>
                <a:ext uri="{FF2B5EF4-FFF2-40B4-BE49-F238E27FC236}">
                  <a16:creationId xmlns:a16="http://schemas.microsoft.com/office/drawing/2014/main" id="{B970DAD8-A6E3-48BF-8D1C-673AB141B080}"/>
                </a:ext>
              </a:extLst>
            </p:cNvPr>
            <p:cNvSpPr/>
            <p:nvPr/>
          </p:nvSpPr>
          <p:spPr>
            <a:xfrm>
              <a:off x="11302773" y="800483"/>
              <a:ext cx="108789" cy="108789"/>
            </a:xfrm>
            <a:prstGeom prst="ellipse">
              <a:avLst/>
            </a:prstGeom>
            <a:solidFill>
              <a:srgbClr val="FFC000"/>
            </a:solidFill>
            <a:ln w="158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4" name="사각형: 둥근 위쪽 모서리 16">
              <a:extLst>
                <a:ext uri="{FF2B5EF4-FFF2-40B4-BE49-F238E27FC236}">
                  <a16:creationId xmlns:a16="http://schemas.microsoft.com/office/drawing/2014/main" id="{91BF2FC8-071D-4609-83EB-B8AB51FD9950}"/>
                </a:ext>
              </a:extLst>
            </p:cNvPr>
            <p:cNvSpPr/>
            <p:nvPr/>
          </p:nvSpPr>
          <p:spPr>
            <a:xfrm>
              <a:off x="11333147" y="910155"/>
              <a:ext cx="48043" cy="54000"/>
            </a:xfrm>
            <a:prstGeom prst="round2SameRect">
              <a:avLst>
                <a:gd name="adj1" fmla="val 0"/>
                <a:gd name="adj2" fmla="val 50000"/>
              </a:avLst>
            </a:prstGeom>
            <a:noFill/>
            <a:ln w="158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85" name="직선 연결선 84">
              <a:extLst>
                <a:ext uri="{FF2B5EF4-FFF2-40B4-BE49-F238E27FC236}">
                  <a16:creationId xmlns:a16="http://schemas.microsoft.com/office/drawing/2014/main" id="{E3179C3A-7FB3-4AED-81F6-31C07000E3DF}"/>
                </a:ext>
              </a:extLst>
            </p:cNvPr>
            <p:cNvCxnSpPr>
              <a:cxnSpLocks/>
            </p:cNvCxnSpPr>
            <p:nvPr/>
          </p:nvCxnSpPr>
          <p:spPr>
            <a:xfrm>
              <a:off x="11359549" y="735673"/>
              <a:ext cx="0" cy="28456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연결선 85">
              <a:extLst>
                <a:ext uri="{FF2B5EF4-FFF2-40B4-BE49-F238E27FC236}">
                  <a16:creationId xmlns:a16="http://schemas.microsoft.com/office/drawing/2014/main" id="{D9DF4843-1541-4000-A861-6FA3EE6D351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459354" y="838200"/>
              <a:ext cx="0" cy="28456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직선 연결선 86">
              <a:extLst>
                <a:ext uri="{FF2B5EF4-FFF2-40B4-BE49-F238E27FC236}">
                  <a16:creationId xmlns:a16="http://schemas.microsoft.com/office/drawing/2014/main" id="{E5214D7D-E792-4EAE-8927-F0C29E79BBD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256864" y="835420"/>
              <a:ext cx="0" cy="28456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연결선 87">
              <a:extLst>
                <a:ext uri="{FF2B5EF4-FFF2-40B4-BE49-F238E27FC236}">
                  <a16:creationId xmlns:a16="http://schemas.microsoft.com/office/drawing/2014/main" id="{876E0D67-EB1F-4DE7-9F1D-FCF86AEECCA2}"/>
                </a:ext>
              </a:extLst>
            </p:cNvPr>
            <p:cNvCxnSpPr>
              <a:cxnSpLocks/>
            </p:cNvCxnSpPr>
            <p:nvPr/>
          </p:nvCxnSpPr>
          <p:spPr>
            <a:xfrm rot="8100000">
              <a:off x="11282498" y="767378"/>
              <a:ext cx="0" cy="28456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직선 연결선 88">
              <a:extLst>
                <a:ext uri="{FF2B5EF4-FFF2-40B4-BE49-F238E27FC236}">
                  <a16:creationId xmlns:a16="http://schemas.microsoft.com/office/drawing/2014/main" id="{E60A00B5-8E54-49D9-9864-50BE611E781B}"/>
                </a:ext>
              </a:extLst>
            </p:cNvPr>
            <p:cNvCxnSpPr>
              <a:cxnSpLocks/>
            </p:cNvCxnSpPr>
            <p:nvPr/>
          </p:nvCxnSpPr>
          <p:spPr>
            <a:xfrm rot="13500000">
              <a:off x="11433473" y="772140"/>
              <a:ext cx="0" cy="28456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38483781"/>
      </p:ext>
    </p:extLst>
  </p:cSld>
  <p:clrMapOvr>
    <a:masterClrMapping/>
  </p:clrMapOvr>
  <p:transition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09626" y="245385"/>
            <a:ext cx="11572748" cy="6359441"/>
            <a:chOff x="309626" y="245385"/>
            <a:chExt cx="11572748" cy="6359441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1DE2A7CB-9018-4640-AB43-BCC19C805324}"/>
                </a:ext>
              </a:extLst>
            </p:cNvPr>
            <p:cNvSpPr/>
            <p:nvPr/>
          </p:nvSpPr>
          <p:spPr>
            <a:xfrm>
              <a:off x="309626" y="253174"/>
              <a:ext cx="11572748" cy="63516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431800" dist="25400" dir="5400000" algn="t" rotWithShape="0">
                <a:prstClr val="black">
                  <a:alpha val="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41FADB85-E686-462D-A485-3251109C5436}"/>
                </a:ext>
              </a:extLst>
            </p:cNvPr>
            <p:cNvSpPr/>
            <p:nvPr/>
          </p:nvSpPr>
          <p:spPr>
            <a:xfrm>
              <a:off x="11217893" y="253174"/>
              <a:ext cx="664481" cy="647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431800" dist="25400" dir="5400000" algn="t" rotWithShape="0">
                <a:prstClr val="black">
                  <a:alpha val="1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A6EE2FFB-3CA7-453A-9016-7D5286183A63}"/>
                </a:ext>
              </a:extLst>
            </p:cNvPr>
            <p:cNvSpPr/>
            <p:nvPr/>
          </p:nvSpPr>
          <p:spPr>
            <a:xfrm>
              <a:off x="1058925" y="245385"/>
              <a:ext cx="10157083" cy="647700"/>
            </a:xfrm>
            <a:prstGeom prst="rect">
              <a:avLst/>
            </a:prstGeom>
            <a:solidFill>
              <a:srgbClr val="30396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 latinLnBrk="0">
                <a:defRPr/>
              </a:pPr>
              <a:r>
                <a:rPr lang="en-US" altLang="ko-KR" sz="2400" b="1" i="1" kern="0" dirty="0">
                  <a:solidFill>
                    <a:prstClr val="white"/>
                  </a:solidFill>
                </a:rPr>
                <a:t>PPT PRESENTATION </a:t>
              </a:r>
              <a:r>
                <a:rPr lang="en-US" altLang="ko-KR" sz="700" kern="0" dirty="0">
                  <a:solidFill>
                    <a:prstClr val="white"/>
                  </a:solidFill>
                </a:rPr>
                <a:t>Enjoy your stylish business and campus life with BIZCAM</a:t>
              </a:r>
              <a:endParaRPr lang="ko-KR" altLang="en-US" dirty="0">
                <a:solidFill>
                  <a:prstClr val="white"/>
                </a:solidFill>
              </a:endParaRP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487BA28D-33C5-43AF-970E-26999AE17915}"/>
                </a:ext>
              </a:extLst>
            </p:cNvPr>
            <p:cNvGrpSpPr/>
            <p:nvPr/>
          </p:nvGrpSpPr>
          <p:grpSpPr>
            <a:xfrm>
              <a:off x="11434660" y="462783"/>
              <a:ext cx="230946" cy="228482"/>
              <a:chOff x="11242636" y="735673"/>
              <a:chExt cx="230946" cy="228482"/>
            </a:xfrm>
          </p:grpSpPr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B970DAD8-A6E3-48BF-8D1C-673AB141B080}"/>
                  </a:ext>
                </a:extLst>
              </p:cNvPr>
              <p:cNvSpPr/>
              <p:nvPr/>
            </p:nvSpPr>
            <p:spPr>
              <a:xfrm>
                <a:off x="11302773" y="800483"/>
                <a:ext cx="108789" cy="108789"/>
              </a:xfrm>
              <a:prstGeom prst="ellipse">
                <a:avLst/>
              </a:prstGeom>
              <a:solidFill>
                <a:srgbClr val="FFC000"/>
              </a:solidFill>
              <a:ln w="158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사각형: 둥근 위쪽 모서리 16">
                <a:extLst>
                  <a:ext uri="{FF2B5EF4-FFF2-40B4-BE49-F238E27FC236}">
                    <a16:creationId xmlns:a16="http://schemas.microsoft.com/office/drawing/2014/main" id="{91BF2FC8-071D-4609-83EB-B8AB51FD9950}"/>
                  </a:ext>
                </a:extLst>
              </p:cNvPr>
              <p:cNvSpPr/>
              <p:nvPr/>
            </p:nvSpPr>
            <p:spPr>
              <a:xfrm>
                <a:off x="11333147" y="910155"/>
                <a:ext cx="48043" cy="54000"/>
              </a:xfrm>
              <a:prstGeom prst="round2SameRect">
                <a:avLst>
                  <a:gd name="adj1" fmla="val 0"/>
                  <a:gd name="adj2" fmla="val 50000"/>
                </a:avLst>
              </a:prstGeom>
              <a:noFill/>
              <a:ln w="158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E3179C3A-7FB3-4AED-81F6-31C07000E3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59549" y="735673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D9DF4843-1541-4000-A861-6FA3EE6D3519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1459354" y="83820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>
                <a:extLst>
                  <a:ext uri="{FF2B5EF4-FFF2-40B4-BE49-F238E27FC236}">
                    <a16:creationId xmlns:a16="http://schemas.microsoft.com/office/drawing/2014/main" id="{E5214D7D-E792-4EAE-8927-F0C29E79BBD5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1256864" y="83542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876E0D67-EB1F-4DE7-9F1D-FCF86AEECCA2}"/>
                  </a:ext>
                </a:extLst>
              </p:cNvPr>
              <p:cNvCxnSpPr>
                <a:cxnSpLocks/>
              </p:cNvCxnSpPr>
              <p:nvPr/>
            </p:nvCxnSpPr>
            <p:spPr>
              <a:xfrm rot="8100000">
                <a:off x="11282498" y="767378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id="{E60A00B5-8E54-49D9-9864-50BE611E781B}"/>
                  </a:ext>
                </a:extLst>
              </p:cNvPr>
              <p:cNvCxnSpPr>
                <a:cxnSpLocks/>
              </p:cNvCxnSpPr>
              <p:nvPr/>
            </p:nvCxnSpPr>
            <p:spPr>
              <a:xfrm rot="13500000">
                <a:off x="11433473" y="77214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55BA2AA-F16D-4E85-8715-E9F4F9C65EE8}"/>
                </a:ext>
              </a:extLst>
            </p:cNvPr>
            <p:cNvSpPr/>
            <p:nvPr/>
          </p:nvSpPr>
          <p:spPr>
            <a:xfrm>
              <a:off x="309626" y="245385"/>
              <a:ext cx="749300" cy="6477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>
              <a:outerShdw dist="25400" algn="l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b="1" dirty="0">
                  <a:solidFill>
                    <a:srgbClr val="303962"/>
                  </a:solidFill>
                </a:rPr>
                <a:t>01</a:t>
              </a:r>
              <a:endParaRPr lang="ko-KR" altLang="en-US" b="1" dirty="0">
                <a:solidFill>
                  <a:srgbClr val="303962"/>
                </a:solidFill>
              </a:endParaRPr>
            </a:p>
          </p:txBody>
        </p: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700BEA06-447F-4E64-9A24-AC92AF81A4E7}"/>
                </a:ext>
              </a:extLst>
            </p:cNvPr>
            <p:cNvGrpSpPr/>
            <p:nvPr/>
          </p:nvGrpSpPr>
          <p:grpSpPr>
            <a:xfrm>
              <a:off x="10703092" y="493743"/>
              <a:ext cx="267186" cy="165383"/>
              <a:chOff x="10447060" y="740631"/>
              <a:chExt cx="267186" cy="165383"/>
            </a:xfrm>
          </p:grpSpPr>
          <p:sp>
            <p:nvSpPr>
              <p:cNvPr id="25" name="화살표: 갈매기형 수장 24">
                <a:extLst>
                  <a:ext uri="{FF2B5EF4-FFF2-40B4-BE49-F238E27FC236}">
                    <a16:creationId xmlns:a16="http://schemas.microsoft.com/office/drawing/2014/main" id="{585821D6-0BBF-44C8-B0DB-6DBE5320FA21}"/>
                  </a:ext>
                </a:extLst>
              </p:cNvPr>
              <p:cNvSpPr/>
              <p:nvPr/>
            </p:nvSpPr>
            <p:spPr>
              <a:xfrm>
                <a:off x="10597188" y="740631"/>
                <a:ext cx="117058" cy="165383"/>
              </a:xfrm>
              <a:prstGeom prst="chevron">
                <a:avLst>
                  <a:gd name="adj" fmla="val 8072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84B49E7D-3BAD-479B-8256-2BD7BD744D6B}"/>
                  </a:ext>
                </a:extLst>
              </p:cNvPr>
              <p:cNvSpPr/>
              <p:nvPr/>
            </p:nvSpPr>
            <p:spPr>
              <a:xfrm>
                <a:off x="10447060" y="816123"/>
                <a:ext cx="252000" cy="144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2CC7FC08-D95B-49FB-83CC-80CAEF30051B}"/>
              </a:ext>
            </a:extLst>
          </p:cNvPr>
          <p:cNvSpPr/>
          <p:nvPr/>
        </p:nvSpPr>
        <p:spPr>
          <a:xfrm>
            <a:off x="1402671" y="1883904"/>
            <a:ext cx="1535837" cy="128060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훈련 데이터</a:t>
            </a: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BACEDCDC-C07E-4F7B-8D9E-3E30E82A1975}"/>
              </a:ext>
            </a:extLst>
          </p:cNvPr>
          <p:cNvCxnSpPr/>
          <p:nvPr/>
        </p:nvCxnSpPr>
        <p:spPr>
          <a:xfrm>
            <a:off x="2170589" y="3429000"/>
            <a:ext cx="0" cy="6014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타원 8">
            <a:extLst>
              <a:ext uri="{FF2B5EF4-FFF2-40B4-BE49-F238E27FC236}">
                <a16:creationId xmlns:a16="http://schemas.microsoft.com/office/drawing/2014/main" id="{6F97ACA7-96D5-4F70-B363-4A46264E4738}"/>
              </a:ext>
            </a:extLst>
          </p:cNvPr>
          <p:cNvSpPr/>
          <p:nvPr/>
        </p:nvSpPr>
        <p:spPr>
          <a:xfrm>
            <a:off x="2072937" y="3551451"/>
            <a:ext cx="195303" cy="22194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0049767-E3F3-4779-9F09-EF59A720B14D}"/>
              </a:ext>
            </a:extLst>
          </p:cNvPr>
          <p:cNvSpPr/>
          <p:nvPr/>
        </p:nvSpPr>
        <p:spPr>
          <a:xfrm>
            <a:off x="1482571" y="4536489"/>
            <a:ext cx="1455936" cy="1280604"/>
          </a:xfrm>
          <a:prstGeom prst="rect">
            <a:avLst/>
          </a:prstGeom>
          <a:solidFill>
            <a:srgbClr val="D3356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3EC5044-71A8-42E4-8A02-EBA052D1CBC7}"/>
              </a:ext>
            </a:extLst>
          </p:cNvPr>
          <p:cNvSpPr/>
          <p:nvPr/>
        </p:nvSpPr>
        <p:spPr>
          <a:xfrm>
            <a:off x="5409497" y="4536489"/>
            <a:ext cx="2518261" cy="1280604"/>
          </a:xfrm>
          <a:prstGeom prst="rect">
            <a:avLst/>
          </a:prstGeom>
          <a:solidFill>
            <a:srgbClr val="D3356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생성자 </a:t>
            </a:r>
            <a:r>
              <a:rPr lang="en-US" altLang="ko-KR" dirty="0"/>
              <a:t>/ </a:t>
            </a:r>
            <a:r>
              <a:rPr lang="ko-KR" altLang="en-US" dirty="0" err="1"/>
              <a:t>디코더</a:t>
            </a:r>
            <a:endParaRPr lang="ko-KR" altLang="en-US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3D3568F5-D251-427F-83BD-C021B54188F1}"/>
              </a:ext>
            </a:extLst>
          </p:cNvPr>
          <p:cNvSpPr/>
          <p:nvPr/>
        </p:nvSpPr>
        <p:spPr>
          <a:xfrm>
            <a:off x="2072936" y="5065820"/>
            <a:ext cx="195303" cy="22194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51607A99-E81A-463A-A5CE-CC8CC3B86A75}"/>
              </a:ext>
            </a:extLst>
          </p:cNvPr>
          <p:cNvCxnSpPr>
            <a:cxnSpLocks/>
            <a:stCxn id="29" idx="2"/>
          </p:cNvCxnSpPr>
          <p:nvPr/>
        </p:nvCxnSpPr>
        <p:spPr>
          <a:xfrm flipV="1">
            <a:off x="2072936" y="5176790"/>
            <a:ext cx="157578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964DADC9-16D1-4E69-92FB-35CD429A1064}"/>
              </a:ext>
            </a:extLst>
          </p:cNvPr>
          <p:cNvSpPr/>
          <p:nvPr/>
        </p:nvSpPr>
        <p:spPr>
          <a:xfrm>
            <a:off x="3764132" y="4580509"/>
            <a:ext cx="264882" cy="111858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3E59E6E5-4503-433B-870E-7E084E7463E0}"/>
              </a:ext>
            </a:extLst>
          </p:cNvPr>
          <p:cNvCxnSpPr>
            <a:cxnSpLocks/>
          </p:cNvCxnSpPr>
          <p:nvPr/>
        </p:nvCxnSpPr>
        <p:spPr>
          <a:xfrm flipV="1">
            <a:off x="4041606" y="5174943"/>
            <a:ext cx="91584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4074032F-CCED-4282-AEA0-36F2C30A6BC4}"/>
              </a:ext>
            </a:extLst>
          </p:cNvPr>
          <p:cNvCxnSpPr>
            <a:cxnSpLocks/>
          </p:cNvCxnSpPr>
          <p:nvPr/>
        </p:nvCxnSpPr>
        <p:spPr>
          <a:xfrm flipV="1">
            <a:off x="7953672" y="5174943"/>
            <a:ext cx="91584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2D647624-8B65-4F1A-BFB3-A292CAD69EC5}"/>
              </a:ext>
            </a:extLst>
          </p:cNvPr>
          <p:cNvCxnSpPr/>
          <p:nvPr/>
        </p:nvCxnSpPr>
        <p:spPr>
          <a:xfrm flipV="1">
            <a:off x="3045041" y="2432482"/>
            <a:ext cx="2272683" cy="202410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8" name="그림 37">
            <a:extLst>
              <a:ext uri="{FF2B5EF4-FFF2-40B4-BE49-F238E27FC236}">
                <a16:creationId xmlns:a16="http://schemas.microsoft.com/office/drawing/2014/main" id="{75779CEA-0557-444A-9C1D-0579D6C454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5168" y="1108963"/>
            <a:ext cx="5443747" cy="2708057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2BEC54C8-E950-4BE4-800A-694E338F544B}"/>
              </a:ext>
            </a:extLst>
          </p:cNvPr>
          <p:cNvSpPr txBox="1"/>
          <p:nvPr/>
        </p:nvSpPr>
        <p:spPr>
          <a:xfrm>
            <a:off x="1236908" y="6054571"/>
            <a:ext cx="2136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이미지 잠재 공간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3269A78-FF5F-44AE-A3A0-383619746D12}"/>
              </a:ext>
            </a:extLst>
          </p:cNvPr>
          <p:cNvSpPr txBox="1"/>
          <p:nvPr/>
        </p:nvSpPr>
        <p:spPr>
          <a:xfrm>
            <a:off x="3570535" y="5970064"/>
            <a:ext cx="652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벡터</a:t>
            </a: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135E0E8C-5884-418F-94BC-0845943AF4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7478" y="4517300"/>
            <a:ext cx="1193157" cy="1181795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82CC817D-D55A-475C-9D4A-18C09F633B7F}"/>
              </a:ext>
            </a:extLst>
          </p:cNvPr>
          <p:cNvSpPr txBox="1"/>
          <p:nvPr/>
        </p:nvSpPr>
        <p:spPr>
          <a:xfrm>
            <a:off x="9068281" y="5970064"/>
            <a:ext cx="1411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합성 이미지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12254783"/>
      </p:ext>
    </p:extLst>
  </p:cSld>
  <p:clrMapOvr>
    <a:masterClrMapping/>
  </p:clrMapOvr>
  <p:transition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579344" y="2793729"/>
            <a:ext cx="9026830" cy="9771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4400" b="1" i="1" kern="0" dirty="0">
                <a:ln>
                  <a:solidFill>
                    <a:srgbClr val="303962"/>
                  </a:solidFill>
                </a:ln>
                <a:gradFill flip="none" rotWithShape="1">
                  <a:gsLst>
                    <a:gs pos="50000">
                      <a:srgbClr val="FFC000">
                        <a:lumMod val="60000"/>
                        <a:lumOff val="40000"/>
                      </a:srgbClr>
                    </a:gs>
                    <a:gs pos="50000">
                      <a:srgbClr val="303962"/>
                    </a:gs>
                  </a:gsLst>
                  <a:lin ang="5400000" scaled="1"/>
                  <a:tileRect/>
                </a:gradFill>
              </a:rPr>
              <a:t>8.4.2 </a:t>
            </a:r>
            <a:r>
              <a:rPr lang="ko-KR" altLang="en-US" sz="4400" b="1" i="1" kern="0" dirty="0">
                <a:ln>
                  <a:solidFill>
                    <a:srgbClr val="303962"/>
                  </a:solidFill>
                </a:ln>
                <a:gradFill flip="none" rotWithShape="1">
                  <a:gsLst>
                    <a:gs pos="50000">
                      <a:srgbClr val="FFC000">
                        <a:lumMod val="60000"/>
                        <a:lumOff val="40000"/>
                      </a:srgbClr>
                    </a:gs>
                    <a:gs pos="50000">
                      <a:srgbClr val="303962"/>
                    </a:gs>
                  </a:gsLst>
                  <a:lin ang="5400000" scaled="1"/>
                  <a:tileRect/>
                </a:gradFill>
              </a:rPr>
              <a:t>이미지 변형을 위한 개념벡터</a:t>
            </a:r>
            <a:endParaRPr lang="en-US" altLang="ko-KR" sz="4400" b="1" i="1" kern="0" dirty="0">
              <a:ln>
                <a:solidFill>
                  <a:srgbClr val="303962"/>
                </a:solidFill>
              </a:ln>
              <a:gradFill flip="none" rotWithShape="1">
                <a:gsLst>
                  <a:gs pos="50000">
                    <a:srgbClr val="FFC000">
                      <a:lumMod val="60000"/>
                      <a:lumOff val="40000"/>
                    </a:srgbClr>
                  </a:gs>
                  <a:gs pos="50000">
                    <a:srgbClr val="303962"/>
                  </a:gs>
                </a:gsLst>
                <a:lin ang="5400000" scaled="1"/>
                <a:tileRect/>
              </a:gradFill>
            </a:endParaRPr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41FADB85-E686-462D-A485-3251109C5436}"/>
              </a:ext>
            </a:extLst>
          </p:cNvPr>
          <p:cNvSpPr/>
          <p:nvPr/>
        </p:nvSpPr>
        <p:spPr>
          <a:xfrm>
            <a:off x="5763760" y="2146029"/>
            <a:ext cx="664481" cy="6477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431800" dist="25400" dir="5400000" algn="t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487BA28D-33C5-43AF-970E-26999AE17915}"/>
              </a:ext>
            </a:extLst>
          </p:cNvPr>
          <p:cNvGrpSpPr/>
          <p:nvPr/>
        </p:nvGrpSpPr>
        <p:grpSpPr>
          <a:xfrm>
            <a:off x="5980527" y="2355638"/>
            <a:ext cx="230946" cy="228482"/>
            <a:chOff x="11242636" y="735673"/>
            <a:chExt cx="230946" cy="228482"/>
          </a:xfrm>
        </p:grpSpPr>
        <p:sp>
          <p:nvSpPr>
            <p:cNvPr id="83" name="타원 82">
              <a:extLst>
                <a:ext uri="{FF2B5EF4-FFF2-40B4-BE49-F238E27FC236}">
                  <a16:creationId xmlns:a16="http://schemas.microsoft.com/office/drawing/2014/main" id="{B970DAD8-A6E3-48BF-8D1C-673AB141B080}"/>
                </a:ext>
              </a:extLst>
            </p:cNvPr>
            <p:cNvSpPr/>
            <p:nvPr/>
          </p:nvSpPr>
          <p:spPr>
            <a:xfrm>
              <a:off x="11302773" y="800483"/>
              <a:ext cx="108789" cy="108789"/>
            </a:xfrm>
            <a:prstGeom prst="ellipse">
              <a:avLst/>
            </a:prstGeom>
            <a:solidFill>
              <a:srgbClr val="FFC000"/>
            </a:solidFill>
            <a:ln w="158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4" name="사각형: 둥근 위쪽 모서리 16">
              <a:extLst>
                <a:ext uri="{FF2B5EF4-FFF2-40B4-BE49-F238E27FC236}">
                  <a16:creationId xmlns:a16="http://schemas.microsoft.com/office/drawing/2014/main" id="{91BF2FC8-071D-4609-83EB-B8AB51FD9950}"/>
                </a:ext>
              </a:extLst>
            </p:cNvPr>
            <p:cNvSpPr/>
            <p:nvPr/>
          </p:nvSpPr>
          <p:spPr>
            <a:xfrm>
              <a:off x="11333147" y="910155"/>
              <a:ext cx="48043" cy="54000"/>
            </a:xfrm>
            <a:prstGeom prst="round2SameRect">
              <a:avLst>
                <a:gd name="adj1" fmla="val 0"/>
                <a:gd name="adj2" fmla="val 50000"/>
              </a:avLst>
            </a:prstGeom>
            <a:noFill/>
            <a:ln w="158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85" name="직선 연결선 84">
              <a:extLst>
                <a:ext uri="{FF2B5EF4-FFF2-40B4-BE49-F238E27FC236}">
                  <a16:creationId xmlns:a16="http://schemas.microsoft.com/office/drawing/2014/main" id="{E3179C3A-7FB3-4AED-81F6-31C07000E3DF}"/>
                </a:ext>
              </a:extLst>
            </p:cNvPr>
            <p:cNvCxnSpPr>
              <a:cxnSpLocks/>
            </p:cNvCxnSpPr>
            <p:nvPr/>
          </p:nvCxnSpPr>
          <p:spPr>
            <a:xfrm>
              <a:off x="11359549" y="735673"/>
              <a:ext cx="0" cy="28456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연결선 85">
              <a:extLst>
                <a:ext uri="{FF2B5EF4-FFF2-40B4-BE49-F238E27FC236}">
                  <a16:creationId xmlns:a16="http://schemas.microsoft.com/office/drawing/2014/main" id="{D9DF4843-1541-4000-A861-6FA3EE6D351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459354" y="838200"/>
              <a:ext cx="0" cy="28456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직선 연결선 86">
              <a:extLst>
                <a:ext uri="{FF2B5EF4-FFF2-40B4-BE49-F238E27FC236}">
                  <a16:creationId xmlns:a16="http://schemas.microsoft.com/office/drawing/2014/main" id="{E5214D7D-E792-4EAE-8927-F0C29E79BBD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256864" y="835420"/>
              <a:ext cx="0" cy="28456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연결선 87">
              <a:extLst>
                <a:ext uri="{FF2B5EF4-FFF2-40B4-BE49-F238E27FC236}">
                  <a16:creationId xmlns:a16="http://schemas.microsoft.com/office/drawing/2014/main" id="{876E0D67-EB1F-4DE7-9F1D-FCF86AEECCA2}"/>
                </a:ext>
              </a:extLst>
            </p:cNvPr>
            <p:cNvCxnSpPr>
              <a:cxnSpLocks/>
            </p:cNvCxnSpPr>
            <p:nvPr/>
          </p:nvCxnSpPr>
          <p:spPr>
            <a:xfrm rot="8100000">
              <a:off x="11282498" y="767378"/>
              <a:ext cx="0" cy="28456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직선 연결선 88">
              <a:extLst>
                <a:ext uri="{FF2B5EF4-FFF2-40B4-BE49-F238E27FC236}">
                  <a16:creationId xmlns:a16="http://schemas.microsoft.com/office/drawing/2014/main" id="{E60A00B5-8E54-49D9-9864-50BE611E781B}"/>
                </a:ext>
              </a:extLst>
            </p:cNvPr>
            <p:cNvCxnSpPr>
              <a:cxnSpLocks/>
            </p:cNvCxnSpPr>
            <p:nvPr/>
          </p:nvCxnSpPr>
          <p:spPr>
            <a:xfrm rot="13500000">
              <a:off x="11433473" y="772140"/>
              <a:ext cx="0" cy="28456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56677366"/>
      </p:ext>
    </p:extLst>
  </p:cSld>
  <p:clrMapOvr>
    <a:masterClrMapping/>
  </p:clrMapOvr>
  <p:transition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09626" y="169380"/>
            <a:ext cx="11572748" cy="6359441"/>
            <a:chOff x="309626" y="245385"/>
            <a:chExt cx="11572748" cy="6359441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1DE2A7CB-9018-4640-AB43-BCC19C805324}"/>
                </a:ext>
              </a:extLst>
            </p:cNvPr>
            <p:cNvSpPr/>
            <p:nvPr/>
          </p:nvSpPr>
          <p:spPr>
            <a:xfrm>
              <a:off x="309626" y="253174"/>
              <a:ext cx="11572748" cy="63516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431800" dist="25400" dir="5400000" algn="t" rotWithShape="0">
                <a:prstClr val="black">
                  <a:alpha val="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41FADB85-E686-462D-A485-3251109C5436}"/>
                </a:ext>
              </a:extLst>
            </p:cNvPr>
            <p:cNvSpPr/>
            <p:nvPr/>
          </p:nvSpPr>
          <p:spPr>
            <a:xfrm>
              <a:off x="11217893" y="253174"/>
              <a:ext cx="664481" cy="647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431800" dist="25400" dir="5400000" algn="t" rotWithShape="0">
                <a:prstClr val="black">
                  <a:alpha val="1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A6EE2FFB-3CA7-453A-9016-7D5286183A63}"/>
                </a:ext>
              </a:extLst>
            </p:cNvPr>
            <p:cNvSpPr/>
            <p:nvPr/>
          </p:nvSpPr>
          <p:spPr>
            <a:xfrm>
              <a:off x="1058925" y="245385"/>
              <a:ext cx="10157083" cy="647700"/>
            </a:xfrm>
            <a:prstGeom prst="rect">
              <a:avLst/>
            </a:prstGeom>
            <a:solidFill>
              <a:srgbClr val="30396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 latinLnBrk="0">
                <a:defRPr/>
              </a:pPr>
              <a:r>
                <a:rPr lang="en-US" altLang="ko-KR" sz="2400" b="1" i="1" kern="0" dirty="0">
                  <a:solidFill>
                    <a:prstClr val="white"/>
                  </a:solidFill>
                </a:rPr>
                <a:t>PPT PRESENTATION </a:t>
              </a:r>
              <a:r>
                <a:rPr lang="en-US" altLang="ko-KR" sz="700" kern="0" dirty="0">
                  <a:solidFill>
                    <a:prstClr val="white"/>
                  </a:solidFill>
                </a:rPr>
                <a:t>Enjoy your stylish business and campus life with BIZCAM</a:t>
              </a:r>
              <a:endParaRPr lang="ko-KR" altLang="en-US" dirty="0">
                <a:solidFill>
                  <a:prstClr val="white"/>
                </a:solidFill>
              </a:endParaRP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487BA28D-33C5-43AF-970E-26999AE17915}"/>
                </a:ext>
              </a:extLst>
            </p:cNvPr>
            <p:cNvGrpSpPr/>
            <p:nvPr/>
          </p:nvGrpSpPr>
          <p:grpSpPr>
            <a:xfrm>
              <a:off x="11434660" y="462783"/>
              <a:ext cx="230946" cy="228482"/>
              <a:chOff x="11242636" y="735673"/>
              <a:chExt cx="230946" cy="228482"/>
            </a:xfrm>
          </p:grpSpPr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B970DAD8-A6E3-48BF-8D1C-673AB141B080}"/>
                  </a:ext>
                </a:extLst>
              </p:cNvPr>
              <p:cNvSpPr/>
              <p:nvPr/>
            </p:nvSpPr>
            <p:spPr>
              <a:xfrm>
                <a:off x="11302773" y="800483"/>
                <a:ext cx="108789" cy="108789"/>
              </a:xfrm>
              <a:prstGeom prst="ellipse">
                <a:avLst/>
              </a:prstGeom>
              <a:solidFill>
                <a:srgbClr val="FFC000"/>
              </a:solidFill>
              <a:ln w="158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사각형: 둥근 위쪽 모서리 16">
                <a:extLst>
                  <a:ext uri="{FF2B5EF4-FFF2-40B4-BE49-F238E27FC236}">
                    <a16:creationId xmlns:a16="http://schemas.microsoft.com/office/drawing/2014/main" id="{91BF2FC8-071D-4609-83EB-B8AB51FD9950}"/>
                  </a:ext>
                </a:extLst>
              </p:cNvPr>
              <p:cNvSpPr/>
              <p:nvPr/>
            </p:nvSpPr>
            <p:spPr>
              <a:xfrm>
                <a:off x="11333147" y="910155"/>
                <a:ext cx="48043" cy="54000"/>
              </a:xfrm>
              <a:prstGeom prst="round2SameRect">
                <a:avLst>
                  <a:gd name="adj1" fmla="val 0"/>
                  <a:gd name="adj2" fmla="val 50000"/>
                </a:avLst>
              </a:prstGeom>
              <a:noFill/>
              <a:ln w="158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E3179C3A-7FB3-4AED-81F6-31C07000E3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59549" y="735673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D9DF4843-1541-4000-A861-6FA3EE6D3519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1459354" y="83820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>
                <a:extLst>
                  <a:ext uri="{FF2B5EF4-FFF2-40B4-BE49-F238E27FC236}">
                    <a16:creationId xmlns:a16="http://schemas.microsoft.com/office/drawing/2014/main" id="{E5214D7D-E792-4EAE-8927-F0C29E79BBD5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1256864" y="83542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876E0D67-EB1F-4DE7-9F1D-FCF86AEECCA2}"/>
                  </a:ext>
                </a:extLst>
              </p:cNvPr>
              <p:cNvCxnSpPr>
                <a:cxnSpLocks/>
              </p:cNvCxnSpPr>
              <p:nvPr/>
            </p:nvCxnSpPr>
            <p:spPr>
              <a:xfrm rot="8100000">
                <a:off x="11282498" y="767378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id="{E60A00B5-8E54-49D9-9864-50BE611E781B}"/>
                  </a:ext>
                </a:extLst>
              </p:cNvPr>
              <p:cNvCxnSpPr>
                <a:cxnSpLocks/>
              </p:cNvCxnSpPr>
              <p:nvPr/>
            </p:nvCxnSpPr>
            <p:spPr>
              <a:xfrm rot="13500000">
                <a:off x="11433473" y="77214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55BA2AA-F16D-4E85-8715-E9F4F9C65EE8}"/>
                </a:ext>
              </a:extLst>
            </p:cNvPr>
            <p:cNvSpPr/>
            <p:nvPr/>
          </p:nvSpPr>
          <p:spPr>
            <a:xfrm>
              <a:off x="309626" y="245385"/>
              <a:ext cx="749300" cy="6477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>
              <a:outerShdw dist="25400" algn="l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b="1" dirty="0">
                  <a:solidFill>
                    <a:srgbClr val="303962"/>
                  </a:solidFill>
                </a:rPr>
                <a:t>01</a:t>
              </a:r>
              <a:endParaRPr lang="ko-KR" altLang="en-US" b="1" dirty="0">
                <a:solidFill>
                  <a:srgbClr val="303962"/>
                </a:solidFill>
              </a:endParaRPr>
            </a:p>
          </p:txBody>
        </p: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700BEA06-447F-4E64-9A24-AC92AF81A4E7}"/>
                </a:ext>
              </a:extLst>
            </p:cNvPr>
            <p:cNvGrpSpPr/>
            <p:nvPr/>
          </p:nvGrpSpPr>
          <p:grpSpPr>
            <a:xfrm>
              <a:off x="10703092" y="493743"/>
              <a:ext cx="267186" cy="165383"/>
              <a:chOff x="10447060" y="740631"/>
              <a:chExt cx="267186" cy="165383"/>
            </a:xfrm>
          </p:grpSpPr>
          <p:sp>
            <p:nvSpPr>
              <p:cNvPr id="25" name="화살표: 갈매기형 수장 24">
                <a:extLst>
                  <a:ext uri="{FF2B5EF4-FFF2-40B4-BE49-F238E27FC236}">
                    <a16:creationId xmlns:a16="http://schemas.microsoft.com/office/drawing/2014/main" id="{585821D6-0BBF-44C8-B0DB-6DBE5320FA21}"/>
                  </a:ext>
                </a:extLst>
              </p:cNvPr>
              <p:cNvSpPr/>
              <p:nvPr/>
            </p:nvSpPr>
            <p:spPr>
              <a:xfrm>
                <a:off x="10597188" y="740631"/>
                <a:ext cx="117058" cy="165383"/>
              </a:xfrm>
              <a:prstGeom prst="chevron">
                <a:avLst>
                  <a:gd name="adj" fmla="val 8072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84B49E7D-3BAD-479B-8256-2BD7BD744D6B}"/>
                  </a:ext>
                </a:extLst>
              </p:cNvPr>
              <p:cNvSpPr/>
              <p:nvPr/>
            </p:nvSpPr>
            <p:spPr>
              <a:xfrm>
                <a:off x="10447060" y="816123"/>
                <a:ext cx="252000" cy="144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3" name="타원 2">
            <a:extLst>
              <a:ext uri="{FF2B5EF4-FFF2-40B4-BE49-F238E27FC236}">
                <a16:creationId xmlns:a16="http://schemas.microsoft.com/office/drawing/2014/main" id="{404C6CBB-02FE-4D50-9BA2-592E5E06A309}"/>
              </a:ext>
            </a:extLst>
          </p:cNvPr>
          <p:cNvSpPr/>
          <p:nvPr/>
        </p:nvSpPr>
        <p:spPr>
          <a:xfrm>
            <a:off x="1624614" y="2452456"/>
            <a:ext cx="2041864" cy="19530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4756F82F-6926-4C7E-9133-51954EDFE6B1}"/>
              </a:ext>
            </a:extLst>
          </p:cNvPr>
          <p:cNvSpPr/>
          <p:nvPr/>
        </p:nvSpPr>
        <p:spPr>
          <a:xfrm>
            <a:off x="4421080" y="3338004"/>
            <a:ext cx="3586578" cy="23969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E100F197-3834-4790-99B7-1FB7FD6E95E5}"/>
              </a:ext>
            </a:extLst>
          </p:cNvPr>
          <p:cNvSpPr/>
          <p:nvPr/>
        </p:nvSpPr>
        <p:spPr>
          <a:xfrm>
            <a:off x="8787228" y="2452455"/>
            <a:ext cx="2041864" cy="19530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6DDD917-E3AE-45FA-8901-70BD3E06FF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3738" y="2800069"/>
            <a:ext cx="1184555" cy="1315566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6BEC7002-E239-48CA-A1C3-7CB67B322E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256" y="1458037"/>
            <a:ext cx="1184555" cy="131556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6B4550A-8B1D-42AE-9AD6-A85F3FEFF683}"/>
              </a:ext>
            </a:extLst>
          </p:cNvPr>
          <p:cNvSpPr txBox="1"/>
          <p:nvPr/>
        </p:nvSpPr>
        <p:spPr>
          <a:xfrm>
            <a:off x="1961965" y="4731798"/>
            <a:ext cx="1420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z</a:t>
            </a:r>
            <a:endParaRPr lang="ko-KR" altLang="en-US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E28ABCF5-74FF-499D-A446-E7E6D7229316}"/>
              </a:ext>
            </a:extLst>
          </p:cNvPr>
          <p:cNvSpPr/>
          <p:nvPr/>
        </p:nvSpPr>
        <p:spPr>
          <a:xfrm>
            <a:off x="4568795" y="1552016"/>
            <a:ext cx="1184555" cy="124805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4863F8F-3A9D-4792-9EA6-261AD105CF49}"/>
              </a:ext>
            </a:extLst>
          </p:cNvPr>
          <p:cNvSpPr txBox="1"/>
          <p:nvPr/>
        </p:nvSpPr>
        <p:spPr>
          <a:xfrm>
            <a:off x="4446048" y="2884370"/>
            <a:ext cx="1420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z</a:t>
            </a:r>
            <a:endParaRPr lang="ko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AD267ED-42DD-4AE7-8F28-33527716EB56}"/>
              </a:ext>
            </a:extLst>
          </p:cNvPr>
          <p:cNvSpPr txBox="1"/>
          <p:nvPr/>
        </p:nvSpPr>
        <p:spPr>
          <a:xfrm>
            <a:off x="6508319" y="2884370"/>
            <a:ext cx="1420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s</a:t>
            </a:r>
            <a:endParaRPr lang="ko-KR" altLang="en-US" dirty="0"/>
          </a:p>
        </p:txBody>
      </p:sp>
      <p:sp>
        <p:nvSpPr>
          <p:cNvPr id="11" name="더하기 기호 10">
            <a:extLst>
              <a:ext uri="{FF2B5EF4-FFF2-40B4-BE49-F238E27FC236}">
                <a16:creationId xmlns:a16="http://schemas.microsoft.com/office/drawing/2014/main" id="{F5CFA879-96B0-4EE2-9277-C33E788BD121}"/>
              </a:ext>
            </a:extLst>
          </p:cNvPr>
          <p:cNvSpPr/>
          <p:nvPr/>
        </p:nvSpPr>
        <p:spPr>
          <a:xfrm>
            <a:off x="6071399" y="2859955"/>
            <a:ext cx="436920" cy="366203"/>
          </a:xfrm>
          <a:prstGeom prst="mathPlus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0476154"/>
      </p:ext>
    </p:extLst>
  </p:cSld>
  <p:clrMapOvr>
    <a:masterClrMapping/>
  </p:clrMapOvr>
  <p:transition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906633" y="2793729"/>
            <a:ext cx="6372257" cy="9771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4400" b="1" i="1" kern="0" dirty="0">
                <a:ln>
                  <a:solidFill>
                    <a:srgbClr val="303962"/>
                  </a:solidFill>
                </a:ln>
                <a:gradFill flip="none" rotWithShape="1">
                  <a:gsLst>
                    <a:gs pos="50000">
                      <a:srgbClr val="FFC000">
                        <a:lumMod val="60000"/>
                        <a:lumOff val="40000"/>
                      </a:srgbClr>
                    </a:gs>
                    <a:gs pos="50000">
                      <a:srgbClr val="303962"/>
                    </a:gs>
                  </a:gsLst>
                  <a:lin ang="5400000" scaled="1"/>
                  <a:tileRect/>
                </a:gradFill>
              </a:rPr>
              <a:t>8.4.3 </a:t>
            </a:r>
            <a:r>
              <a:rPr lang="ko-KR" altLang="en-US" sz="4400" b="1" i="1" kern="0" dirty="0">
                <a:ln>
                  <a:solidFill>
                    <a:srgbClr val="303962"/>
                  </a:solidFill>
                </a:ln>
                <a:gradFill flip="none" rotWithShape="1">
                  <a:gsLst>
                    <a:gs pos="50000">
                      <a:srgbClr val="FFC000">
                        <a:lumMod val="60000"/>
                        <a:lumOff val="40000"/>
                      </a:srgbClr>
                    </a:gs>
                    <a:gs pos="50000">
                      <a:srgbClr val="303962"/>
                    </a:gs>
                  </a:gsLst>
                  <a:lin ang="5400000" scaled="1"/>
                  <a:tileRect/>
                </a:gradFill>
              </a:rPr>
              <a:t>변이형 </a:t>
            </a:r>
            <a:r>
              <a:rPr lang="ko-KR" altLang="en-US" sz="4400" b="1" i="1" kern="0" dirty="0" err="1">
                <a:ln>
                  <a:solidFill>
                    <a:srgbClr val="303962"/>
                  </a:solidFill>
                </a:ln>
                <a:gradFill flip="none" rotWithShape="1">
                  <a:gsLst>
                    <a:gs pos="50000">
                      <a:srgbClr val="FFC000">
                        <a:lumMod val="60000"/>
                        <a:lumOff val="40000"/>
                      </a:srgbClr>
                    </a:gs>
                    <a:gs pos="50000">
                      <a:srgbClr val="303962"/>
                    </a:gs>
                  </a:gsLst>
                  <a:lin ang="5400000" scaled="1"/>
                  <a:tileRect/>
                </a:gradFill>
              </a:rPr>
              <a:t>오토인코더</a:t>
            </a:r>
            <a:endParaRPr lang="en-US" altLang="ko-KR" sz="4400" b="1" i="1" kern="0" dirty="0">
              <a:ln>
                <a:solidFill>
                  <a:srgbClr val="303962"/>
                </a:solidFill>
              </a:ln>
              <a:gradFill flip="none" rotWithShape="1">
                <a:gsLst>
                  <a:gs pos="50000">
                    <a:srgbClr val="FFC000">
                      <a:lumMod val="60000"/>
                      <a:lumOff val="40000"/>
                    </a:srgbClr>
                  </a:gs>
                  <a:gs pos="50000">
                    <a:srgbClr val="303962"/>
                  </a:gs>
                </a:gsLst>
                <a:lin ang="5400000" scaled="1"/>
                <a:tileRect/>
              </a:gradFill>
            </a:endParaRPr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41FADB85-E686-462D-A485-3251109C5436}"/>
              </a:ext>
            </a:extLst>
          </p:cNvPr>
          <p:cNvSpPr/>
          <p:nvPr/>
        </p:nvSpPr>
        <p:spPr>
          <a:xfrm>
            <a:off x="5763760" y="2146029"/>
            <a:ext cx="664481" cy="6477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431800" dist="25400" dir="5400000" algn="t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487BA28D-33C5-43AF-970E-26999AE17915}"/>
              </a:ext>
            </a:extLst>
          </p:cNvPr>
          <p:cNvGrpSpPr/>
          <p:nvPr/>
        </p:nvGrpSpPr>
        <p:grpSpPr>
          <a:xfrm>
            <a:off x="5980527" y="2355638"/>
            <a:ext cx="230946" cy="228482"/>
            <a:chOff x="11242636" y="735673"/>
            <a:chExt cx="230946" cy="228482"/>
          </a:xfrm>
        </p:grpSpPr>
        <p:sp>
          <p:nvSpPr>
            <p:cNvPr id="83" name="타원 82">
              <a:extLst>
                <a:ext uri="{FF2B5EF4-FFF2-40B4-BE49-F238E27FC236}">
                  <a16:creationId xmlns:a16="http://schemas.microsoft.com/office/drawing/2014/main" id="{B970DAD8-A6E3-48BF-8D1C-673AB141B080}"/>
                </a:ext>
              </a:extLst>
            </p:cNvPr>
            <p:cNvSpPr/>
            <p:nvPr/>
          </p:nvSpPr>
          <p:spPr>
            <a:xfrm>
              <a:off x="11302773" y="800483"/>
              <a:ext cx="108789" cy="108789"/>
            </a:xfrm>
            <a:prstGeom prst="ellipse">
              <a:avLst/>
            </a:prstGeom>
            <a:solidFill>
              <a:srgbClr val="FFC000"/>
            </a:solidFill>
            <a:ln w="158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4" name="사각형: 둥근 위쪽 모서리 16">
              <a:extLst>
                <a:ext uri="{FF2B5EF4-FFF2-40B4-BE49-F238E27FC236}">
                  <a16:creationId xmlns:a16="http://schemas.microsoft.com/office/drawing/2014/main" id="{91BF2FC8-071D-4609-83EB-B8AB51FD9950}"/>
                </a:ext>
              </a:extLst>
            </p:cNvPr>
            <p:cNvSpPr/>
            <p:nvPr/>
          </p:nvSpPr>
          <p:spPr>
            <a:xfrm>
              <a:off x="11333147" y="910155"/>
              <a:ext cx="48043" cy="54000"/>
            </a:xfrm>
            <a:prstGeom prst="round2SameRect">
              <a:avLst>
                <a:gd name="adj1" fmla="val 0"/>
                <a:gd name="adj2" fmla="val 50000"/>
              </a:avLst>
            </a:prstGeom>
            <a:noFill/>
            <a:ln w="158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85" name="직선 연결선 84">
              <a:extLst>
                <a:ext uri="{FF2B5EF4-FFF2-40B4-BE49-F238E27FC236}">
                  <a16:creationId xmlns:a16="http://schemas.microsoft.com/office/drawing/2014/main" id="{E3179C3A-7FB3-4AED-81F6-31C07000E3DF}"/>
                </a:ext>
              </a:extLst>
            </p:cNvPr>
            <p:cNvCxnSpPr>
              <a:cxnSpLocks/>
            </p:cNvCxnSpPr>
            <p:nvPr/>
          </p:nvCxnSpPr>
          <p:spPr>
            <a:xfrm>
              <a:off x="11359549" y="735673"/>
              <a:ext cx="0" cy="28456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연결선 85">
              <a:extLst>
                <a:ext uri="{FF2B5EF4-FFF2-40B4-BE49-F238E27FC236}">
                  <a16:creationId xmlns:a16="http://schemas.microsoft.com/office/drawing/2014/main" id="{D9DF4843-1541-4000-A861-6FA3EE6D351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459354" y="838200"/>
              <a:ext cx="0" cy="28456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직선 연결선 86">
              <a:extLst>
                <a:ext uri="{FF2B5EF4-FFF2-40B4-BE49-F238E27FC236}">
                  <a16:creationId xmlns:a16="http://schemas.microsoft.com/office/drawing/2014/main" id="{E5214D7D-E792-4EAE-8927-F0C29E79BBD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256864" y="835420"/>
              <a:ext cx="0" cy="28456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연결선 87">
              <a:extLst>
                <a:ext uri="{FF2B5EF4-FFF2-40B4-BE49-F238E27FC236}">
                  <a16:creationId xmlns:a16="http://schemas.microsoft.com/office/drawing/2014/main" id="{876E0D67-EB1F-4DE7-9F1D-FCF86AEECCA2}"/>
                </a:ext>
              </a:extLst>
            </p:cNvPr>
            <p:cNvCxnSpPr>
              <a:cxnSpLocks/>
            </p:cNvCxnSpPr>
            <p:nvPr/>
          </p:nvCxnSpPr>
          <p:spPr>
            <a:xfrm rot="8100000">
              <a:off x="11282498" y="767378"/>
              <a:ext cx="0" cy="28456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직선 연결선 88">
              <a:extLst>
                <a:ext uri="{FF2B5EF4-FFF2-40B4-BE49-F238E27FC236}">
                  <a16:creationId xmlns:a16="http://schemas.microsoft.com/office/drawing/2014/main" id="{E60A00B5-8E54-49D9-9864-50BE611E781B}"/>
                </a:ext>
              </a:extLst>
            </p:cNvPr>
            <p:cNvCxnSpPr>
              <a:cxnSpLocks/>
            </p:cNvCxnSpPr>
            <p:nvPr/>
          </p:nvCxnSpPr>
          <p:spPr>
            <a:xfrm rot="13500000">
              <a:off x="11433473" y="772140"/>
              <a:ext cx="0" cy="28456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3450"/>
      </p:ext>
    </p:extLst>
  </p:cSld>
  <p:clrMapOvr>
    <a:masterClrMapping/>
  </p:clrMapOvr>
  <p:transition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09626" y="245385"/>
            <a:ext cx="11572748" cy="6359441"/>
            <a:chOff x="309626" y="245385"/>
            <a:chExt cx="11572748" cy="6359441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1DE2A7CB-9018-4640-AB43-BCC19C805324}"/>
                </a:ext>
              </a:extLst>
            </p:cNvPr>
            <p:cNvSpPr/>
            <p:nvPr/>
          </p:nvSpPr>
          <p:spPr>
            <a:xfrm>
              <a:off x="309626" y="253174"/>
              <a:ext cx="11572748" cy="63516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431800" dist="25400" dir="5400000" algn="t" rotWithShape="0">
                <a:prstClr val="black">
                  <a:alpha val="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41FADB85-E686-462D-A485-3251109C5436}"/>
                </a:ext>
              </a:extLst>
            </p:cNvPr>
            <p:cNvSpPr/>
            <p:nvPr/>
          </p:nvSpPr>
          <p:spPr>
            <a:xfrm>
              <a:off x="11217893" y="253174"/>
              <a:ext cx="664481" cy="647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431800" dist="25400" dir="5400000" algn="t" rotWithShape="0">
                <a:prstClr val="black">
                  <a:alpha val="1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A6EE2FFB-3CA7-453A-9016-7D5286183A63}"/>
                </a:ext>
              </a:extLst>
            </p:cNvPr>
            <p:cNvSpPr/>
            <p:nvPr/>
          </p:nvSpPr>
          <p:spPr>
            <a:xfrm>
              <a:off x="1058925" y="245385"/>
              <a:ext cx="10157083" cy="647700"/>
            </a:xfrm>
            <a:prstGeom prst="rect">
              <a:avLst/>
            </a:prstGeom>
            <a:solidFill>
              <a:srgbClr val="30396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 latinLnBrk="0">
                <a:defRPr/>
              </a:pPr>
              <a:r>
                <a:rPr lang="en-US" altLang="ko-KR" sz="2400" b="1" i="1" kern="0" dirty="0">
                  <a:solidFill>
                    <a:prstClr val="white"/>
                  </a:solidFill>
                </a:rPr>
                <a:t>PPT PRESENTATION </a:t>
              </a:r>
              <a:r>
                <a:rPr lang="en-US" altLang="ko-KR" sz="700" kern="0" dirty="0">
                  <a:solidFill>
                    <a:prstClr val="white"/>
                  </a:solidFill>
                </a:rPr>
                <a:t>Enjoy your stylish business and campus life with BIZCAM</a:t>
              </a:r>
              <a:endParaRPr lang="ko-KR" altLang="en-US" dirty="0">
                <a:solidFill>
                  <a:prstClr val="white"/>
                </a:solidFill>
              </a:endParaRP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487BA28D-33C5-43AF-970E-26999AE17915}"/>
                </a:ext>
              </a:extLst>
            </p:cNvPr>
            <p:cNvGrpSpPr/>
            <p:nvPr/>
          </p:nvGrpSpPr>
          <p:grpSpPr>
            <a:xfrm>
              <a:off x="11434660" y="462783"/>
              <a:ext cx="230946" cy="228482"/>
              <a:chOff x="11242636" y="735673"/>
              <a:chExt cx="230946" cy="228482"/>
            </a:xfrm>
          </p:grpSpPr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B970DAD8-A6E3-48BF-8D1C-673AB141B080}"/>
                  </a:ext>
                </a:extLst>
              </p:cNvPr>
              <p:cNvSpPr/>
              <p:nvPr/>
            </p:nvSpPr>
            <p:spPr>
              <a:xfrm>
                <a:off x="11302773" y="800483"/>
                <a:ext cx="108789" cy="108789"/>
              </a:xfrm>
              <a:prstGeom prst="ellipse">
                <a:avLst/>
              </a:prstGeom>
              <a:solidFill>
                <a:srgbClr val="FFC000"/>
              </a:solidFill>
              <a:ln w="158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사각형: 둥근 위쪽 모서리 16">
                <a:extLst>
                  <a:ext uri="{FF2B5EF4-FFF2-40B4-BE49-F238E27FC236}">
                    <a16:creationId xmlns:a16="http://schemas.microsoft.com/office/drawing/2014/main" id="{91BF2FC8-071D-4609-83EB-B8AB51FD9950}"/>
                  </a:ext>
                </a:extLst>
              </p:cNvPr>
              <p:cNvSpPr/>
              <p:nvPr/>
            </p:nvSpPr>
            <p:spPr>
              <a:xfrm>
                <a:off x="11333147" y="910155"/>
                <a:ext cx="48043" cy="54000"/>
              </a:xfrm>
              <a:prstGeom prst="round2SameRect">
                <a:avLst>
                  <a:gd name="adj1" fmla="val 0"/>
                  <a:gd name="adj2" fmla="val 50000"/>
                </a:avLst>
              </a:prstGeom>
              <a:noFill/>
              <a:ln w="158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E3179C3A-7FB3-4AED-81F6-31C07000E3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59549" y="735673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D9DF4843-1541-4000-A861-6FA3EE6D3519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1459354" y="83820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>
                <a:extLst>
                  <a:ext uri="{FF2B5EF4-FFF2-40B4-BE49-F238E27FC236}">
                    <a16:creationId xmlns:a16="http://schemas.microsoft.com/office/drawing/2014/main" id="{E5214D7D-E792-4EAE-8927-F0C29E79BBD5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1256864" y="83542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876E0D67-EB1F-4DE7-9F1D-FCF86AEECCA2}"/>
                  </a:ext>
                </a:extLst>
              </p:cNvPr>
              <p:cNvCxnSpPr>
                <a:cxnSpLocks/>
              </p:cNvCxnSpPr>
              <p:nvPr/>
            </p:nvCxnSpPr>
            <p:spPr>
              <a:xfrm rot="8100000">
                <a:off x="11282498" y="767378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id="{E60A00B5-8E54-49D9-9864-50BE611E781B}"/>
                  </a:ext>
                </a:extLst>
              </p:cNvPr>
              <p:cNvCxnSpPr>
                <a:cxnSpLocks/>
              </p:cNvCxnSpPr>
              <p:nvPr/>
            </p:nvCxnSpPr>
            <p:spPr>
              <a:xfrm rot="13500000">
                <a:off x="11433473" y="77214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55BA2AA-F16D-4E85-8715-E9F4F9C65EE8}"/>
                </a:ext>
              </a:extLst>
            </p:cNvPr>
            <p:cNvSpPr/>
            <p:nvPr/>
          </p:nvSpPr>
          <p:spPr>
            <a:xfrm>
              <a:off x="309626" y="245385"/>
              <a:ext cx="749300" cy="6477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>
              <a:outerShdw dist="25400" algn="l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b="1" dirty="0">
                  <a:solidFill>
                    <a:srgbClr val="303962"/>
                  </a:solidFill>
                </a:rPr>
                <a:t>01</a:t>
              </a:r>
              <a:endParaRPr lang="ko-KR" altLang="en-US" b="1" dirty="0">
                <a:solidFill>
                  <a:srgbClr val="303962"/>
                </a:solidFill>
              </a:endParaRPr>
            </a:p>
          </p:txBody>
        </p: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700BEA06-447F-4E64-9A24-AC92AF81A4E7}"/>
                </a:ext>
              </a:extLst>
            </p:cNvPr>
            <p:cNvGrpSpPr/>
            <p:nvPr/>
          </p:nvGrpSpPr>
          <p:grpSpPr>
            <a:xfrm>
              <a:off x="10703092" y="493743"/>
              <a:ext cx="267186" cy="165383"/>
              <a:chOff x="10447060" y="740631"/>
              <a:chExt cx="267186" cy="165383"/>
            </a:xfrm>
          </p:grpSpPr>
          <p:sp>
            <p:nvSpPr>
              <p:cNvPr id="25" name="화살표: 갈매기형 수장 24">
                <a:extLst>
                  <a:ext uri="{FF2B5EF4-FFF2-40B4-BE49-F238E27FC236}">
                    <a16:creationId xmlns:a16="http://schemas.microsoft.com/office/drawing/2014/main" id="{585821D6-0BBF-44C8-B0DB-6DBE5320FA21}"/>
                  </a:ext>
                </a:extLst>
              </p:cNvPr>
              <p:cNvSpPr/>
              <p:nvPr/>
            </p:nvSpPr>
            <p:spPr>
              <a:xfrm>
                <a:off x="10597188" y="740631"/>
                <a:ext cx="117058" cy="165383"/>
              </a:xfrm>
              <a:prstGeom prst="chevron">
                <a:avLst>
                  <a:gd name="adj" fmla="val 8072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84B49E7D-3BAD-479B-8256-2BD7BD744D6B}"/>
                  </a:ext>
                </a:extLst>
              </p:cNvPr>
              <p:cNvSpPr/>
              <p:nvPr/>
            </p:nvSpPr>
            <p:spPr>
              <a:xfrm>
                <a:off x="10447060" y="816123"/>
                <a:ext cx="252000" cy="144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93F14D20-C6E2-4ADA-89DF-2DAB9D5002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5829" y="1966778"/>
            <a:ext cx="6500341" cy="356435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7596521-B558-4096-A151-F363A67EA009}"/>
              </a:ext>
            </a:extLst>
          </p:cNvPr>
          <p:cNvSpPr txBox="1"/>
          <p:nvPr/>
        </p:nvSpPr>
        <p:spPr>
          <a:xfrm>
            <a:off x="4928151" y="1382003"/>
            <a:ext cx="24186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0" i="0" dirty="0">
                <a:solidFill>
                  <a:srgbClr val="292929"/>
                </a:solidFill>
                <a:effectLst/>
                <a:latin typeface="charter"/>
              </a:rPr>
              <a:t>Autoencoder</a:t>
            </a:r>
            <a:endParaRPr lang="ko-KR" altLang="en-US" sz="3200" dirty="0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B133755C-2902-4B5C-9521-4F8FB893D5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7208" y="1022497"/>
            <a:ext cx="1266667" cy="1445495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7D61B624-4176-4996-937E-412E984A88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9349" y="1022497"/>
            <a:ext cx="1347708" cy="1445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946625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09626" y="245385"/>
            <a:ext cx="11572748" cy="6359441"/>
            <a:chOff x="309626" y="245385"/>
            <a:chExt cx="11572748" cy="6359441"/>
          </a:xfrm>
        </p:grpSpPr>
        <p:sp>
          <p:nvSpPr>
            <p:cNvPr id="6" name="직사각형 5"/>
            <p:cNvSpPr/>
            <p:nvPr/>
          </p:nvSpPr>
          <p:spPr>
            <a:xfrm>
              <a:off x="309626" y="253174"/>
              <a:ext cx="11572748" cy="63516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431800" dist="25400" dir="5400000" algn="t" rotWithShape="0">
                <a:prstClr val="black">
                  <a:alpha val="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11217893" y="253174"/>
              <a:ext cx="664481" cy="647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431800" dist="25400" dir="5400000" algn="t" rotWithShape="0">
                <a:prstClr val="black">
                  <a:alpha val="1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1058925" y="245385"/>
              <a:ext cx="10157083" cy="647700"/>
            </a:xfrm>
            <a:prstGeom prst="rect">
              <a:avLst/>
            </a:prstGeom>
            <a:solidFill>
              <a:srgbClr val="30396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1" latinLnBrk="0">
                <a:defRPr/>
              </a:pPr>
              <a:r>
                <a:rPr lang="en-US" altLang="ko-KR" sz="2400" b="1" i="1" kern="0">
                  <a:solidFill>
                    <a:prstClr val="white"/>
                  </a:solidFill>
                </a:rPr>
                <a:t>7.1.2</a:t>
              </a:r>
              <a:r>
                <a:rPr lang="ko-KR" altLang="en-US" sz="2400" b="1" i="1" kern="0">
                  <a:solidFill>
                    <a:prstClr val="white"/>
                  </a:solidFill>
                </a:rPr>
                <a:t> 다중 입력 모델</a:t>
              </a:r>
              <a:endParaRPr lang="en-US" altLang="ko-KR" sz="700" kern="0">
                <a:solidFill>
                  <a:prstClr val="white"/>
                </a:solidFill>
              </a:endParaRPr>
            </a:p>
          </p:txBody>
        </p:sp>
        <p:grpSp>
          <p:nvGrpSpPr>
            <p:cNvPr id="24" name="그룹 23"/>
            <p:cNvGrpSpPr/>
            <p:nvPr/>
          </p:nvGrpSpPr>
          <p:grpSpPr>
            <a:xfrm>
              <a:off x="11434660" y="462783"/>
              <a:ext cx="230946" cy="228482"/>
              <a:chOff x="11242636" y="735673"/>
              <a:chExt cx="230946" cy="228482"/>
            </a:xfrm>
          </p:grpSpPr>
          <p:sp>
            <p:nvSpPr>
              <p:cNvPr id="16" name="타원 15"/>
              <p:cNvSpPr/>
              <p:nvPr/>
            </p:nvSpPr>
            <p:spPr>
              <a:xfrm>
                <a:off x="11302773" y="800483"/>
                <a:ext cx="108789" cy="108789"/>
              </a:xfrm>
              <a:prstGeom prst="ellipse">
                <a:avLst/>
              </a:prstGeom>
              <a:solidFill>
                <a:srgbClr val="FFC000"/>
              </a:solidFill>
              <a:ln w="158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사각형: 둥근 위쪽 모서리 16"/>
              <p:cNvSpPr/>
              <p:nvPr/>
            </p:nvSpPr>
            <p:spPr>
              <a:xfrm>
                <a:off x="11333147" y="910155"/>
                <a:ext cx="48043" cy="54000"/>
              </a:xfrm>
              <a:prstGeom prst="round2SameRect">
                <a:avLst>
                  <a:gd name="adj1" fmla="val 0"/>
                  <a:gd name="adj2" fmla="val 50000"/>
                </a:avLst>
              </a:prstGeom>
              <a:noFill/>
              <a:ln w="158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18" name="직선 연결선 17"/>
              <p:cNvCxnSpPr/>
              <p:nvPr/>
            </p:nvCxnSpPr>
            <p:spPr>
              <a:xfrm>
                <a:off x="11359549" y="735673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/>
              <p:cNvCxnSpPr/>
              <p:nvPr/>
            </p:nvCxnSpPr>
            <p:spPr>
              <a:xfrm rot="5400000">
                <a:off x="11459354" y="83820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/>
              <p:cNvCxnSpPr/>
              <p:nvPr/>
            </p:nvCxnSpPr>
            <p:spPr>
              <a:xfrm rot="5400000">
                <a:off x="11256864" y="83542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/>
              <p:cNvCxnSpPr/>
              <p:nvPr/>
            </p:nvCxnSpPr>
            <p:spPr>
              <a:xfrm rot="8100000">
                <a:off x="11282498" y="767378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/>
              <p:cNvCxnSpPr/>
              <p:nvPr/>
            </p:nvCxnSpPr>
            <p:spPr>
              <a:xfrm rot="13500000">
                <a:off x="11433473" y="77214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" name="직사각형 7"/>
            <p:cNvSpPr/>
            <p:nvPr/>
          </p:nvSpPr>
          <p:spPr>
            <a:xfrm>
              <a:off x="309626" y="245385"/>
              <a:ext cx="749300" cy="6477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>
              <a:outerShdw dist="25400" algn="l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b="1">
                  <a:solidFill>
                    <a:srgbClr val="303962"/>
                  </a:solidFill>
                </a:rPr>
                <a:t>03</a:t>
              </a:r>
            </a:p>
          </p:txBody>
        </p:sp>
        <p:grpSp>
          <p:nvGrpSpPr>
            <p:cNvPr id="27" name="그룹 26"/>
            <p:cNvGrpSpPr/>
            <p:nvPr/>
          </p:nvGrpSpPr>
          <p:grpSpPr>
            <a:xfrm>
              <a:off x="10703092" y="493743"/>
              <a:ext cx="267186" cy="165383"/>
              <a:chOff x="10447060" y="740631"/>
              <a:chExt cx="267186" cy="165383"/>
            </a:xfrm>
          </p:grpSpPr>
          <p:sp>
            <p:nvSpPr>
              <p:cNvPr id="25" name="화살표: 갈매기형 수장 24"/>
              <p:cNvSpPr/>
              <p:nvPr/>
            </p:nvSpPr>
            <p:spPr>
              <a:xfrm>
                <a:off x="10597188" y="740631"/>
                <a:ext cx="117058" cy="165383"/>
              </a:xfrm>
              <a:prstGeom prst="chevron">
                <a:avLst>
                  <a:gd name="adj" fmla="val 8072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" name="직사각형 25"/>
              <p:cNvSpPr/>
              <p:nvPr/>
            </p:nvSpPr>
            <p:spPr>
              <a:xfrm>
                <a:off x="10447060" y="816123"/>
                <a:ext cx="252000" cy="144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pic>
        <p:nvPicPr>
          <p:cNvPr id="101" name="그림 10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802094" y="1785626"/>
            <a:ext cx="6587811" cy="4159871"/>
          </a:xfrm>
          <a:prstGeom prst="rect">
            <a:avLst/>
          </a:prstGeom>
        </p:spPr>
      </p:pic>
      <p:sp>
        <p:nvSpPr>
          <p:cNvPr id="102" name="TextBox 101"/>
          <p:cNvSpPr txBox="1"/>
          <p:nvPr/>
        </p:nvSpPr>
        <p:spPr>
          <a:xfrm>
            <a:off x="3048000" y="1199424"/>
            <a:ext cx="6096000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100" b="0" i="0" u="none" strike="noStrike" kern="1200" cap="none" spc="0" normalizeH="0" baseline="0">
                <a:solidFill>
                  <a:srgbClr val="404040"/>
                </a:solidFill>
                <a:latin typeface="맑은 고딕"/>
                <a:ea typeface="맑은 고딕"/>
                <a:cs typeface="맑은 고딕"/>
              </a:rPr>
              <a:t>코드</a:t>
            </a:r>
            <a:r>
              <a:rPr kumimoji="0" lang="en-US" altLang="ko-KR" sz="1100" b="0" i="0" u="none" strike="noStrike" kern="1200" cap="none" spc="0" normalizeH="0" baseline="0">
                <a:solidFill>
                  <a:srgbClr val="404040"/>
                </a:solidFill>
                <a:latin typeface="맑은 고딕"/>
                <a:ea typeface="맑은 고딕"/>
                <a:cs typeface="맑은 고딕"/>
              </a:rPr>
              <a:t>7-1.</a:t>
            </a:r>
            <a:r>
              <a:rPr kumimoji="0" lang="ko-KR" altLang="en-US" sz="1100" b="0" i="0" u="none" strike="noStrike" kern="1200" cap="none" spc="0" normalizeH="0" baseline="0">
                <a:solidFill>
                  <a:srgbClr val="404040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kumimoji="0" lang="en-US" altLang="ko-KR" sz="1100" b="0" i="0" u="none" strike="noStrike" kern="1200" cap="none" spc="0" normalizeH="0" baseline="0">
                <a:solidFill>
                  <a:srgbClr val="404040"/>
                </a:solidFill>
                <a:latin typeface="맑은 고딕"/>
                <a:ea typeface="맑은 고딕"/>
                <a:cs typeface="맑은 고딕"/>
              </a:rPr>
              <a:t>2</a:t>
            </a:r>
            <a:r>
              <a:rPr kumimoji="0" lang="ko-KR" altLang="en-US" sz="1100" b="0" i="0" u="none" strike="noStrike" kern="1200" cap="none" spc="0" normalizeH="0" baseline="0">
                <a:solidFill>
                  <a:srgbClr val="404040"/>
                </a:solidFill>
                <a:latin typeface="맑은 고딕"/>
                <a:ea typeface="맑은 고딕"/>
                <a:cs typeface="맑은 고딕"/>
              </a:rPr>
              <a:t>개의 입력을 가진 질문</a:t>
            </a:r>
            <a:r>
              <a:rPr kumimoji="0" lang="en-US" altLang="ko-KR" sz="1100" b="0" i="0" u="none" strike="noStrike" kern="1200" cap="none" spc="0" normalizeH="0" baseline="0">
                <a:solidFill>
                  <a:srgbClr val="404040"/>
                </a:solidFill>
                <a:latin typeface="맑은 고딕"/>
                <a:ea typeface="맑은 고딕"/>
                <a:cs typeface="맑은 고딕"/>
              </a:rPr>
              <a:t>-</a:t>
            </a:r>
            <a:r>
              <a:rPr kumimoji="0" lang="ko-KR" altLang="en-US" sz="1100" b="0" i="0" u="none" strike="noStrike" kern="1200" cap="none" spc="0" normalizeH="0" baseline="0">
                <a:solidFill>
                  <a:srgbClr val="404040"/>
                </a:solidFill>
                <a:latin typeface="맑은 고딕"/>
                <a:ea typeface="맑은 고딕"/>
                <a:cs typeface="맑은 고딕"/>
              </a:rPr>
              <a:t>응답 모델의 함수형 </a:t>
            </a:r>
            <a:r>
              <a:rPr kumimoji="0" lang="en-US" altLang="ko-KR" sz="1100" b="0" i="0" u="none" strike="noStrike" kern="1200" cap="none" spc="0" normalizeH="0" baseline="0">
                <a:solidFill>
                  <a:srgbClr val="404040"/>
                </a:solidFill>
                <a:latin typeface="맑은 고딕"/>
                <a:ea typeface="맑은 고딕"/>
                <a:cs typeface="맑은 고딕"/>
              </a:rPr>
              <a:t>API</a:t>
            </a:r>
            <a:r>
              <a:rPr kumimoji="0" lang="ko-KR" altLang="en-US" sz="1100" b="0" i="0" u="none" strike="noStrike" kern="1200" cap="none" spc="0" normalizeH="0" baseline="0">
                <a:solidFill>
                  <a:srgbClr val="404040"/>
                </a:solidFill>
                <a:latin typeface="맑은 고딕"/>
                <a:ea typeface="맑은 고딕"/>
                <a:cs typeface="맑은 고딕"/>
              </a:rPr>
              <a:t> 구현하기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09626" y="245385"/>
            <a:ext cx="11572748" cy="6359441"/>
            <a:chOff x="309626" y="245385"/>
            <a:chExt cx="11572748" cy="6359441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1DE2A7CB-9018-4640-AB43-BCC19C805324}"/>
                </a:ext>
              </a:extLst>
            </p:cNvPr>
            <p:cNvSpPr/>
            <p:nvPr/>
          </p:nvSpPr>
          <p:spPr>
            <a:xfrm>
              <a:off x="309626" y="253174"/>
              <a:ext cx="11572748" cy="63516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431800" dist="25400" dir="5400000" algn="t" rotWithShape="0">
                <a:prstClr val="black">
                  <a:alpha val="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41FADB85-E686-462D-A485-3251109C5436}"/>
                </a:ext>
              </a:extLst>
            </p:cNvPr>
            <p:cNvSpPr/>
            <p:nvPr/>
          </p:nvSpPr>
          <p:spPr>
            <a:xfrm>
              <a:off x="11217893" y="253174"/>
              <a:ext cx="664481" cy="647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431800" dist="25400" dir="5400000" algn="t" rotWithShape="0">
                <a:prstClr val="black">
                  <a:alpha val="1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A6EE2FFB-3CA7-453A-9016-7D5286183A63}"/>
                </a:ext>
              </a:extLst>
            </p:cNvPr>
            <p:cNvSpPr/>
            <p:nvPr/>
          </p:nvSpPr>
          <p:spPr>
            <a:xfrm>
              <a:off x="1058925" y="245385"/>
              <a:ext cx="10157083" cy="647700"/>
            </a:xfrm>
            <a:prstGeom prst="rect">
              <a:avLst/>
            </a:prstGeom>
            <a:solidFill>
              <a:srgbClr val="30396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 latinLnBrk="0">
                <a:defRPr/>
              </a:pPr>
              <a:r>
                <a:rPr lang="en-US" altLang="ko-KR" sz="2400" b="1" i="1" kern="0" dirty="0">
                  <a:solidFill>
                    <a:prstClr val="white"/>
                  </a:solidFill>
                </a:rPr>
                <a:t>PPT PRESENTATION </a:t>
              </a:r>
              <a:r>
                <a:rPr lang="en-US" altLang="ko-KR" sz="700" kern="0" dirty="0">
                  <a:solidFill>
                    <a:prstClr val="white"/>
                  </a:solidFill>
                </a:rPr>
                <a:t>Enjoy your stylish business and campus life with BIZCAM</a:t>
              </a:r>
              <a:endParaRPr lang="ko-KR" altLang="en-US" dirty="0">
                <a:solidFill>
                  <a:prstClr val="white"/>
                </a:solidFill>
              </a:endParaRP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487BA28D-33C5-43AF-970E-26999AE17915}"/>
                </a:ext>
              </a:extLst>
            </p:cNvPr>
            <p:cNvGrpSpPr/>
            <p:nvPr/>
          </p:nvGrpSpPr>
          <p:grpSpPr>
            <a:xfrm>
              <a:off x="11434660" y="462783"/>
              <a:ext cx="230946" cy="228482"/>
              <a:chOff x="11242636" y="735673"/>
              <a:chExt cx="230946" cy="228482"/>
            </a:xfrm>
          </p:grpSpPr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B970DAD8-A6E3-48BF-8D1C-673AB141B080}"/>
                  </a:ext>
                </a:extLst>
              </p:cNvPr>
              <p:cNvSpPr/>
              <p:nvPr/>
            </p:nvSpPr>
            <p:spPr>
              <a:xfrm>
                <a:off x="11302773" y="800483"/>
                <a:ext cx="108789" cy="108789"/>
              </a:xfrm>
              <a:prstGeom prst="ellipse">
                <a:avLst/>
              </a:prstGeom>
              <a:solidFill>
                <a:srgbClr val="FFC000"/>
              </a:solidFill>
              <a:ln w="158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사각형: 둥근 위쪽 모서리 16">
                <a:extLst>
                  <a:ext uri="{FF2B5EF4-FFF2-40B4-BE49-F238E27FC236}">
                    <a16:creationId xmlns:a16="http://schemas.microsoft.com/office/drawing/2014/main" id="{91BF2FC8-071D-4609-83EB-B8AB51FD9950}"/>
                  </a:ext>
                </a:extLst>
              </p:cNvPr>
              <p:cNvSpPr/>
              <p:nvPr/>
            </p:nvSpPr>
            <p:spPr>
              <a:xfrm>
                <a:off x="11333147" y="910155"/>
                <a:ext cx="48043" cy="54000"/>
              </a:xfrm>
              <a:prstGeom prst="round2SameRect">
                <a:avLst>
                  <a:gd name="adj1" fmla="val 0"/>
                  <a:gd name="adj2" fmla="val 50000"/>
                </a:avLst>
              </a:prstGeom>
              <a:noFill/>
              <a:ln w="158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E3179C3A-7FB3-4AED-81F6-31C07000E3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59549" y="735673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D9DF4843-1541-4000-A861-6FA3EE6D3519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1459354" y="83820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>
                <a:extLst>
                  <a:ext uri="{FF2B5EF4-FFF2-40B4-BE49-F238E27FC236}">
                    <a16:creationId xmlns:a16="http://schemas.microsoft.com/office/drawing/2014/main" id="{E5214D7D-E792-4EAE-8927-F0C29E79BBD5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1256864" y="83542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876E0D67-EB1F-4DE7-9F1D-FCF86AEECCA2}"/>
                  </a:ext>
                </a:extLst>
              </p:cNvPr>
              <p:cNvCxnSpPr>
                <a:cxnSpLocks/>
              </p:cNvCxnSpPr>
              <p:nvPr/>
            </p:nvCxnSpPr>
            <p:spPr>
              <a:xfrm rot="8100000">
                <a:off x="11282498" y="767378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id="{E60A00B5-8E54-49D9-9864-50BE611E781B}"/>
                  </a:ext>
                </a:extLst>
              </p:cNvPr>
              <p:cNvCxnSpPr>
                <a:cxnSpLocks/>
              </p:cNvCxnSpPr>
              <p:nvPr/>
            </p:nvCxnSpPr>
            <p:spPr>
              <a:xfrm rot="13500000">
                <a:off x="11433473" y="77214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55BA2AA-F16D-4E85-8715-E9F4F9C65EE8}"/>
                </a:ext>
              </a:extLst>
            </p:cNvPr>
            <p:cNvSpPr/>
            <p:nvPr/>
          </p:nvSpPr>
          <p:spPr>
            <a:xfrm>
              <a:off x="309626" y="245385"/>
              <a:ext cx="749300" cy="6477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>
              <a:outerShdw dist="25400" algn="l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b="1" dirty="0">
                  <a:solidFill>
                    <a:srgbClr val="303962"/>
                  </a:solidFill>
                </a:rPr>
                <a:t>01</a:t>
              </a:r>
              <a:endParaRPr lang="ko-KR" altLang="en-US" b="1" dirty="0">
                <a:solidFill>
                  <a:srgbClr val="303962"/>
                </a:solidFill>
              </a:endParaRPr>
            </a:p>
          </p:txBody>
        </p: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700BEA06-447F-4E64-9A24-AC92AF81A4E7}"/>
                </a:ext>
              </a:extLst>
            </p:cNvPr>
            <p:cNvGrpSpPr/>
            <p:nvPr/>
          </p:nvGrpSpPr>
          <p:grpSpPr>
            <a:xfrm>
              <a:off x="10703092" y="493743"/>
              <a:ext cx="267186" cy="165383"/>
              <a:chOff x="10447060" y="740631"/>
              <a:chExt cx="267186" cy="165383"/>
            </a:xfrm>
          </p:grpSpPr>
          <p:sp>
            <p:nvSpPr>
              <p:cNvPr id="25" name="화살표: 갈매기형 수장 24">
                <a:extLst>
                  <a:ext uri="{FF2B5EF4-FFF2-40B4-BE49-F238E27FC236}">
                    <a16:creationId xmlns:a16="http://schemas.microsoft.com/office/drawing/2014/main" id="{585821D6-0BBF-44C8-B0DB-6DBE5320FA21}"/>
                  </a:ext>
                </a:extLst>
              </p:cNvPr>
              <p:cNvSpPr/>
              <p:nvPr/>
            </p:nvSpPr>
            <p:spPr>
              <a:xfrm>
                <a:off x="10597188" y="740631"/>
                <a:ext cx="117058" cy="165383"/>
              </a:xfrm>
              <a:prstGeom prst="chevron">
                <a:avLst>
                  <a:gd name="adj" fmla="val 8072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84B49E7D-3BAD-479B-8256-2BD7BD744D6B}"/>
                  </a:ext>
                </a:extLst>
              </p:cNvPr>
              <p:cNvSpPr/>
              <p:nvPr/>
            </p:nvSpPr>
            <p:spPr>
              <a:xfrm>
                <a:off x="10447060" y="816123"/>
                <a:ext cx="252000" cy="144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601C6C44-14EF-4D5E-A5EB-8E11D84EDC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8777" y="1813810"/>
            <a:ext cx="9337378" cy="3681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53539"/>
      </p:ext>
    </p:extLst>
  </p:cSld>
  <p:clrMapOvr>
    <a:masterClrMapping/>
  </p:clrMapOvr>
  <p:transition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09626" y="245385"/>
            <a:ext cx="11572748" cy="6359441"/>
            <a:chOff x="309626" y="245385"/>
            <a:chExt cx="11572748" cy="6359441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1DE2A7CB-9018-4640-AB43-BCC19C805324}"/>
                </a:ext>
              </a:extLst>
            </p:cNvPr>
            <p:cNvSpPr/>
            <p:nvPr/>
          </p:nvSpPr>
          <p:spPr>
            <a:xfrm>
              <a:off x="309626" y="253174"/>
              <a:ext cx="11572748" cy="63516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431800" dist="25400" dir="5400000" algn="t" rotWithShape="0">
                <a:prstClr val="black">
                  <a:alpha val="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41FADB85-E686-462D-A485-3251109C5436}"/>
                </a:ext>
              </a:extLst>
            </p:cNvPr>
            <p:cNvSpPr/>
            <p:nvPr/>
          </p:nvSpPr>
          <p:spPr>
            <a:xfrm>
              <a:off x="11217893" y="253174"/>
              <a:ext cx="664481" cy="647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431800" dist="25400" dir="5400000" algn="t" rotWithShape="0">
                <a:prstClr val="black">
                  <a:alpha val="1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A6EE2FFB-3CA7-453A-9016-7D5286183A63}"/>
                </a:ext>
              </a:extLst>
            </p:cNvPr>
            <p:cNvSpPr/>
            <p:nvPr/>
          </p:nvSpPr>
          <p:spPr>
            <a:xfrm>
              <a:off x="1058925" y="245385"/>
              <a:ext cx="10157083" cy="647700"/>
            </a:xfrm>
            <a:prstGeom prst="rect">
              <a:avLst/>
            </a:prstGeom>
            <a:solidFill>
              <a:srgbClr val="30396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 latinLnBrk="0">
                <a:defRPr/>
              </a:pPr>
              <a:r>
                <a:rPr lang="en-US" altLang="ko-KR" sz="2400" b="1" i="1" kern="0" dirty="0">
                  <a:solidFill>
                    <a:prstClr val="white"/>
                  </a:solidFill>
                </a:rPr>
                <a:t>PPT PRESENTATION </a:t>
              </a:r>
              <a:r>
                <a:rPr lang="en-US" altLang="ko-KR" sz="700" kern="0" dirty="0">
                  <a:solidFill>
                    <a:prstClr val="white"/>
                  </a:solidFill>
                </a:rPr>
                <a:t>Enjoy your stylish business and campus life with BIZCAM</a:t>
              </a:r>
              <a:endParaRPr lang="ko-KR" altLang="en-US" dirty="0">
                <a:solidFill>
                  <a:prstClr val="white"/>
                </a:solidFill>
              </a:endParaRP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487BA28D-33C5-43AF-970E-26999AE17915}"/>
                </a:ext>
              </a:extLst>
            </p:cNvPr>
            <p:cNvGrpSpPr/>
            <p:nvPr/>
          </p:nvGrpSpPr>
          <p:grpSpPr>
            <a:xfrm>
              <a:off x="11434660" y="462783"/>
              <a:ext cx="230946" cy="228482"/>
              <a:chOff x="11242636" y="735673"/>
              <a:chExt cx="230946" cy="228482"/>
            </a:xfrm>
          </p:grpSpPr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B970DAD8-A6E3-48BF-8D1C-673AB141B080}"/>
                  </a:ext>
                </a:extLst>
              </p:cNvPr>
              <p:cNvSpPr/>
              <p:nvPr/>
            </p:nvSpPr>
            <p:spPr>
              <a:xfrm>
                <a:off x="11302773" y="800483"/>
                <a:ext cx="108789" cy="108789"/>
              </a:xfrm>
              <a:prstGeom prst="ellipse">
                <a:avLst/>
              </a:prstGeom>
              <a:solidFill>
                <a:srgbClr val="FFC000"/>
              </a:solidFill>
              <a:ln w="158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사각형: 둥근 위쪽 모서리 16">
                <a:extLst>
                  <a:ext uri="{FF2B5EF4-FFF2-40B4-BE49-F238E27FC236}">
                    <a16:creationId xmlns:a16="http://schemas.microsoft.com/office/drawing/2014/main" id="{91BF2FC8-071D-4609-83EB-B8AB51FD9950}"/>
                  </a:ext>
                </a:extLst>
              </p:cNvPr>
              <p:cNvSpPr/>
              <p:nvPr/>
            </p:nvSpPr>
            <p:spPr>
              <a:xfrm>
                <a:off x="11333147" y="910155"/>
                <a:ext cx="48043" cy="54000"/>
              </a:xfrm>
              <a:prstGeom prst="round2SameRect">
                <a:avLst>
                  <a:gd name="adj1" fmla="val 0"/>
                  <a:gd name="adj2" fmla="val 50000"/>
                </a:avLst>
              </a:prstGeom>
              <a:noFill/>
              <a:ln w="158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E3179C3A-7FB3-4AED-81F6-31C07000E3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59549" y="735673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D9DF4843-1541-4000-A861-6FA3EE6D3519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1459354" y="83820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>
                <a:extLst>
                  <a:ext uri="{FF2B5EF4-FFF2-40B4-BE49-F238E27FC236}">
                    <a16:creationId xmlns:a16="http://schemas.microsoft.com/office/drawing/2014/main" id="{E5214D7D-E792-4EAE-8927-F0C29E79BBD5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1256864" y="83542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876E0D67-EB1F-4DE7-9F1D-FCF86AEECCA2}"/>
                  </a:ext>
                </a:extLst>
              </p:cNvPr>
              <p:cNvCxnSpPr>
                <a:cxnSpLocks/>
              </p:cNvCxnSpPr>
              <p:nvPr/>
            </p:nvCxnSpPr>
            <p:spPr>
              <a:xfrm rot="8100000">
                <a:off x="11282498" y="767378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id="{E60A00B5-8E54-49D9-9864-50BE611E781B}"/>
                  </a:ext>
                </a:extLst>
              </p:cNvPr>
              <p:cNvCxnSpPr>
                <a:cxnSpLocks/>
              </p:cNvCxnSpPr>
              <p:nvPr/>
            </p:nvCxnSpPr>
            <p:spPr>
              <a:xfrm rot="13500000">
                <a:off x="11433473" y="77214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55BA2AA-F16D-4E85-8715-E9F4F9C65EE8}"/>
                </a:ext>
              </a:extLst>
            </p:cNvPr>
            <p:cNvSpPr/>
            <p:nvPr/>
          </p:nvSpPr>
          <p:spPr>
            <a:xfrm>
              <a:off x="309626" y="245385"/>
              <a:ext cx="749300" cy="6477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>
              <a:outerShdw dist="25400" algn="l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b="1" dirty="0">
                  <a:solidFill>
                    <a:srgbClr val="303962"/>
                  </a:solidFill>
                </a:rPr>
                <a:t>01</a:t>
              </a:r>
              <a:endParaRPr lang="ko-KR" altLang="en-US" b="1" dirty="0">
                <a:solidFill>
                  <a:srgbClr val="303962"/>
                </a:solidFill>
              </a:endParaRPr>
            </a:p>
          </p:txBody>
        </p: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700BEA06-447F-4E64-9A24-AC92AF81A4E7}"/>
                </a:ext>
              </a:extLst>
            </p:cNvPr>
            <p:cNvGrpSpPr/>
            <p:nvPr/>
          </p:nvGrpSpPr>
          <p:grpSpPr>
            <a:xfrm>
              <a:off x="10703092" y="493743"/>
              <a:ext cx="267186" cy="165383"/>
              <a:chOff x="10447060" y="740631"/>
              <a:chExt cx="267186" cy="165383"/>
            </a:xfrm>
          </p:grpSpPr>
          <p:sp>
            <p:nvSpPr>
              <p:cNvPr id="25" name="화살표: 갈매기형 수장 24">
                <a:extLst>
                  <a:ext uri="{FF2B5EF4-FFF2-40B4-BE49-F238E27FC236}">
                    <a16:creationId xmlns:a16="http://schemas.microsoft.com/office/drawing/2014/main" id="{585821D6-0BBF-44C8-B0DB-6DBE5320FA21}"/>
                  </a:ext>
                </a:extLst>
              </p:cNvPr>
              <p:cNvSpPr/>
              <p:nvPr/>
            </p:nvSpPr>
            <p:spPr>
              <a:xfrm>
                <a:off x="10597188" y="740631"/>
                <a:ext cx="117058" cy="165383"/>
              </a:xfrm>
              <a:prstGeom prst="chevron">
                <a:avLst>
                  <a:gd name="adj" fmla="val 8072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84B49E7D-3BAD-479B-8256-2BD7BD744D6B}"/>
                  </a:ext>
                </a:extLst>
              </p:cNvPr>
              <p:cNvSpPr/>
              <p:nvPr/>
            </p:nvSpPr>
            <p:spPr>
              <a:xfrm>
                <a:off x="10447060" y="816123"/>
                <a:ext cx="252000" cy="144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11DC2F52-9357-48C5-BE55-145BFC3087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576" y="1003395"/>
            <a:ext cx="10355779" cy="4851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992247"/>
      </p:ext>
    </p:extLst>
  </p:cSld>
  <p:clrMapOvr>
    <a:masterClrMapping/>
  </p:clrMapOvr>
  <p:transition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09626" y="245385"/>
            <a:ext cx="11572748" cy="6359441"/>
            <a:chOff x="309626" y="245385"/>
            <a:chExt cx="11572748" cy="6359441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1DE2A7CB-9018-4640-AB43-BCC19C805324}"/>
                </a:ext>
              </a:extLst>
            </p:cNvPr>
            <p:cNvSpPr/>
            <p:nvPr/>
          </p:nvSpPr>
          <p:spPr>
            <a:xfrm>
              <a:off x="309626" y="253174"/>
              <a:ext cx="11572748" cy="63516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431800" dist="25400" dir="5400000" algn="t" rotWithShape="0">
                <a:prstClr val="black">
                  <a:alpha val="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41FADB85-E686-462D-A485-3251109C5436}"/>
                </a:ext>
              </a:extLst>
            </p:cNvPr>
            <p:cNvSpPr/>
            <p:nvPr/>
          </p:nvSpPr>
          <p:spPr>
            <a:xfrm>
              <a:off x="11217893" y="253174"/>
              <a:ext cx="664481" cy="647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431800" dist="25400" dir="5400000" algn="t" rotWithShape="0">
                <a:prstClr val="black">
                  <a:alpha val="1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A6EE2FFB-3CA7-453A-9016-7D5286183A63}"/>
                </a:ext>
              </a:extLst>
            </p:cNvPr>
            <p:cNvSpPr/>
            <p:nvPr/>
          </p:nvSpPr>
          <p:spPr>
            <a:xfrm>
              <a:off x="1058925" y="245385"/>
              <a:ext cx="10157083" cy="647700"/>
            </a:xfrm>
            <a:prstGeom prst="rect">
              <a:avLst/>
            </a:prstGeom>
            <a:solidFill>
              <a:srgbClr val="30396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 latinLnBrk="0">
                <a:defRPr/>
              </a:pPr>
              <a:r>
                <a:rPr lang="en-US" altLang="ko-KR" sz="2400" b="1" i="1" kern="0" dirty="0">
                  <a:solidFill>
                    <a:prstClr val="white"/>
                  </a:solidFill>
                </a:rPr>
                <a:t>PPT PRESENTATION </a:t>
              </a:r>
              <a:r>
                <a:rPr lang="en-US" altLang="ko-KR" sz="700" kern="0" dirty="0">
                  <a:solidFill>
                    <a:prstClr val="white"/>
                  </a:solidFill>
                </a:rPr>
                <a:t>Enjoy your stylish business and campus life with BIZCAM</a:t>
              </a:r>
              <a:endParaRPr lang="ko-KR" altLang="en-US" dirty="0">
                <a:solidFill>
                  <a:prstClr val="white"/>
                </a:solidFill>
              </a:endParaRP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487BA28D-33C5-43AF-970E-26999AE17915}"/>
                </a:ext>
              </a:extLst>
            </p:cNvPr>
            <p:cNvGrpSpPr/>
            <p:nvPr/>
          </p:nvGrpSpPr>
          <p:grpSpPr>
            <a:xfrm>
              <a:off x="11434660" y="462783"/>
              <a:ext cx="230946" cy="228482"/>
              <a:chOff x="11242636" y="735673"/>
              <a:chExt cx="230946" cy="228482"/>
            </a:xfrm>
          </p:grpSpPr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B970DAD8-A6E3-48BF-8D1C-673AB141B080}"/>
                  </a:ext>
                </a:extLst>
              </p:cNvPr>
              <p:cNvSpPr/>
              <p:nvPr/>
            </p:nvSpPr>
            <p:spPr>
              <a:xfrm>
                <a:off x="11302773" y="800483"/>
                <a:ext cx="108789" cy="108789"/>
              </a:xfrm>
              <a:prstGeom prst="ellipse">
                <a:avLst/>
              </a:prstGeom>
              <a:solidFill>
                <a:srgbClr val="FFC000"/>
              </a:solidFill>
              <a:ln w="158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사각형: 둥근 위쪽 모서리 16">
                <a:extLst>
                  <a:ext uri="{FF2B5EF4-FFF2-40B4-BE49-F238E27FC236}">
                    <a16:creationId xmlns:a16="http://schemas.microsoft.com/office/drawing/2014/main" id="{91BF2FC8-071D-4609-83EB-B8AB51FD9950}"/>
                  </a:ext>
                </a:extLst>
              </p:cNvPr>
              <p:cNvSpPr/>
              <p:nvPr/>
            </p:nvSpPr>
            <p:spPr>
              <a:xfrm>
                <a:off x="11333147" y="910155"/>
                <a:ext cx="48043" cy="54000"/>
              </a:xfrm>
              <a:prstGeom prst="round2SameRect">
                <a:avLst>
                  <a:gd name="adj1" fmla="val 0"/>
                  <a:gd name="adj2" fmla="val 50000"/>
                </a:avLst>
              </a:prstGeom>
              <a:noFill/>
              <a:ln w="158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E3179C3A-7FB3-4AED-81F6-31C07000E3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59549" y="735673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D9DF4843-1541-4000-A861-6FA3EE6D3519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1459354" y="83820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>
                <a:extLst>
                  <a:ext uri="{FF2B5EF4-FFF2-40B4-BE49-F238E27FC236}">
                    <a16:creationId xmlns:a16="http://schemas.microsoft.com/office/drawing/2014/main" id="{E5214D7D-E792-4EAE-8927-F0C29E79BBD5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1256864" y="83542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876E0D67-EB1F-4DE7-9F1D-FCF86AEECCA2}"/>
                  </a:ext>
                </a:extLst>
              </p:cNvPr>
              <p:cNvCxnSpPr>
                <a:cxnSpLocks/>
              </p:cNvCxnSpPr>
              <p:nvPr/>
            </p:nvCxnSpPr>
            <p:spPr>
              <a:xfrm rot="8100000">
                <a:off x="11282498" y="767378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id="{E60A00B5-8E54-49D9-9864-50BE611E781B}"/>
                  </a:ext>
                </a:extLst>
              </p:cNvPr>
              <p:cNvCxnSpPr>
                <a:cxnSpLocks/>
              </p:cNvCxnSpPr>
              <p:nvPr/>
            </p:nvCxnSpPr>
            <p:spPr>
              <a:xfrm rot="13500000">
                <a:off x="11433473" y="77214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55BA2AA-F16D-4E85-8715-E9F4F9C65EE8}"/>
                </a:ext>
              </a:extLst>
            </p:cNvPr>
            <p:cNvSpPr/>
            <p:nvPr/>
          </p:nvSpPr>
          <p:spPr>
            <a:xfrm>
              <a:off x="309626" y="245385"/>
              <a:ext cx="749300" cy="6477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>
              <a:outerShdw dist="25400" algn="l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b="1" dirty="0">
                  <a:solidFill>
                    <a:srgbClr val="303962"/>
                  </a:solidFill>
                </a:rPr>
                <a:t>01</a:t>
              </a:r>
              <a:endParaRPr lang="ko-KR" altLang="en-US" b="1" dirty="0">
                <a:solidFill>
                  <a:srgbClr val="303962"/>
                </a:solidFill>
              </a:endParaRPr>
            </a:p>
          </p:txBody>
        </p: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700BEA06-447F-4E64-9A24-AC92AF81A4E7}"/>
                </a:ext>
              </a:extLst>
            </p:cNvPr>
            <p:cNvGrpSpPr/>
            <p:nvPr/>
          </p:nvGrpSpPr>
          <p:grpSpPr>
            <a:xfrm>
              <a:off x="10703092" y="493743"/>
              <a:ext cx="267186" cy="165383"/>
              <a:chOff x="10447060" y="740631"/>
              <a:chExt cx="267186" cy="165383"/>
            </a:xfrm>
          </p:grpSpPr>
          <p:sp>
            <p:nvSpPr>
              <p:cNvPr id="25" name="화살표: 갈매기형 수장 24">
                <a:extLst>
                  <a:ext uri="{FF2B5EF4-FFF2-40B4-BE49-F238E27FC236}">
                    <a16:creationId xmlns:a16="http://schemas.microsoft.com/office/drawing/2014/main" id="{585821D6-0BBF-44C8-B0DB-6DBE5320FA21}"/>
                  </a:ext>
                </a:extLst>
              </p:cNvPr>
              <p:cNvSpPr/>
              <p:nvPr/>
            </p:nvSpPr>
            <p:spPr>
              <a:xfrm>
                <a:off x="10597188" y="740631"/>
                <a:ext cx="117058" cy="165383"/>
              </a:xfrm>
              <a:prstGeom prst="chevron">
                <a:avLst>
                  <a:gd name="adj" fmla="val 8072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84B49E7D-3BAD-479B-8256-2BD7BD744D6B}"/>
                  </a:ext>
                </a:extLst>
              </p:cNvPr>
              <p:cNvSpPr/>
              <p:nvPr/>
            </p:nvSpPr>
            <p:spPr>
              <a:xfrm>
                <a:off x="10447060" y="816123"/>
                <a:ext cx="252000" cy="144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31" name="원형: 비어 있음 23">
            <a:extLst>
              <a:ext uri="{FF2B5EF4-FFF2-40B4-BE49-F238E27FC236}">
                <a16:creationId xmlns:a16="http://schemas.microsoft.com/office/drawing/2014/main" id="{21361AAE-CE89-4CE0-B257-CBD5047A72E5}"/>
              </a:ext>
            </a:extLst>
          </p:cNvPr>
          <p:cNvSpPr/>
          <p:nvPr/>
        </p:nvSpPr>
        <p:spPr>
          <a:xfrm>
            <a:off x="8835740" y="1027549"/>
            <a:ext cx="209550" cy="209550"/>
          </a:xfrm>
          <a:prstGeom prst="donut">
            <a:avLst>
              <a:gd name="adj" fmla="val 1476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2" name="사각형: 둥근 모서리 24">
            <a:extLst>
              <a:ext uri="{FF2B5EF4-FFF2-40B4-BE49-F238E27FC236}">
                <a16:creationId xmlns:a16="http://schemas.microsoft.com/office/drawing/2014/main" id="{E5B5BFB2-C137-4CC1-9627-B4A154A8ED04}"/>
              </a:ext>
            </a:extLst>
          </p:cNvPr>
          <p:cNvSpPr/>
          <p:nvPr/>
        </p:nvSpPr>
        <p:spPr>
          <a:xfrm rot="18900000">
            <a:off x="9034433" y="1378869"/>
            <a:ext cx="36000" cy="144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3" name="사각형: 둥근 모서리 5">
            <a:extLst>
              <a:ext uri="{FF2B5EF4-FFF2-40B4-BE49-F238E27FC236}">
                <a16:creationId xmlns:a16="http://schemas.microsoft.com/office/drawing/2014/main" id="{3D786633-2364-4757-8CE7-22FA58167DB3}"/>
              </a:ext>
            </a:extLst>
          </p:cNvPr>
          <p:cNvSpPr/>
          <p:nvPr/>
        </p:nvSpPr>
        <p:spPr>
          <a:xfrm>
            <a:off x="1526959" y="1846018"/>
            <a:ext cx="1514475" cy="447674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chemeClr val="accent4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prstClr val="white"/>
                </a:solidFill>
              </a:rPr>
              <a:t>VAE </a:t>
            </a:r>
            <a:endParaRPr lang="ko-KR" altLang="en-US" sz="1400" b="1" dirty="0">
              <a:solidFill>
                <a:prstClr val="white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8943CC7-0AB7-479D-AB0E-A6EA9C4912CD}"/>
              </a:ext>
            </a:extLst>
          </p:cNvPr>
          <p:cNvSpPr/>
          <p:nvPr/>
        </p:nvSpPr>
        <p:spPr>
          <a:xfrm>
            <a:off x="1526959" y="2636667"/>
            <a:ext cx="9428133" cy="259228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52B9263-8893-42D0-85AE-E32E25994CA0}"/>
              </a:ext>
            </a:extLst>
          </p:cNvPr>
          <p:cNvSpPr/>
          <p:nvPr/>
        </p:nvSpPr>
        <p:spPr>
          <a:xfrm>
            <a:off x="1624614" y="2725446"/>
            <a:ext cx="9228606" cy="238809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 err="1">
                <a:solidFill>
                  <a:schemeClr val="tx1"/>
                </a:solidFill>
              </a:rPr>
              <a:t>z_mean</a:t>
            </a:r>
            <a:r>
              <a:rPr lang="en-US" altLang="ko-KR" sz="2400" dirty="0">
                <a:solidFill>
                  <a:schemeClr val="tx1"/>
                </a:solidFill>
              </a:rPr>
              <a:t> , </a:t>
            </a:r>
            <a:r>
              <a:rPr lang="en-US" altLang="ko-KR" sz="2400" dirty="0" err="1">
                <a:solidFill>
                  <a:schemeClr val="tx1"/>
                </a:solidFill>
              </a:rPr>
              <a:t>z_log_var</a:t>
            </a:r>
            <a:r>
              <a:rPr lang="en-US" altLang="ko-KR" sz="2400" dirty="0">
                <a:solidFill>
                  <a:schemeClr val="tx1"/>
                </a:solidFill>
              </a:rPr>
              <a:t> = encoder(</a:t>
            </a:r>
            <a:r>
              <a:rPr lang="en-US" altLang="ko-KR" sz="2400" dirty="0" err="1">
                <a:solidFill>
                  <a:schemeClr val="tx1"/>
                </a:solidFill>
              </a:rPr>
              <a:t>input_img</a:t>
            </a:r>
            <a:r>
              <a:rPr lang="en-US" altLang="ko-KR" sz="2400" dirty="0">
                <a:solidFill>
                  <a:schemeClr val="tx1"/>
                </a:solidFill>
              </a:rPr>
              <a:t>)</a:t>
            </a:r>
          </a:p>
          <a:p>
            <a:r>
              <a:rPr lang="en-US" altLang="ko-KR" sz="2400" dirty="0">
                <a:solidFill>
                  <a:schemeClr val="tx1"/>
                </a:solidFill>
              </a:rPr>
              <a:t>z = </a:t>
            </a:r>
            <a:r>
              <a:rPr lang="en-US" altLang="ko-KR" sz="2400" dirty="0" err="1">
                <a:solidFill>
                  <a:schemeClr val="tx1"/>
                </a:solidFill>
              </a:rPr>
              <a:t>z_mean</a:t>
            </a:r>
            <a:r>
              <a:rPr lang="en-US" altLang="ko-KR" sz="2400" dirty="0">
                <a:solidFill>
                  <a:schemeClr val="tx1"/>
                </a:solidFill>
              </a:rPr>
              <a:t> + exp(0.5 * </a:t>
            </a:r>
            <a:r>
              <a:rPr lang="en-US" altLang="ko-KR" sz="2400" dirty="0" err="1">
                <a:solidFill>
                  <a:schemeClr val="tx1"/>
                </a:solidFill>
              </a:rPr>
              <a:t>z_log_var</a:t>
            </a:r>
            <a:r>
              <a:rPr lang="en-US" altLang="ko-KR" sz="2400" dirty="0">
                <a:solidFill>
                  <a:schemeClr val="tx1"/>
                </a:solidFill>
              </a:rPr>
              <a:t>) * epsilon</a:t>
            </a:r>
          </a:p>
          <a:p>
            <a:r>
              <a:rPr lang="en-US" altLang="ko-KR" sz="2400" dirty="0" err="1">
                <a:solidFill>
                  <a:schemeClr val="tx1"/>
                </a:solidFill>
              </a:rPr>
              <a:t>reconstructed_img</a:t>
            </a:r>
            <a:r>
              <a:rPr lang="en-US" altLang="ko-KR" sz="2400" dirty="0">
                <a:solidFill>
                  <a:schemeClr val="tx1"/>
                </a:solidFill>
              </a:rPr>
              <a:t> = decoder(z)</a:t>
            </a:r>
          </a:p>
          <a:p>
            <a:r>
              <a:rPr lang="en-US" altLang="ko-KR" sz="2400" dirty="0">
                <a:solidFill>
                  <a:schemeClr val="tx1"/>
                </a:solidFill>
              </a:rPr>
              <a:t>model = Model(</a:t>
            </a:r>
            <a:r>
              <a:rPr lang="en-US" altLang="ko-KR" sz="2400" dirty="0" err="1">
                <a:solidFill>
                  <a:schemeClr val="tx1"/>
                </a:solidFill>
              </a:rPr>
              <a:t>input_img,reconstructed_img</a:t>
            </a:r>
            <a:r>
              <a:rPr lang="en-US" altLang="ko-KR" sz="2400" dirty="0">
                <a:solidFill>
                  <a:schemeClr val="tx1"/>
                </a:solidFill>
              </a:rPr>
              <a:t>)</a:t>
            </a:r>
            <a:r>
              <a:rPr lang="en-US" altLang="ko-KR" dirty="0"/>
              <a:t>)</a:t>
            </a:r>
            <a:endParaRPr lang="ko-KR" altLang="en-US" dirty="0"/>
          </a:p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22588051"/>
      </p:ext>
    </p:extLst>
  </p:cSld>
  <p:clrMapOvr>
    <a:masterClrMapping/>
  </p:clrMapOvr>
  <p:transition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60025" y="103342"/>
            <a:ext cx="11572748" cy="6359441"/>
            <a:chOff x="309626" y="245385"/>
            <a:chExt cx="11572748" cy="6359441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1DE2A7CB-9018-4640-AB43-BCC19C805324}"/>
                </a:ext>
              </a:extLst>
            </p:cNvPr>
            <p:cNvSpPr/>
            <p:nvPr/>
          </p:nvSpPr>
          <p:spPr>
            <a:xfrm>
              <a:off x="309626" y="253174"/>
              <a:ext cx="11572748" cy="63516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431800" dist="25400" dir="5400000" algn="t" rotWithShape="0">
                <a:prstClr val="black">
                  <a:alpha val="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41FADB85-E686-462D-A485-3251109C5436}"/>
                </a:ext>
              </a:extLst>
            </p:cNvPr>
            <p:cNvSpPr/>
            <p:nvPr/>
          </p:nvSpPr>
          <p:spPr>
            <a:xfrm>
              <a:off x="11217893" y="253174"/>
              <a:ext cx="664481" cy="647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431800" dist="25400" dir="5400000" algn="t" rotWithShape="0">
                <a:prstClr val="black">
                  <a:alpha val="1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A6EE2FFB-3CA7-453A-9016-7D5286183A63}"/>
                </a:ext>
              </a:extLst>
            </p:cNvPr>
            <p:cNvSpPr/>
            <p:nvPr/>
          </p:nvSpPr>
          <p:spPr>
            <a:xfrm>
              <a:off x="1058925" y="245385"/>
              <a:ext cx="10157083" cy="647700"/>
            </a:xfrm>
            <a:prstGeom prst="rect">
              <a:avLst/>
            </a:prstGeom>
            <a:solidFill>
              <a:srgbClr val="30396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 latinLnBrk="0">
                <a:defRPr/>
              </a:pPr>
              <a:r>
                <a:rPr lang="en-US" altLang="ko-KR" sz="2400" b="1" i="1" kern="0" dirty="0">
                  <a:solidFill>
                    <a:prstClr val="white"/>
                  </a:solidFill>
                </a:rPr>
                <a:t>PPT PRESENTATION </a:t>
              </a:r>
              <a:r>
                <a:rPr lang="en-US" altLang="ko-KR" sz="700" kern="0" dirty="0">
                  <a:solidFill>
                    <a:prstClr val="white"/>
                  </a:solidFill>
                </a:rPr>
                <a:t>Enjoy your stylish business and campus life with BIZCAM</a:t>
              </a:r>
              <a:endParaRPr lang="ko-KR" altLang="en-US" dirty="0">
                <a:solidFill>
                  <a:prstClr val="white"/>
                </a:solidFill>
              </a:endParaRP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487BA28D-33C5-43AF-970E-26999AE17915}"/>
                </a:ext>
              </a:extLst>
            </p:cNvPr>
            <p:cNvGrpSpPr/>
            <p:nvPr/>
          </p:nvGrpSpPr>
          <p:grpSpPr>
            <a:xfrm>
              <a:off x="11434660" y="462783"/>
              <a:ext cx="230946" cy="228482"/>
              <a:chOff x="11242636" y="735673"/>
              <a:chExt cx="230946" cy="228482"/>
            </a:xfrm>
          </p:grpSpPr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B970DAD8-A6E3-48BF-8D1C-673AB141B080}"/>
                  </a:ext>
                </a:extLst>
              </p:cNvPr>
              <p:cNvSpPr/>
              <p:nvPr/>
            </p:nvSpPr>
            <p:spPr>
              <a:xfrm>
                <a:off x="11302773" y="800483"/>
                <a:ext cx="108789" cy="108789"/>
              </a:xfrm>
              <a:prstGeom prst="ellipse">
                <a:avLst/>
              </a:prstGeom>
              <a:solidFill>
                <a:srgbClr val="FFC000"/>
              </a:solidFill>
              <a:ln w="158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사각형: 둥근 위쪽 모서리 16">
                <a:extLst>
                  <a:ext uri="{FF2B5EF4-FFF2-40B4-BE49-F238E27FC236}">
                    <a16:creationId xmlns:a16="http://schemas.microsoft.com/office/drawing/2014/main" id="{91BF2FC8-071D-4609-83EB-B8AB51FD9950}"/>
                  </a:ext>
                </a:extLst>
              </p:cNvPr>
              <p:cNvSpPr/>
              <p:nvPr/>
            </p:nvSpPr>
            <p:spPr>
              <a:xfrm>
                <a:off x="11333147" y="910155"/>
                <a:ext cx="48043" cy="54000"/>
              </a:xfrm>
              <a:prstGeom prst="round2SameRect">
                <a:avLst>
                  <a:gd name="adj1" fmla="val 0"/>
                  <a:gd name="adj2" fmla="val 50000"/>
                </a:avLst>
              </a:prstGeom>
              <a:noFill/>
              <a:ln w="158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E3179C3A-7FB3-4AED-81F6-31C07000E3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59549" y="735673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D9DF4843-1541-4000-A861-6FA3EE6D3519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1459354" y="83820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>
                <a:extLst>
                  <a:ext uri="{FF2B5EF4-FFF2-40B4-BE49-F238E27FC236}">
                    <a16:creationId xmlns:a16="http://schemas.microsoft.com/office/drawing/2014/main" id="{E5214D7D-E792-4EAE-8927-F0C29E79BBD5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1256864" y="83542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876E0D67-EB1F-4DE7-9F1D-FCF86AEECCA2}"/>
                  </a:ext>
                </a:extLst>
              </p:cNvPr>
              <p:cNvCxnSpPr>
                <a:cxnSpLocks/>
              </p:cNvCxnSpPr>
              <p:nvPr/>
            </p:nvCxnSpPr>
            <p:spPr>
              <a:xfrm rot="8100000">
                <a:off x="11282498" y="767378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id="{E60A00B5-8E54-49D9-9864-50BE611E781B}"/>
                  </a:ext>
                </a:extLst>
              </p:cNvPr>
              <p:cNvCxnSpPr>
                <a:cxnSpLocks/>
              </p:cNvCxnSpPr>
              <p:nvPr/>
            </p:nvCxnSpPr>
            <p:spPr>
              <a:xfrm rot="13500000">
                <a:off x="11433473" y="77214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55BA2AA-F16D-4E85-8715-E9F4F9C65EE8}"/>
                </a:ext>
              </a:extLst>
            </p:cNvPr>
            <p:cNvSpPr/>
            <p:nvPr/>
          </p:nvSpPr>
          <p:spPr>
            <a:xfrm>
              <a:off x="309626" y="245385"/>
              <a:ext cx="749300" cy="6477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>
              <a:outerShdw dist="25400" algn="l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b="1" dirty="0">
                  <a:solidFill>
                    <a:srgbClr val="303962"/>
                  </a:solidFill>
                </a:rPr>
                <a:t>01</a:t>
              </a:r>
              <a:endParaRPr lang="ko-KR" altLang="en-US" b="1" dirty="0">
                <a:solidFill>
                  <a:srgbClr val="303962"/>
                </a:solidFill>
              </a:endParaRPr>
            </a:p>
          </p:txBody>
        </p: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700BEA06-447F-4E64-9A24-AC92AF81A4E7}"/>
                </a:ext>
              </a:extLst>
            </p:cNvPr>
            <p:cNvGrpSpPr/>
            <p:nvPr/>
          </p:nvGrpSpPr>
          <p:grpSpPr>
            <a:xfrm>
              <a:off x="10703092" y="493743"/>
              <a:ext cx="267186" cy="165383"/>
              <a:chOff x="10447060" y="740631"/>
              <a:chExt cx="267186" cy="165383"/>
            </a:xfrm>
          </p:grpSpPr>
          <p:sp>
            <p:nvSpPr>
              <p:cNvPr id="25" name="화살표: 갈매기형 수장 24">
                <a:extLst>
                  <a:ext uri="{FF2B5EF4-FFF2-40B4-BE49-F238E27FC236}">
                    <a16:creationId xmlns:a16="http://schemas.microsoft.com/office/drawing/2014/main" id="{585821D6-0BBF-44C8-B0DB-6DBE5320FA21}"/>
                  </a:ext>
                </a:extLst>
              </p:cNvPr>
              <p:cNvSpPr/>
              <p:nvPr/>
            </p:nvSpPr>
            <p:spPr>
              <a:xfrm>
                <a:off x="10597188" y="740631"/>
                <a:ext cx="117058" cy="165383"/>
              </a:xfrm>
              <a:prstGeom prst="chevron">
                <a:avLst>
                  <a:gd name="adj" fmla="val 8072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84B49E7D-3BAD-479B-8256-2BD7BD744D6B}"/>
                  </a:ext>
                </a:extLst>
              </p:cNvPr>
              <p:cNvSpPr/>
              <p:nvPr/>
            </p:nvSpPr>
            <p:spPr>
              <a:xfrm>
                <a:off x="10447060" y="816123"/>
                <a:ext cx="252000" cy="144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31" name="원형: 비어 있음 23">
            <a:extLst>
              <a:ext uri="{FF2B5EF4-FFF2-40B4-BE49-F238E27FC236}">
                <a16:creationId xmlns:a16="http://schemas.microsoft.com/office/drawing/2014/main" id="{21361AAE-CE89-4CE0-B257-CBD5047A72E5}"/>
              </a:ext>
            </a:extLst>
          </p:cNvPr>
          <p:cNvSpPr/>
          <p:nvPr/>
        </p:nvSpPr>
        <p:spPr>
          <a:xfrm>
            <a:off x="8835740" y="1027549"/>
            <a:ext cx="209550" cy="209550"/>
          </a:xfrm>
          <a:prstGeom prst="donut">
            <a:avLst>
              <a:gd name="adj" fmla="val 1476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2" name="사각형: 둥근 모서리 24">
            <a:extLst>
              <a:ext uri="{FF2B5EF4-FFF2-40B4-BE49-F238E27FC236}">
                <a16:creationId xmlns:a16="http://schemas.microsoft.com/office/drawing/2014/main" id="{E5B5BFB2-C137-4CC1-9627-B4A154A8ED04}"/>
              </a:ext>
            </a:extLst>
          </p:cNvPr>
          <p:cNvSpPr/>
          <p:nvPr/>
        </p:nvSpPr>
        <p:spPr>
          <a:xfrm rot="18900000">
            <a:off x="9034433" y="1378869"/>
            <a:ext cx="36000" cy="144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3" name="사각형: 둥근 모서리 4">
            <a:extLst>
              <a:ext uri="{FF2B5EF4-FFF2-40B4-BE49-F238E27FC236}">
                <a16:creationId xmlns:a16="http://schemas.microsoft.com/office/drawing/2014/main" id="{09CE5959-0D78-46D2-9860-E5C7A4D34A72}"/>
              </a:ext>
            </a:extLst>
          </p:cNvPr>
          <p:cNvSpPr/>
          <p:nvPr/>
        </p:nvSpPr>
        <p:spPr>
          <a:xfrm>
            <a:off x="5338762" y="984147"/>
            <a:ext cx="1514475" cy="447674"/>
          </a:xfrm>
          <a:prstGeom prst="roundRect">
            <a:avLst>
              <a:gd name="adj" fmla="val 50000"/>
            </a:avLst>
          </a:prstGeom>
          <a:solidFill>
            <a:srgbClr val="303962"/>
          </a:solidFill>
          <a:ln w="19050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prstClr val="white"/>
              </a:solidFill>
            </a:endParaRPr>
          </a:p>
        </p:txBody>
      </p:sp>
      <p:sp>
        <p:nvSpPr>
          <p:cNvPr id="34" name="사각형: 둥근 모서리 5">
            <a:extLst>
              <a:ext uri="{FF2B5EF4-FFF2-40B4-BE49-F238E27FC236}">
                <a16:creationId xmlns:a16="http://schemas.microsoft.com/office/drawing/2014/main" id="{E0EB1664-FDFE-4923-9888-CB17C72720CE}"/>
              </a:ext>
            </a:extLst>
          </p:cNvPr>
          <p:cNvSpPr/>
          <p:nvPr/>
        </p:nvSpPr>
        <p:spPr>
          <a:xfrm>
            <a:off x="5324725" y="2821313"/>
            <a:ext cx="1514475" cy="447674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chemeClr val="accent4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50" b="1" dirty="0">
                <a:solidFill>
                  <a:prstClr val="white"/>
                </a:solidFill>
              </a:rPr>
              <a:t>Regularization loss</a:t>
            </a:r>
            <a:endParaRPr lang="ko-KR" altLang="en-US" sz="1350" b="1" dirty="0">
              <a:solidFill>
                <a:prstClr val="white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C63BEDA-1980-4F89-8B40-B0C9D33E8B87}"/>
              </a:ext>
            </a:extLst>
          </p:cNvPr>
          <p:cNvSpPr txBox="1"/>
          <p:nvPr/>
        </p:nvSpPr>
        <p:spPr>
          <a:xfrm>
            <a:off x="7712280" y="1822372"/>
            <a:ext cx="475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prstClr val="white">
                    <a:lumMod val="75000"/>
                  </a:prstClr>
                </a:solidFill>
              </a:rPr>
              <a:t>▶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A489A01-A8A3-4115-95C6-DB2599CBEA70}"/>
              </a:ext>
            </a:extLst>
          </p:cNvPr>
          <p:cNvSpPr txBox="1"/>
          <p:nvPr/>
        </p:nvSpPr>
        <p:spPr>
          <a:xfrm>
            <a:off x="4282857" y="1818902"/>
            <a:ext cx="475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prstClr val="white">
                    <a:lumMod val="75000"/>
                  </a:prstClr>
                </a:solidFill>
              </a:rPr>
              <a:t>◀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5910E1B-32E4-4878-8CB7-59680D56EA13}"/>
              </a:ext>
            </a:extLst>
          </p:cNvPr>
          <p:cNvSpPr txBox="1"/>
          <p:nvPr/>
        </p:nvSpPr>
        <p:spPr>
          <a:xfrm>
            <a:off x="7742735" y="3873357"/>
            <a:ext cx="475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prstClr val="white">
                    <a:lumMod val="75000"/>
                  </a:prstClr>
                </a:solidFill>
              </a:rPr>
              <a:t>▶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7D2D81B-C3D5-4947-BD2F-DC1AC698AB24}"/>
              </a:ext>
            </a:extLst>
          </p:cNvPr>
          <p:cNvSpPr txBox="1"/>
          <p:nvPr/>
        </p:nvSpPr>
        <p:spPr>
          <a:xfrm>
            <a:off x="4396847" y="3841336"/>
            <a:ext cx="475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303962"/>
                </a:solidFill>
              </a:rPr>
              <a:t>◀</a:t>
            </a:r>
          </a:p>
        </p:txBody>
      </p: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5A0CD142-015D-4F5B-B108-3EDA4FF6EBF7}"/>
              </a:ext>
            </a:extLst>
          </p:cNvPr>
          <p:cNvCxnSpPr>
            <a:cxnSpLocks/>
          </p:cNvCxnSpPr>
          <p:nvPr/>
        </p:nvCxnSpPr>
        <p:spPr>
          <a:xfrm flipV="1">
            <a:off x="2373493" y="2640232"/>
            <a:ext cx="7643068" cy="44825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22217D9E-8F96-45A9-BF07-205F55625DDC}"/>
              </a:ext>
            </a:extLst>
          </p:cNvPr>
          <p:cNvCxnSpPr>
            <a:cxnSpLocks/>
          </p:cNvCxnSpPr>
          <p:nvPr/>
        </p:nvCxnSpPr>
        <p:spPr>
          <a:xfrm flipV="1">
            <a:off x="2373493" y="4859508"/>
            <a:ext cx="7643068" cy="44825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BCD7724A-F156-41AB-9432-2EDD3BB977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3593" y="987385"/>
            <a:ext cx="1266667" cy="166303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8AA952C-024D-4302-8C99-453718A1F3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5692" y="1022589"/>
            <a:ext cx="1347708" cy="164108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5B14282-98A7-44B7-9CBB-7C474A0575DA}"/>
              </a:ext>
            </a:extLst>
          </p:cNvPr>
          <p:cNvSpPr txBox="1"/>
          <p:nvPr/>
        </p:nvSpPr>
        <p:spPr>
          <a:xfrm>
            <a:off x="5213414" y="968628"/>
            <a:ext cx="174890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50" dirty="0">
                <a:solidFill>
                  <a:schemeClr val="bg1"/>
                </a:solidFill>
              </a:rPr>
              <a:t>Reconstruction </a:t>
            </a:r>
          </a:p>
          <a:p>
            <a:pPr algn="ctr"/>
            <a:r>
              <a:rPr lang="en-US" altLang="ko-KR" sz="1350" dirty="0">
                <a:solidFill>
                  <a:schemeClr val="bg1"/>
                </a:solidFill>
              </a:rPr>
              <a:t>loss</a:t>
            </a:r>
            <a:endParaRPr lang="ko-KR" altLang="en-US" sz="135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C28634-8BC8-4288-8437-0FCE860126C1}"/>
              </a:ext>
            </a:extLst>
          </p:cNvPr>
          <p:cNvSpPr txBox="1"/>
          <p:nvPr/>
        </p:nvSpPr>
        <p:spPr>
          <a:xfrm>
            <a:off x="4949957" y="1836993"/>
            <a:ext cx="264603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원본 입력과 동일하도록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70ABE292-6414-45A5-8495-F5700E70AD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033" y="4928136"/>
            <a:ext cx="8573243" cy="1173582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539F9A5A-C457-4C31-A938-41A587E3EE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0601" y="3127970"/>
            <a:ext cx="1477004" cy="1057896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B5BAB50F-602C-4C0D-BA08-593045CB63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5091" y="3042365"/>
            <a:ext cx="1318309" cy="1057896"/>
          </a:xfrm>
          <a:prstGeom prst="rect">
            <a:avLst/>
          </a:prstGeom>
        </p:spPr>
      </p:pic>
      <p:pic>
        <p:nvPicPr>
          <p:cNvPr id="61" name="그림 60">
            <a:extLst>
              <a:ext uri="{FF2B5EF4-FFF2-40B4-BE49-F238E27FC236}">
                <a16:creationId xmlns:a16="http://schemas.microsoft.com/office/drawing/2014/main" id="{4C218252-E161-46D6-97DE-97C0B9B9A13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9648" y="4613044"/>
            <a:ext cx="678239" cy="173409"/>
          </a:xfrm>
          <a:prstGeom prst="rect">
            <a:avLst/>
          </a:prstGeom>
        </p:spPr>
      </p:pic>
      <p:pic>
        <p:nvPicPr>
          <p:cNvPr id="63" name="그림 62">
            <a:extLst>
              <a:ext uri="{FF2B5EF4-FFF2-40B4-BE49-F238E27FC236}">
                <a16:creationId xmlns:a16="http://schemas.microsoft.com/office/drawing/2014/main" id="{180252EF-295B-4977-9759-B3504636D70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6238" y="4509046"/>
            <a:ext cx="1132390" cy="341568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48D99558-74C4-46DB-96F0-9D0238AB726E}"/>
              </a:ext>
            </a:extLst>
          </p:cNvPr>
          <p:cNvSpPr txBox="1"/>
          <p:nvPr/>
        </p:nvSpPr>
        <p:spPr>
          <a:xfrm>
            <a:off x="5180800" y="3603475"/>
            <a:ext cx="2325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D55D0251-B159-4598-85D6-B9A31ABB0C98}"/>
              </a:ext>
            </a:extLst>
          </p:cNvPr>
          <p:cNvSpPr txBox="1"/>
          <p:nvPr/>
        </p:nvSpPr>
        <p:spPr>
          <a:xfrm>
            <a:off x="4872008" y="3620143"/>
            <a:ext cx="264603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/>
              <a:t>동일한 분포를 가지도록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26991640"/>
      </p:ext>
    </p:extLst>
  </p:cSld>
  <p:clrMapOvr>
    <a:masterClrMapping/>
  </p:clrMapOvr>
  <p:transition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05348" y="249279"/>
            <a:ext cx="11572748" cy="6359441"/>
            <a:chOff x="309626" y="245385"/>
            <a:chExt cx="11572748" cy="6359441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1DE2A7CB-9018-4640-AB43-BCC19C805324}"/>
                </a:ext>
              </a:extLst>
            </p:cNvPr>
            <p:cNvSpPr/>
            <p:nvPr/>
          </p:nvSpPr>
          <p:spPr>
            <a:xfrm>
              <a:off x="309626" y="253174"/>
              <a:ext cx="11572748" cy="63516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431800" dist="25400" dir="5400000" algn="t" rotWithShape="0">
                <a:prstClr val="black">
                  <a:alpha val="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41FADB85-E686-462D-A485-3251109C5436}"/>
                </a:ext>
              </a:extLst>
            </p:cNvPr>
            <p:cNvSpPr/>
            <p:nvPr/>
          </p:nvSpPr>
          <p:spPr>
            <a:xfrm>
              <a:off x="11217893" y="253174"/>
              <a:ext cx="664481" cy="647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431800" dist="25400" dir="5400000" algn="t" rotWithShape="0">
                <a:prstClr val="black">
                  <a:alpha val="1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A6EE2FFB-3CA7-453A-9016-7D5286183A63}"/>
                </a:ext>
              </a:extLst>
            </p:cNvPr>
            <p:cNvSpPr/>
            <p:nvPr/>
          </p:nvSpPr>
          <p:spPr>
            <a:xfrm>
              <a:off x="1058925" y="245385"/>
              <a:ext cx="10157083" cy="647700"/>
            </a:xfrm>
            <a:prstGeom prst="rect">
              <a:avLst/>
            </a:prstGeom>
            <a:solidFill>
              <a:srgbClr val="30396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 latinLnBrk="0">
                <a:defRPr/>
              </a:pPr>
              <a:r>
                <a:rPr lang="en-US" altLang="ko-KR" sz="2400" b="1" i="1" kern="0" dirty="0">
                  <a:solidFill>
                    <a:prstClr val="white"/>
                  </a:solidFill>
                </a:rPr>
                <a:t>PPT PRESENTATION </a:t>
              </a:r>
              <a:r>
                <a:rPr lang="en-US" altLang="ko-KR" sz="700" kern="0" dirty="0">
                  <a:solidFill>
                    <a:prstClr val="white"/>
                  </a:solidFill>
                </a:rPr>
                <a:t>Enjoy your stylish business and campus life with BIZCAM</a:t>
              </a:r>
              <a:endParaRPr lang="ko-KR" altLang="en-US" dirty="0">
                <a:solidFill>
                  <a:prstClr val="white"/>
                </a:solidFill>
              </a:endParaRP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487BA28D-33C5-43AF-970E-26999AE17915}"/>
                </a:ext>
              </a:extLst>
            </p:cNvPr>
            <p:cNvGrpSpPr/>
            <p:nvPr/>
          </p:nvGrpSpPr>
          <p:grpSpPr>
            <a:xfrm>
              <a:off x="11434660" y="462783"/>
              <a:ext cx="230946" cy="228482"/>
              <a:chOff x="11242636" y="735673"/>
              <a:chExt cx="230946" cy="228482"/>
            </a:xfrm>
          </p:grpSpPr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B970DAD8-A6E3-48BF-8D1C-673AB141B080}"/>
                  </a:ext>
                </a:extLst>
              </p:cNvPr>
              <p:cNvSpPr/>
              <p:nvPr/>
            </p:nvSpPr>
            <p:spPr>
              <a:xfrm>
                <a:off x="11302773" y="800483"/>
                <a:ext cx="108789" cy="108789"/>
              </a:xfrm>
              <a:prstGeom prst="ellipse">
                <a:avLst/>
              </a:prstGeom>
              <a:solidFill>
                <a:srgbClr val="FFC000"/>
              </a:solidFill>
              <a:ln w="158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사각형: 둥근 위쪽 모서리 16">
                <a:extLst>
                  <a:ext uri="{FF2B5EF4-FFF2-40B4-BE49-F238E27FC236}">
                    <a16:creationId xmlns:a16="http://schemas.microsoft.com/office/drawing/2014/main" id="{91BF2FC8-071D-4609-83EB-B8AB51FD9950}"/>
                  </a:ext>
                </a:extLst>
              </p:cNvPr>
              <p:cNvSpPr/>
              <p:nvPr/>
            </p:nvSpPr>
            <p:spPr>
              <a:xfrm>
                <a:off x="11333147" y="910155"/>
                <a:ext cx="48043" cy="54000"/>
              </a:xfrm>
              <a:prstGeom prst="round2SameRect">
                <a:avLst>
                  <a:gd name="adj1" fmla="val 0"/>
                  <a:gd name="adj2" fmla="val 50000"/>
                </a:avLst>
              </a:prstGeom>
              <a:noFill/>
              <a:ln w="158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E3179C3A-7FB3-4AED-81F6-31C07000E3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59549" y="735673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D9DF4843-1541-4000-A861-6FA3EE6D3519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1459354" y="83820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>
                <a:extLst>
                  <a:ext uri="{FF2B5EF4-FFF2-40B4-BE49-F238E27FC236}">
                    <a16:creationId xmlns:a16="http://schemas.microsoft.com/office/drawing/2014/main" id="{E5214D7D-E792-4EAE-8927-F0C29E79BBD5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1256864" y="83542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876E0D67-EB1F-4DE7-9F1D-FCF86AEECCA2}"/>
                  </a:ext>
                </a:extLst>
              </p:cNvPr>
              <p:cNvCxnSpPr>
                <a:cxnSpLocks/>
              </p:cNvCxnSpPr>
              <p:nvPr/>
            </p:nvCxnSpPr>
            <p:spPr>
              <a:xfrm rot="8100000">
                <a:off x="11282498" y="767378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id="{E60A00B5-8E54-49D9-9864-50BE611E781B}"/>
                  </a:ext>
                </a:extLst>
              </p:cNvPr>
              <p:cNvCxnSpPr>
                <a:cxnSpLocks/>
              </p:cNvCxnSpPr>
              <p:nvPr/>
            </p:nvCxnSpPr>
            <p:spPr>
              <a:xfrm rot="13500000">
                <a:off x="11433473" y="77214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55BA2AA-F16D-4E85-8715-E9F4F9C65EE8}"/>
                </a:ext>
              </a:extLst>
            </p:cNvPr>
            <p:cNvSpPr/>
            <p:nvPr/>
          </p:nvSpPr>
          <p:spPr>
            <a:xfrm>
              <a:off x="309626" y="245385"/>
              <a:ext cx="749300" cy="6477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>
              <a:outerShdw dist="25400" algn="l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b="1" dirty="0">
                  <a:solidFill>
                    <a:srgbClr val="303962"/>
                  </a:solidFill>
                </a:rPr>
                <a:t>01</a:t>
              </a:r>
              <a:endParaRPr lang="ko-KR" altLang="en-US" b="1" dirty="0">
                <a:solidFill>
                  <a:srgbClr val="303962"/>
                </a:solidFill>
              </a:endParaRPr>
            </a:p>
          </p:txBody>
        </p: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700BEA06-447F-4E64-9A24-AC92AF81A4E7}"/>
                </a:ext>
              </a:extLst>
            </p:cNvPr>
            <p:cNvGrpSpPr/>
            <p:nvPr/>
          </p:nvGrpSpPr>
          <p:grpSpPr>
            <a:xfrm>
              <a:off x="10703092" y="493743"/>
              <a:ext cx="267186" cy="165383"/>
              <a:chOff x="10447060" y="740631"/>
              <a:chExt cx="267186" cy="165383"/>
            </a:xfrm>
          </p:grpSpPr>
          <p:sp>
            <p:nvSpPr>
              <p:cNvPr id="25" name="화살표: 갈매기형 수장 24">
                <a:extLst>
                  <a:ext uri="{FF2B5EF4-FFF2-40B4-BE49-F238E27FC236}">
                    <a16:creationId xmlns:a16="http://schemas.microsoft.com/office/drawing/2014/main" id="{585821D6-0BBF-44C8-B0DB-6DBE5320FA21}"/>
                  </a:ext>
                </a:extLst>
              </p:cNvPr>
              <p:cNvSpPr/>
              <p:nvPr/>
            </p:nvSpPr>
            <p:spPr>
              <a:xfrm>
                <a:off x="10597188" y="740631"/>
                <a:ext cx="117058" cy="165383"/>
              </a:xfrm>
              <a:prstGeom prst="chevron">
                <a:avLst>
                  <a:gd name="adj" fmla="val 8072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84B49E7D-3BAD-479B-8256-2BD7BD744D6B}"/>
                  </a:ext>
                </a:extLst>
              </p:cNvPr>
              <p:cNvSpPr/>
              <p:nvPr/>
            </p:nvSpPr>
            <p:spPr>
              <a:xfrm>
                <a:off x="10447060" y="816123"/>
                <a:ext cx="252000" cy="144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23" name="사각형: 둥근 모서리 5">
            <a:extLst>
              <a:ext uri="{FF2B5EF4-FFF2-40B4-BE49-F238E27FC236}">
                <a16:creationId xmlns:a16="http://schemas.microsoft.com/office/drawing/2014/main" id="{E2B0F86F-E073-4405-8202-83CAEBB6120B}"/>
              </a:ext>
            </a:extLst>
          </p:cNvPr>
          <p:cNvSpPr/>
          <p:nvPr/>
        </p:nvSpPr>
        <p:spPr>
          <a:xfrm>
            <a:off x="5338762" y="1285252"/>
            <a:ext cx="1505921" cy="447674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chemeClr val="accent4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prstClr val="white"/>
                </a:solidFill>
              </a:rPr>
              <a:t>인코더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F7729FB-64AE-44FD-9495-9D7CB3442C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948" y="2388543"/>
            <a:ext cx="3756986" cy="252968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20142A8-EA3E-4B3E-8814-8AA7FD04B7AA}"/>
              </a:ext>
            </a:extLst>
          </p:cNvPr>
          <p:cNvSpPr txBox="1"/>
          <p:nvPr/>
        </p:nvSpPr>
        <p:spPr>
          <a:xfrm>
            <a:off x="6613864" y="2185664"/>
            <a:ext cx="463418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/>
              <a:t>img_shape</a:t>
            </a:r>
            <a:r>
              <a:rPr lang="en-US" altLang="ko-KR" sz="1200" dirty="0"/>
              <a:t> = (28,28,1)</a:t>
            </a:r>
          </a:p>
          <a:p>
            <a:r>
              <a:rPr lang="en-US" altLang="ko-KR" sz="1200" dirty="0" err="1"/>
              <a:t>batch_size</a:t>
            </a:r>
            <a:r>
              <a:rPr lang="en-US" altLang="ko-KR" sz="1200" dirty="0"/>
              <a:t> = 16</a:t>
            </a:r>
          </a:p>
          <a:p>
            <a:r>
              <a:rPr lang="en-US" altLang="ko-KR" sz="1200" dirty="0" err="1"/>
              <a:t>latent_dim</a:t>
            </a:r>
            <a:r>
              <a:rPr lang="en-US" altLang="ko-KR" sz="1200" dirty="0"/>
              <a:t> = 2</a:t>
            </a:r>
          </a:p>
          <a:p>
            <a:endParaRPr lang="en-US" altLang="ko-KR" sz="1200" dirty="0"/>
          </a:p>
          <a:p>
            <a:r>
              <a:rPr lang="en-US" altLang="ko-KR" sz="1200" dirty="0" err="1"/>
              <a:t>input_img</a:t>
            </a:r>
            <a:r>
              <a:rPr lang="en-US" altLang="ko-KR" sz="1200" dirty="0"/>
              <a:t> = </a:t>
            </a:r>
            <a:r>
              <a:rPr lang="en-US" altLang="ko-KR" sz="1200" dirty="0" err="1"/>
              <a:t>keras.Input</a:t>
            </a:r>
            <a:r>
              <a:rPr lang="en-US" altLang="ko-KR" sz="1200" dirty="0"/>
              <a:t>(shape = </a:t>
            </a:r>
            <a:r>
              <a:rPr lang="en-US" altLang="ko-KR" sz="1200" dirty="0" err="1"/>
              <a:t>img_shape</a:t>
            </a:r>
            <a:r>
              <a:rPr lang="en-US" altLang="ko-KR" sz="1200" dirty="0"/>
              <a:t>)</a:t>
            </a:r>
          </a:p>
          <a:p>
            <a:r>
              <a:rPr lang="en-US" altLang="ko-KR" sz="1200" dirty="0"/>
              <a:t>x = layers.Conv2D(32,3,padding='</a:t>
            </a:r>
            <a:r>
              <a:rPr lang="en-US" altLang="ko-KR" sz="1200" dirty="0" err="1"/>
              <a:t>same',activation</a:t>
            </a:r>
            <a:r>
              <a:rPr lang="en-US" altLang="ko-KR" sz="1200" dirty="0"/>
              <a:t>='</a:t>
            </a:r>
            <a:r>
              <a:rPr lang="en-US" altLang="ko-KR" sz="1200" dirty="0" err="1"/>
              <a:t>relu</a:t>
            </a:r>
            <a:r>
              <a:rPr lang="en-US" altLang="ko-KR" sz="1200" dirty="0"/>
              <a:t>')(</a:t>
            </a:r>
            <a:r>
              <a:rPr lang="en-US" altLang="ko-KR" sz="1200" dirty="0" err="1"/>
              <a:t>input_img</a:t>
            </a:r>
            <a:r>
              <a:rPr lang="en-US" altLang="ko-KR" sz="1200" dirty="0"/>
              <a:t>)</a:t>
            </a:r>
          </a:p>
          <a:p>
            <a:r>
              <a:rPr lang="en-US" altLang="ko-KR" sz="1200" dirty="0"/>
              <a:t>x = layers.Conv2D(64,3,padding='</a:t>
            </a:r>
            <a:r>
              <a:rPr lang="en-US" altLang="ko-KR" sz="1200" dirty="0" err="1"/>
              <a:t>same',activation</a:t>
            </a:r>
            <a:r>
              <a:rPr lang="en-US" altLang="ko-KR" sz="1200" dirty="0"/>
              <a:t>='</a:t>
            </a:r>
            <a:r>
              <a:rPr lang="en-US" altLang="ko-KR" sz="1200" dirty="0" err="1"/>
              <a:t>relu</a:t>
            </a:r>
            <a:r>
              <a:rPr lang="en-US" altLang="ko-KR" sz="1200" dirty="0"/>
              <a:t>',strides=(2,2))(x)</a:t>
            </a:r>
          </a:p>
          <a:p>
            <a:r>
              <a:rPr lang="en-US" altLang="ko-KR" sz="1200" dirty="0"/>
              <a:t>x = layers.Conv2D(64,3,padding='</a:t>
            </a:r>
            <a:r>
              <a:rPr lang="en-US" altLang="ko-KR" sz="1200" dirty="0" err="1"/>
              <a:t>same',activation</a:t>
            </a:r>
            <a:r>
              <a:rPr lang="en-US" altLang="ko-KR" sz="1200" dirty="0"/>
              <a:t>='</a:t>
            </a:r>
            <a:r>
              <a:rPr lang="en-US" altLang="ko-KR" sz="1200" dirty="0" err="1"/>
              <a:t>relu</a:t>
            </a:r>
            <a:r>
              <a:rPr lang="en-US" altLang="ko-KR" sz="1200" dirty="0"/>
              <a:t>')(x)</a:t>
            </a:r>
          </a:p>
          <a:p>
            <a:r>
              <a:rPr lang="en-US" altLang="ko-KR" sz="1200" dirty="0"/>
              <a:t>x = layers.Conv2D(64,3,padding='</a:t>
            </a:r>
            <a:r>
              <a:rPr lang="en-US" altLang="ko-KR" sz="1200" dirty="0" err="1"/>
              <a:t>same',activation</a:t>
            </a:r>
            <a:r>
              <a:rPr lang="en-US" altLang="ko-KR" sz="1200" dirty="0"/>
              <a:t>='</a:t>
            </a:r>
            <a:r>
              <a:rPr lang="en-US" altLang="ko-KR" sz="1200" dirty="0" err="1"/>
              <a:t>relu</a:t>
            </a:r>
            <a:r>
              <a:rPr lang="en-US" altLang="ko-KR" sz="1200" dirty="0"/>
              <a:t>')(x)</a:t>
            </a:r>
          </a:p>
          <a:p>
            <a:endParaRPr lang="en-US" altLang="ko-KR" sz="1200" dirty="0"/>
          </a:p>
          <a:p>
            <a:r>
              <a:rPr lang="en-US" altLang="ko-KR" sz="1200" dirty="0" err="1"/>
              <a:t>shape_before_flattening</a:t>
            </a:r>
            <a:r>
              <a:rPr lang="en-US" altLang="ko-KR" sz="1200" dirty="0"/>
              <a:t> = </a:t>
            </a:r>
            <a:r>
              <a:rPr lang="en-US" altLang="ko-KR" sz="1200" dirty="0" err="1"/>
              <a:t>K.int_shape</a:t>
            </a:r>
            <a:r>
              <a:rPr lang="en-US" altLang="ko-KR" sz="1200" dirty="0"/>
              <a:t>(x) # return tuple of integers of shape of x</a:t>
            </a:r>
          </a:p>
          <a:p>
            <a:endParaRPr lang="en-US" altLang="ko-KR" sz="1200" dirty="0"/>
          </a:p>
          <a:p>
            <a:r>
              <a:rPr lang="en-US" altLang="ko-KR" sz="1200" dirty="0"/>
              <a:t>x = </a:t>
            </a:r>
            <a:r>
              <a:rPr lang="en-US" altLang="ko-KR" sz="1200" dirty="0" err="1"/>
              <a:t>layers.Flatten</a:t>
            </a:r>
            <a:r>
              <a:rPr lang="en-US" altLang="ko-KR" sz="1200" dirty="0"/>
              <a:t>()(x)</a:t>
            </a:r>
          </a:p>
          <a:p>
            <a:r>
              <a:rPr lang="en-US" altLang="ko-KR" sz="1200" dirty="0"/>
              <a:t>x = </a:t>
            </a:r>
            <a:r>
              <a:rPr lang="en-US" altLang="ko-KR" sz="1200" dirty="0" err="1"/>
              <a:t>layers.Dense</a:t>
            </a:r>
            <a:r>
              <a:rPr lang="en-US" altLang="ko-KR" sz="1200" dirty="0"/>
              <a:t>(32,activation='</a:t>
            </a:r>
            <a:r>
              <a:rPr lang="en-US" altLang="ko-KR" sz="1200" dirty="0" err="1"/>
              <a:t>relu</a:t>
            </a:r>
            <a:r>
              <a:rPr lang="en-US" altLang="ko-KR" sz="1200" dirty="0"/>
              <a:t>')(x)</a:t>
            </a:r>
          </a:p>
          <a:p>
            <a:endParaRPr lang="en-US" altLang="ko-KR" sz="1200" dirty="0"/>
          </a:p>
          <a:p>
            <a:r>
              <a:rPr lang="en-US" altLang="ko-KR" sz="1200" dirty="0" err="1"/>
              <a:t>z_mean</a:t>
            </a:r>
            <a:r>
              <a:rPr lang="en-US" altLang="ko-KR" sz="1200" dirty="0"/>
              <a:t> = </a:t>
            </a:r>
            <a:r>
              <a:rPr lang="en-US" altLang="ko-KR" sz="1200" dirty="0" err="1"/>
              <a:t>layers.Dense</a:t>
            </a:r>
            <a:r>
              <a:rPr lang="en-US" altLang="ko-KR" sz="1200" dirty="0"/>
              <a:t>(</a:t>
            </a:r>
            <a:r>
              <a:rPr lang="en-US" altLang="ko-KR" sz="1200" dirty="0" err="1"/>
              <a:t>latent_dim</a:t>
            </a:r>
            <a:r>
              <a:rPr lang="en-US" altLang="ko-KR" sz="1200" dirty="0"/>
              <a:t>)(x)</a:t>
            </a:r>
          </a:p>
          <a:p>
            <a:r>
              <a:rPr lang="en-US" altLang="ko-KR" sz="1200" dirty="0" err="1"/>
              <a:t>z_log_var</a:t>
            </a:r>
            <a:r>
              <a:rPr lang="en-US" altLang="ko-KR" sz="1200" dirty="0"/>
              <a:t> = </a:t>
            </a:r>
            <a:r>
              <a:rPr lang="en-US" altLang="ko-KR" sz="1200" dirty="0" err="1"/>
              <a:t>layers.Dense</a:t>
            </a:r>
            <a:r>
              <a:rPr lang="en-US" altLang="ko-KR" sz="1200" dirty="0"/>
              <a:t>(</a:t>
            </a:r>
            <a:r>
              <a:rPr lang="en-US" altLang="ko-KR" sz="1200" dirty="0" err="1"/>
              <a:t>latent_dim</a:t>
            </a:r>
            <a:r>
              <a:rPr lang="en-US" altLang="ko-KR" sz="1200" dirty="0"/>
              <a:t>)(x)</a:t>
            </a:r>
            <a:endParaRPr lang="ko-KR" altLang="en-US" sz="1200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12FA2EB-51BD-4208-A3AB-87AA0D22DF83}"/>
              </a:ext>
            </a:extLst>
          </p:cNvPr>
          <p:cNvSpPr/>
          <p:nvPr/>
        </p:nvSpPr>
        <p:spPr>
          <a:xfrm>
            <a:off x="6702641" y="1828799"/>
            <a:ext cx="4634188" cy="186431"/>
          </a:xfrm>
          <a:prstGeom prst="rect">
            <a:avLst/>
          </a:prstGeom>
          <a:solidFill>
            <a:srgbClr val="FEC802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00" dirty="0"/>
              <a:t>8-23 VAE</a:t>
            </a:r>
            <a:r>
              <a:rPr lang="ko-KR" altLang="en-US" sz="900" dirty="0"/>
              <a:t> 인코더 네트워크</a:t>
            </a:r>
          </a:p>
        </p:txBody>
      </p:sp>
    </p:spTree>
    <p:extLst>
      <p:ext uri="{BB962C8B-B14F-4D97-AF65-F5344CB8AC3E}">
        <p14:creationId xmlns:p14="http://schemas.microsoft.com/office/powerpoint/2010/main" val="3962175964"/>
      </p:ext>
    </p:extLst>
  </p:cSld>
  <p:clrMapOvr>
    <a:masterClrMapping/>
  </p:clrMapOvr>
  <p:transition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09626" y="245385"/>
            <a:ext cx="11572748" cy="6359441"/>
            <a:chOff x="309626" y="245385"/>
            <a:chExt cx="11572748" cy="6359441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1DE2A7CB-9018-4640-AB43-BCC19C805324}"/>
                </a:ext>
              </a:extLst>
            </p:cNvPr>
            <p:cNvSpPr/>
            <p:nvPr/>
          </p:nvSpPr>
          <p:spPr>
            <a:xfrm>
              <a:off x="309626" y="253174"/>
              <a:ext cx="11572748" cy="63516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431800" dist="25400" dir="5400000" algn="t" rotWithShape="0">
                <a:prstClr val="black">
                  <a:alpha val="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41FADB85-E686-462D-A485-3251109C5436}"/>
                </a:ext>
              </a:extLst>
            </p:cNvPr>
            <p:cNvSpPr/>
            <p:nvPr/>
          </p:nvSpPr>
          <p:spPr>
            <a:xfrm>
              <a:off x="11217893" y="253174"/>
              <a:ext cx="664481" cy="647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431800" dist="25400" dir="5400000" algn="t" rotWithShape="0">
                <a:prstClr val="black">
                  <a:alpha val="1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A6EE2FFB-3CA7-453A-9016-7D5286183A63}"/>
                </a:ext>
              </a:extLst>
            </p:cNvPr>
            <p:cNvSpPr/>
            <p:nvPr/>
          </p:nvSpPr>
          <p:spPr>
            <a:xfrm>
              <a:off x="1058925" y="245385"/>
              <a:ext cx="10157083" cy="647700"/>
            </a:xfrm>
            <a:prstGeom prst="rect">
              <a:avLst/>
            </a:prstGeom>
            <a:solidFill>
              <a:srgbClr val="30396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 latinLnBrk="0">
                <a:defRPr/>
              </a:pPr>
              <a:r>
                <a:rPr lang="en-US" altLang="ko-KR" sz="2400" b="1" i="1" kern="0" dirty="0">
                  <a:solidFill>
                    <a:prstClr val="white"/>
                  </a:solidFill>
                </a:rPr>
                <a:t>PPT PRESENTATION </a:t>
              </a:r>
              <a:r>
                <a:rPr lang="en-US" altLang="ko-KR" sz="700" kern="0" dirty="0">
                  <a:solidFill>
                    <a:prstClr val="white"/>
                  </a:solidFill>
                </a:rPr>
                <a:t>Enjoy your stylish business and campus life with BIZCAM</a:t>
              </a:r>
              <a:endParaRPr lang="ko-KR" altLang="en-US" dirty="0">
                <a:solidFill>
                  <a:prstClr val="white"/>
                </a:solidFill>
              </a:endParaRP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487BA28D-33C5-43AF-970E-26999AE17915}"/>
                </a:ext>
              </a:extLst>
            </p:cNvPr>
            <p:cNvGrpSpPr/>
            <p:nvPr/>
          </p:nvGrpSpPr>
          <p:grpSpPr>
            <a:xfrm>
              <a:off x="11434660" y="462783"/>
              <a:ext cx="230946" cy="228482"/>
              <a:chOff x="11242636" y="735673"/>
              <a:chExt cx="230946" cy="228482"/>
            </a:xfrm>
          </p:grpSpPr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B970DAD8-A6E3-48BF-8D1C-673AB141B080}"/>
                  </a:ext>
                </a:extLst>
              </p:cNvPr>
              <p:cNvSpPr/>
              <p:nvPr/>
            </p:nvSpPr>
            <p:spPr>
              <a:xfrm>
                <a:off x="11302773" y="800483"/>
                <a:ext cx="108789" cy="108789"/>
              </a:xfrm>
              <a:prstGeom prst="ellipse">
                <a:avLst/>
              </a:prstGeom>
              <a:solidFill>
                <a:srgbClr val="FFC000"/>
              </a:solidFill>
              <a:ln w="158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사각형: 둥근 위쪽 모서리 16">
                <a:extLst>
                  <a:ext uri="{FF2B5EF4-FFF2-40B4-BE49-F238E27FC236}">
                    <a16:creationId xmlns:a16="http://schemas.microsoft.com/office/drawing/2014/main" id="{91BF2FC8-071D-4609-83EB-B8AB51FD9950}"/>
                  </a:ext>
                </a:extLst>
              </p:cNvPr>
              <p:cNvSpPr/>
              <p:nvPr/>
            </p:nvSpPr>
            <p:spPr>
              <a:xfrm>
                <a:off x="11333147" y="910155"/>
                <a:ext cx="48043" cy="54000"/>
              </a:xfrm>
              <a:prstGeom prst="round2SameRect">
                <a:avLst>
                  <a:gd name="adj1" fmla="val 0"/>
                  <a:gd name="adj2" fmla="val 50000"/>
                </a:avLst>
              </a:prstGeom>
              <a:noFill/>
              <a:ln w="158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E3179C3A-7FB3-4AED-81F6-31C07000E3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59549" y="735673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D9DF4843-1541-4000-A861-6FA3EE6D3519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1459354" y="83820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>
                <a:extLst>
                  <a:ext uri="{FF2B5EF4-FFF2-40B4-BE49-F238E27FC236}">
                    <a16:creationId xmlns:a16="http://schemas.microsoft.com/office/drawing/2014/main" id="{E5214D7D-E792-4EAE-8927-F0C29E79BBD5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1256864" y="83542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876E0D67-EB1F-4DE7-9F1D-FCF86AEECCA2}"/>
                  </a:ext>
                </a:extLst>
              </p:cNvPr>
              <p:cNvCxnSpPr>
                <a:cxnSpLocks/>
              </p:cNvCxnSpPr>
              <p:nvPr/>
            </p:nvCxnSpPr>
            <p:spPr>
              <a:xfrm rot="8100000">
                <a:off x="11282498" y="767378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id="{E60A00B5-8E54-49D9-9864-50BE611E781B}"/>
                  </a:ext>
                </a:extLst>
              </p:cNvPr>
              <p:cNvCxnSpPr>
                <a:cxnSpLocks/>
              </p:cNvCxnSpPr>
              <p:nvPr/>
            </p:nvCxnSpPr>
            <p:spPr>
              <a:xfrm rot="13500000">
                <a:off x="11433473" y="77214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55BA2AA-F16D-4E85-8715-E9F4F9C65EE8}"/>
                </a:ext>
              </a:extLst>
            </p:cNvPr>
            <p:cNvSpPr/>
            <p:nvPr/>
          </p:nvSpPr>
          <p:spPr>
            <a:xfrm>
              <a:off x="309626" y="245385"/>
              <a:ext cx="749300" cy="6477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>
              <a:outerShdw dist="25400" algn="l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b="1" dirty="0">
                  <a:solidFill>
                    <a:srgbClr val="303962"/>
                  </a:solidFill>
                </a:rPr>
                <a:t>01</a:t>
              </a:r>
              <a:endParaRPr lang="ko-KR" altLang="en-US" b="1" dirty="0">
                <a:solidFill>
                  <a:srgbClr val="303962"/>
                </a:solidFill>
              </a:endParaRPr>
            </a:p>
          </p:txBody>
        </p: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700BEA06-447F-4E64-9A24-AC92AF81A4E7}"/>
                </a:ext>
              </a:extLst>
            </p:cNvPr>
            <p:cNvGrpSpPr/>
            <p:nvPr/>
          </p:nvGrpSpPr>
          <p:grpSpPr>
            <a:xfrm>
              <a:off x="10703092" y="493743"/>
              <a:ext cx="267186" cy="165383"/>
              <a:chOff x="10447060" y="740631"/>
              <a:chExt cx="267186" cy="165383"/>
            </a:xfrm>
          </p:grpSpPr>
          <p:sp>
            <p:nvSpPr>
              <p:cNvPr id="25" name="화살표: 갈매기형 수장 24">
                <a:extLst>
                  <a:ext uri="{FF2B5EF4-FFF2-40B4-BE49-F238E27FC236}">
                    <a16:creationId xmlns:a16="http://schemas.microsoft.com/office/drawing/2014/main" id="{585821D6-0BBF-44C8-B0DB-6DBE5320FA21}"/>
                  </a:ext>
                </a:extLst>
              </p:cNvPr>
              <p:cNvSpPr/>
              <p:nvPr/>
            </p:nvSpPr>
            <p:spPr>
              <a:xfrm>
                <a:off x="10597188" y="740631"/>
                <a:ext cx="117058" cy="165383"/>
              </a:xfrm>
              <a:prstGeom prst="chevron">
                <a:avLst>
                  <a:gd name="adj" fmla="val 8072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84B49E7D-3BAD-479B-8256-2BD7BD744D6B}"/>
                  </a:ext>
                </a:extLst>
              </p:cNvPr>
              <p:cNvSpPr/>
              <p:nvPr/>
            </p:nvSpPr>
            <p:spPr>
              <a:xfrm>
                <a:off x="10447060" y="816123"/>
                <a:ext cx="252000" cy="144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23" name="사각형: 둥근 모서리 5">
            <a:extLst>
              <a:ext uri="{FF2B5EF4-FFF2-40B4-BE49-F238E27FC236}">
                <a16:creationId xmlns:a16="http://schemas.microsoft.com/office/drawing/2014/main" id="{E2B0F86F-E073-4405-8202-83CAEBB6120B}"/>
              </a:ext>
            </a:extLst>
          </p:cNvPr>
          <p:cNvSpPr/>
          <p:nvPr/>
        </p:nvSpPr>
        <p:spPr>
          <a:xfrm>
            <a:off x="5338762" y="1285252"/>
            <a:ext cx="1505921" cy="447674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chemeClr val="accent4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prstClr val="white"/>
                </a:solidFill>
              </a:rPr>
              <a:t>샘플링</a:t>
            </a: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EF9E087F-1014-48D6-ACB4-800ADC5874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925" y="4246019"/>
            <a:ext cx="1752752" cy="1348857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24774E08-8B42-44E5-97E7-036D5E97DC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6806" y="1836169"/>
            <a:ext cx="2491956" cy="3825572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CD9E7FC1-A390-4F91-8BCA-2CEC7FAB8E2B}"/>
              </a:ext>
            </a:extLst>
          </p:cNvPr>
          <p:cNvSpPr txBox="1"/>
          <p:nvPr/>
        </p:nvSpPr>
        <p:spPr>
          <a:xfrm>
            <a:off x="6096001" y="2636668"/>
            <a:ext cx="512000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def sampling(</a:t>
            </a:r>
            <a:r>
              <a:rPr lang="en-US" altLang="ko-KR" sz="1000" dirty="0" err="1"/>
              <a:t>args</a:t>
            </a:r>
            <a:r>
              <a:rPr lang="en-US" altLang="ko-KR" sz="1000" dirty="0"/>
              <a:t>):</a:t>
            </a:r>
          </a:p>
          <a:p>
            <a:r>
              <a:rPr lang="en-US" altLang="ko-KR" sz="1000" dirty="0"/>
              <a:t>    </a:t>
            </a:r>
            <a:r>
              <a:rPr lang="en-US" altLang="ko-KR" sz="1000" dirty="0" err="1"/>
              <a:t>z_mean</a:t>
            </a:r>
            <a:r>
              <a:rPr lang="en-US" altLang="ko-KR" sz="1000" dirty="0"/>
              <a:t>, </a:t>
            </a:r>
            <a:r>
              <a:rPr lang="en-US" altLang="ko-KR" sz="1000" dirty="0" err="1"/>
              <a:t>z_log_var</a:t>
            </a:r>
            <a:r>
              <a:rPr lang="en-US" altLang="ko-KR" sz="1000" dirty="0"/>
              <a:t> = </a:t>
            </a:r>
            <a:r>
              <a:rPr lang="en-US" altLang="ko-KR" sz="1000" dirty="0" err="1"/>
              <a:t>args</a:t>
            </a:r>
            <a:endParaRPr lang="en-US" altLang="ko-KR" sz="1000" dirty="0"/>
          </a:p>
          <a:p>
            <a:r>
              <a:rPr lang="en-US" altLang="ko-KR" sz="1000" dirty="0"/>
              <a:t>    epsilon = </a:t>
            </a:r>
            <a:r>
              <a:rPr lang="en-US" altLang="ko-KR" sz="1000" dirty="0" err="1"/>
              <a:t>K.random_normal</a:t>
            </a:r>
            <a:r>
              <a:rPr lang="en-US" altLang="ko-KR" sz="1000" dirty="0"/>
              <a:t>(shape=(</a:t>
            </a:r>
            <a:r>
              <a:rPr lang="en-US" altLang="ko-KR" sz="1000" dirty="0" err="1"/>
              <a:t>K.shape</a:t>
            </a:r>
            <a:r>
              <a:rPr lang="en-US" altLang="ko-KR" sz="1000" dirty="0"/>
              <a:t>(</a:t>
            </a:r>
            <a:r>
              <a:rPr lang="en-US" altLang="ko-KR" sz="1000" dirty="0" err="1"/>
              <a:t>z_mean</a:t>
            </a:r>
            <a:r>
              <a:rPr lang="en-US" altLang="ko-KR" sz="1000" dirty="0"/>
              <a:t>)[0],</a:t>
            </a:r>
            <a:r>
              <a:rPr lang="en-US" altLang="ko-KR" sz="1000" dirty="0" err="1"/>
              <a:t>latent_dim</a:t>
            </a:r>
            <a:r>
              <a:rPr lang="en-US" altLang="ko-KR" sz="1000" dirty="0"/>
              <a:t>),mean=0., </a:t>
            </a:r>
            <a:r>
              <a:rPr lang="en-US" altLang="ko-KR" sz="1000" dirty="0" err="1"/>
              <a:t>stddev</a:t>
            </a:r>
            <a:r>
              <a:rPr lang="en-US" altLang="ko-KR" sz="1000" dirty="0"/>
              <a:t>=1.)</a:t>
            </a:r>
          </a:p>
          <a:p>
            <a:r>
              <a:rPr lang="en-US" altLang="ko-KR" sz="1000" dirty="0"/>
              <a:t>    return </a:t>
            </a:r>
            <a:r>
              <a:rPr lang="en-US" altLang="ko-KR" sz="1000" dirty="0" err="1"/>
              <a:t>z_mean</a:t>
            </a:r>
            <a:r>
              <a:rPr lang="en-US" altLang="ko-KR" sz="1000" dirty="0"/>
              <a:t> + </a:t>
            </a:r>
            <a:r>
              <a:rPr lang="en-US" altLang="ko-KR" sz="1000" dirty="0" err="1"/>
              <a:t>K.exp</a:t>
            </a:r>
            <a:r>
              <a:rPr lang="en-US" altLang="ko-KR" sz="1000" dirty="0"/>
              <a:t>(</a:t>
            </a:r>
            <a:r>
              <a:rPr lang="en-US" altLang="ko-KR" sz="1000" dirty="0" err="1"/>
              <a:t>z_log_var</a:t>
            </a:r>
            <a:r>
              <a:rPr lang="en-US" altLang="ko-KR" sz="1000" dirty="0"/>
              <a:t>) * epsilon</a:t>
            </a:r>
          </a:p>
          <a:p>
            <a:endParaRPr lang="en-US" altLang="ko-KR" sz="1000" dirty="0"/>
          </a:p>
          <a:p>
            <a:r>
              <a:rPr lang="en-US" altLang="ko-KR" sz="1000" dirty="0"/>
              <a:t>z = </a:t>
            </a:r>
            <a:r>
              <a:rPr lang="en-US" altLang="ko-KR" sz="1000" dirty="0" err="1"/>
              <a:t>layers.Lambda</a:t>
            </a:r>
            <a:r>
              <a:rPr lang="en-US" altLang="ko-KR" sz="1000" dirty="0"/>
              <a:t>(sampling)([</a:t>
            </a:r>
            <a:r>
              <a:rPr lang="en-US" altLang="ko-KR" sz="1000" dirty="0" err="1"/>
              <a:t>z_mean</a:t>
            </a:r>
            <a:r>
              <a:rPr lang="en-US" altLang="ko-KR" sz="1000" dirty="0"/>
              <a:t>, </a:t>
            </a:r>
            <a:r>
              <a:rPr lang="en-US" altLang="ko-KR" sz="1000" dirty="0" err="1"/>
              <a:t>z_log_var</a:t>
            </a:r>
            <a:r>
              <a:rPr lang="en-US" altLang="ko-KR" sz="1000" dirty="0"/>
              <a:t>])</a:t>
            </a:r>
            <a:endParaRPr lang="ko-KR" altLang="en-US" sz="1000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F49D03B1-235E-4BE7-BA03-50DB6A5EDD37}"/>
              </a:ext>
            </a:extLst>
          </p:cNvPr>
          <p:cNvSpPr/>
          <p:nvPr/>
        </p:nvSpPr>
        <p:spPr>
          <a:xfrm>
            <a:off x="6137466" y="2290199"/>
            <a:ext cx="4634188" cy="186431"/>
          </a:xfrm>
          <a:prstGeom prst="rect">
            <a:avLst/>
          </a:prstGeom>
          <a:solidFill>
            <a:srgbClr val="FEC802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00" dirty="0"/>
              <a:t>8-24 </a:t>
            </a:r>
            <a:r>
              <a:rPr lang="ko-KR" altLang="en-US" sz="900" dirty="0"/>
              <a:t>잠재 공간 샘플링 함수</a:t>
            </a:r>
          </a:p>
        </p:txBody>
      </p:sp>
    </p:spTree>
    <p:extLst>
      <p:ext uri="{BB962C8B-B14F-4D97-AF65-F5344CB8AC3E}">
        <p14:creationId xmlns:p14="http://schemas.microsoft.com/office/powerpoint/2010/main" val="3530140540"/>
      </p:ext>
    </p:extLst>
  </p:cSld>
  <p:clrMapOvr>
    <a:masterClrMapping/>
  </p:clrMapOvr>
  <p:transition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09626" y="245385"/>
            <a:ext cx="11572748" cy="6359441"/>
            <a:chOff x="309626" y="245385"/>
            <a:chExt cx="11572748" cy="6359441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1DE2A7CB-9018-4640-AB43-BCC19C805324}"/>
                </a:ext>
              </a:extLst>
            </p:cNvPr>
            <p:cNvSpPr/>
            <p:nvPr/>
          </p:nvSpPr>
          <p:spPr>
            <a:xfrm>
              <a:off x="309626" y="253174"/>
              <a:ext cx="11572748" cy="63516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431800" dist="25400" dir="5400000" algn="t" rotWithShape="0">
                <a:prstClr val="black">
                  <a:alpha val="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41FADB85-E686-462D-A485-3251109C5436}"/>
                </a:ext>
              </a:extLst>
            </p:cNvPr>
            <p:cNvSpPr/>
            <p:nvPr/>
          </p:nvSpPr>
          <p:spPr>
            <a:xfrm>
              <a:off x="11217893" y="253174"/>
              <a:ext cx="664481" cy="647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431800" dist="25400" dir="5400000" algn="t" rotWithShape="0">
                <a:prstClr val="black">
                  <a:alpha val="1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A6EE2FFB-3CA7-453A-9016-7D5286183A63}"/>
                </a:ext>
              </a:extLst>
            </p:cNvPr>
            <p:cNvSpPr/>
            <p:nvPr/>
          </p:nvSpPr>
          <p:spPr>
            <a:xfrm>
              <a:off x="1058925" y="245385"/>
              <a:ext cx="10157083" cy="647700"/>
            </a:xfrm>
            <a:prstGeom prst="rect">
              <a:avLst/>
            </a:prstGeom>
            <a:solidFill>
              <a:srgbClr val="30396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 latinLnBrk="0">
                <a:defRPr/>
              </a:pPr>
              <a:r>
                <a:rPr lang="en-US" altLang="ko-KR" sz="2400" b="1" i="1" kern="0" dirty="0">
                  <a:solidFill>
                    <a:prstClr val="white"/>
                  </a:solidFill>
                </a:rPr>
                <a:t>PPT PRESENTATION </a:t>
              </a:r>
              <a:r>
                <a:rPr lang="en-US" altLang="ko-KR" sz="700" kern="0" dirty="0">
                  <a:solidFill>
                    <a:prstClr val="white"/>
                  </a:solidFill>
                </a:rPr>
                <a:t>Enjoy your stylish business and campus life with BIZCAM</a:t>
              </a:r>
              <a:endParaRPr lang="ko-KR" altLang="en-US" dirty="0">
                <a:solidFill>
                  <a:prstClr val="white"/>
                </a:solidFill>
              </a:endParaRP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487BA28D-33C5-43AF-970E-26999AE17915}"/>
                </a:ext>
              </a:extLst>
            </p:cNvPr>
            <p:cNvGrpSpPr/>
            <p:nvPr/>
          </p:nvGrpSpPr>
          <p:grpSpPr>
            <a:xfrm>
              <a:off x="11434660" y="462783"/>
              <a:ext cx="230946" cy="228482"/>
              <a:chOff x="11242636" y="735673"/>
              <a:chExt cx="230946" cy="228482"/>
            </a:xfrm>
          </p:grpSpPr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B970DAD8-A6E3-48BF-8D1C-673AB141B080}"/>
                  </a:ext>
                </a:extLst>
              </p:cNvPr>
              <p:cNvSpPr/>
              <p:nvPr/>
            </p:nvSpPr>
            <p:spPr>
              <a:xfrm>
                <a:off x="11302773" y="800483"/>
                <a:ext cx="108789" cy="108789"/>
              </a:xfrm>
              <a:prstGeom prst="ellipse">
                <a:avLst/>
              </a:prstGeom>
              <a:solidFill>
                <a:srgbClr val="FFC000"/>
              </a:solidFill>
              <a:ln w="158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사각형: 둥근 위쪽 모서리 16">
                <a:extLst>
                  <a:ext uri="{FF2B5EF4-FFF2-40B4-BE49-F238E27FC236}">
                    <a16:creationId xmlns:a16="http://schemas.microsoft.com/office/drawing/2014/main" id="{91BF2FC8-071D-4609-83EB-B8AB51FD9950}"/>
                  </a:ext>
                </a:extLst>
              </p:cNvPr>
              <p:cNvSpPr/>
              <p:nvPr/>
            </p:nvSpPr>
            <p:spPr>
              <a:xfrm>
                <a:off x="11333147" y="910155"/>
                <a:ext cx="48043" cy="54000"/>
              </a:xfrm>
              <a:prstGeom prst="round2SameRect">
                <a:avLst>
                  <a:gd name="adj1" fmla="val 0"/>
                  <a:gd name="adj2" fmla="val 50000"/>
                </a:avLst>
              </a:prstGeom>
              <a:noFill/>
              <a:ln w="158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E3179C3A-7FB3-4AED-81F6-31C07000E3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59549" y="735673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D9DF4843-1541-4000-A861-6FA3EE6D3519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1459354" y="83820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>
                <a:extLst>
                  <a:ext uri="{FF2B5EF4-FFF2-40B4-BE49-F238E27FC236}">
                    <a16:creationId xmlns:a16="http://schemas.microsoft.com/office/drawing/2014/main" id="{E5214D7D-E792-4EAE-8927-F0C29E79BBD5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1256864" y="83542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876E0D67-EB1F-4DE7-9F1D-FCF86AEECCA2}"/>
                  </a:ext>
                </a:extLst>
              </p:cNvPr>
              <p:cNvCxnSpPr>
                <a:cxnSpLocks/>
              </p:cNvCxnSpPr>
              <p:nvPr/>
            </p:nvCxnSpPr>
            <p:spPr>
              <a:xfrm rot="8100000">
                <a:off x="11282498" y="767378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id="{E60A00B5-8E54-49D9-9864-50BE611E781B}"/>
                  </a:ext>
                </a:extLst>
              </p:cNvPr>
              <p:cNvCxnSpPr>
                <a:cxnSpLocks/>
              </p:cNvCxnSpPr>
              <p:nvPr/>
            </p:nvCxnSpPr>
            <p:spPr>
              <a:xfrm rot="13500000">
                <a:off x="11433473" y="77214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55BA2AA-F16D-4E85-8715-E9F4F9C65EE8}"/>
                </a:ext>
              </a:extLst>
            </p:cNvPr>
            <p:cNvSpPr/>
            <p:nvPr/>
          </p:nvSpPr>
          <p:spPr>
            <a:xfrm>
              <a:off x="309626" y="245385"/>
              <a:ext cx="749300" cy="6477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>
              <a:outerShdw dist="25400" algn="l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b="1" dirty="0">
                  <a:solidFill>
                    <a:srgbClr val="303962"/>
                  </a:solidFill>
                </a:rPr>
                <a:t>01</a:t>
              </a:r>
              <a:endParaRPr lang="ko-KR" altLang="en-US" b="1" dirty="0">
                <a:solidFill>
                  <a:srgbClr val="303962"/>
                </a:solidFill>
              </a:endParaRPr>
            </a:p>
          </p:txBody>
        </p: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700BEA06-447F-4E64-9A24-AC92AF81A4E7}"/>
                </a:ext>
              </a:extLst>
            </p:cNvPr>
            <p:cNvGrpSpPr/>
            <p:nvPr/>
          </p:nvGrpSpPr>
          <p:grpSpPr>
            <a:xfrm>
              <a:off x="10703092" y="493743"/>
              <a:ext cx="267186" cy="165383"/>
              <a:chOff x="10447060" y="740631"/>
              <a:chExt cx="267186" cy="165383"/>
            </a:xfrm>
          </p:grpSpPr>
          <p:sp>
            <p:nvSpPr>
              <p:cNvPr id="25" name="화살표: 갈매기형 수장 24">
                <a:extLst>
                  <a:ext uri="{FF2B5EF4-FFF2-40B4-BE49-F238E27FC236}">
                    <a16:creationId xmlns:a16="http://schemas.microsoft.com/office/drawing/2014/main" id="{585821D6-0BBF-44C8-B0DB-6DBE5320FA21}"/>
                  </a:ext>
                </a:extLst>
              </p:cNvPr>
              <p:cNvSpPr/>
              <p:nvPr/>
            </p:nvSpPr>
            <p:spPr>
              <a:xfrm>
                <a:off x="10597188" y="740631"/>
                <a:ext cx="117058" cy="165383"/>
              </a:xfrm>
              <a:prstGeom prst="chevron">
                <a:avLst>
                  <a:gd name="adj" fmla="val 8072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84B49E7D-3BAD-479B-8256-2BD7BD744D6B}"/>
                  </a:ext>
                </a:extLst>
              </p:cNvPr>
              <p:cNvSpPr/>
              <p:nvPr/>
            </p:nvSpPr>
            <p:spPr>
              <a:xfrm>
                <a:off x="10447060" y="816123"/>
                <a:ext cx="252000" cy="144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23" name="사각형: 둥근 모서리 5">
            <a:extLst>
              <a:ext uri="{FF2B5EF4-FFF2-40B4-BE49-F238E27FC236}">
                <a16:creationId xmlns:a16="http://schemas.microsoft.com/office/drawing/2014/main" id="{E2B0F86F-E073-4405-8202-83CAEBB6120B}"/>
              </a:ext>
            </a:extLst>
          </p:cNvPr>
          <p:cNvSpPr/>
          <p:nvPr/>
        </p:nvSpPr>
        <p:spPr>
          <a:xfrm>
            <a:off x="5343039" y="1311885"/>
            <a:ext cx="1505921" cy="447674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chemeClr val="accent4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err="1">
                <a:solidFill>
                  <a:prstClr val="white"/>
                </a:solidFill>
              </a:rPr>
              <a:t>디코더</a:t>
            </a:r>
            <a:endParaRPr lang="ko-KR" altLang="en-US" sz="1400" b="1" dirty="0">
              <a:solidFill>
                <a:prstClr val="white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73AE083-C566-42F6-AF90-5009092EA6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0363" y="2301142"/>
            <a:ext cx="3642676" cy="261708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A8E2018-E006-4073-92EB-5E10136B0EA9}"/>
              </a:ext>
            </a:extLst>
          </p:cNvPr>
          <p:cNvSpPr txBox="1"/>
          <p:nvPr/>
        </p:nvSpPr>
        <p:spPr>
          <a:xfrm>
            <a:off x="6095999" y="2527982"/>
            <a:ext cx="5120008" cy="15465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 err="1"/>
              <a:t>decoder_input</a:t>
            </a:r>
            <a:r>
              <a:rPr lang="en-US" altLang="ko-KR" sz="1050" dirty="0"/>
              <a:t> = </a:t>
            </a:r>
            <a:r>
              <a:rPr lang="en-US" altLang="ko-KR" sz="1050" dirty="0" err="1"/>
              <a:t>layers.Input</a:t>
            </a:r>
            <a:r>
              <a:rPr lang="en-US" altLang="ko-KR" sz="1050" dirty="0"/>
              <a:t>(</a:t>
            </a:r>
            <a:r>
              <a:rPr lang="en-US" altLang="ko-KR" sz="1050" dirty="0" err="1"/>
              <a:t>K.int_shape</a:t>
            </a:r>
            <a:r>
              <a:rPr lang="en-US" altLang="ko-KR" sz="1050" dirty="0"/>
              <a:t>(z)[1:])</a:t>
            </a:r>
          </a:p>
          <a:p>
            <a:r>
              <a:rPr lang="en-US" altLang="ko-KR" sz="1050" dirty="0"/>
              <a:t>x = </a:t>
            </a:r>
            <a:r>
              <a:rPr lang="en-US" altLang="ko-KR" sz="1050" dirty="0" err="1"/>
              <a:t>layers.Dense</a:t>
            </a:r>
            <a:r>
              <a:rPr lang="en-US" altLang="ko-KR" sz="1050" dirty="0"/>
              <a:t>(</a:t>
            </a:r>
            <a:r>
              <a:rPr lang="en-US" altLang="ko-KR" sz="1050" dirty="0" err="1"/>
              <a:t>np.prod</a:t>
            </a:r>
            <a:r>
              <a:rPr lang="en-US" altLang="ko-KR" sz="1050" dirty="0"/>
              <a:t>(</a:t>
            </a:r>
            <a:r>
              <a:rPr lang="en-US" altLang="ko-KR" sz="1050" dirty="0" err="1"/>
              <a:t>shape_before_flattening</a:t>
            </a:r>
            <a:r>
              <a:rPr lang="en-US" altLang="ko-KR" sz="1050" dirty="0"/>
              <a:t>[1:]),activation='</a:t>
            </a:r>
            <a:r>
              <a:rPr lang="en-US" altLang="ko-KR" sz="1050" dirty="0" err="1"/>
              <a:t>relu</a:t>
            </a:r>
            <a:r>
              <a:rPr lang="en-US" altLang="ko-KR" sz="1050" dirty="0"/>
              <a:t>')(</a:t>
            </a:r>
            <a:r>
              <a:rPr lang="en-US" altLang="ko-KR" sz="1050" dirty="0" err="1"/>
              <a:t>decoder_input</a:t>
            </a:r>
            <a:r>
              <a:rPr lang="en-US" altLang="ko-KR" sz="1050" dirty="0"/>
              <a:t>)</a:t>
            </a:r>
          </a:p>
          <a:p>
            <a:r>
              <a:rPr lang="en-US" altLang="ko-KR" sz="1050" dirty="0"/>
              <a:t>x = </a:t>
            </a:r>
            <a:r>
              <a:rPr lang="en-US" altLang="ko-KR" sz="1050" dirty="0" err="1"/>
              <a:t>layers.Reshape</a:t>
            </a:r>
            <a:r>
              <a:rPr lang="en-US" altLang="ko-KR" sz="1050" dirty="0"/>
              <a:t>(</a:t>
            </a:r>
            <a:r>
              <a:rPr lang="en-US" altLang="ko-KR" sz="1050" dirty="0" err="1"/>
              <a:t>shape_before_flattening</a:t>
            </a:r>
            <a:r>
              <a:rPr lang="en-US" altLang="ko-KR" sz="1050" dirty="0"/>
              <a:t>[1:])(x)</a:t>
            </a:r>
          </a:p>
          <a:p>
            <a:r>
              <a:rPr lang="en-US" altLang="ko-KR" sz="1050" dirty="0"/>
              <a:t>x = layers.Conv2DTranspose(32,3,padding='</a:t>
            </a:r>
            <a:r>
              <a:rPr lang="en-US" altLang="ko-KR" sz="1050" dirty="0" err="1"/>
              <a:t>same',activation</a:t>
            </a:r>
            <a:r>
              <a:rPr lang="en-US" altLang="ko-KR" sz="1050" dirty="0"/>
              <a:t>='</a:t>
            </a:r>
            <a:r>
              <a:rPr lang="en-US" altLang="ko-KR" sz="1050" dirty="0" err="1"/>
              <a:t>relu</a:t>
            </a:r>
            <a:r>
              <a:rPr lang="en-US" altLang="ko-KR" sz="1050" dirty="0"/>
              <a:t>',strides=(2,2))(x)</a:t>
            </a:r>
          </a:p>
          <a:p>
            <a:r>
              <a:rPr lang="en-US" altLang="ko-KR" sz="1050" dirty="0"/>
              <a:t>x = layers.Conv2D(1,3,padding='</a:t>
            </a:r>
            <a:r>
              <a:rPr lang="en-US" altLang="ko-KR" sz="1050" dirty="0" err="1"/>
              <a:t>same',activation</a:t>
            </a:r>
            <a:r>
              <a:rPr lang="en-US" altLang="ko-KR" sz="1050" dirty="0"/>
              <a:t>='sigmoid')(x)</a:t>
            </a:r>
          </a:p>
          <a:p>
            <a:endParaRPr lang="en-US" altLang="ko-KR" sz="1050" dirty="0"/>
          </a:p>
          <a:p>
            <a:r>
              <a:rPr lang="en-US" altLang="ko-KR" sz="1050" dirty="0"/>
              <a:t>decoder = Model(</a:t>
            </a:r>
            <a:r>
              <a:rPr lang="en-US" altLang="ko-KR" sz="1050" dirty="0" err="1"/>
              <a:t>decoder_input</a:t>
            </a:r>
            <a:r>
              <a:rPr lang="en-US" altLang="ko-KR" sz="1050" dirty="0"/>
              <a:t>, x)</a:t>
            </a:r>
          </a:p>
          <a:p>
            <a:r>
              <a:rPr lang="en-US" altLang="ko-KR" sz="1050" dirty="0" err="1"/>
              <a:t>z_decoded</a:t>
            </a:r>
            <a:r>
              <a:rPr lang="en-US" altLang="ko-KR" sz="1050" dirty="0"/>
              <a:t> = decoder(z)</a:t>
            </a:r>
            <a:endParaRPr lang="ko-KR" altLang="en-US" sz="1050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E4CC90C-5B4C-4F72-A811-69E558288961}"/>
              </a:ext>
            </a:extLst>
          </p:cNvPr>
          <p:cNvSpPr/>
          <p:nvPr/>
        </p:nvSpPr>
        <p:spPr>
          <a:xfrm>
            <a:off x="6137466" y="2290199"/>
            <a:ext cx="4634188" cy="186431"/>
          </a:xfrm>
          <a:prstGeom prst="rect">
            <a:avLst/>
          </a:prstGeom>
          <a:solidFill>
            <a:srgbClr val="FEC802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00" dirty="0"/>
              <a:t>8-25 </a:t>
            </a:r>
            <a:r>
              <a:rPr lang="ko-KR" altLang="en-US" sz="900" dirty="0"/>
              <a:t>잠재 공간 포인트를 이미지로 매핑하는 </a:t>
            </a:r>
            <a:r>
              <a:rPr lang="en-US" altLang="ko-KR" sz="900" dirty="0"/>
              <a:t>VAE </a:t>
            </a:r>
            <a:r>
              <a:rPr lang="ko-KR" altLang="en-US" sz="900" dirty="0" err="1"/>
              <a:t>디코더</a:t>
            </a:r>
            <a:r>
              <a:rPr lang="ko-KR" altLang="en-US" sz="900" dirty="0"/>
              <a:t> 네트워크</a:t>
            </a:r>
          </a:p>
        </p:txBody>
      </p:sp>
    </p:spTree>
    <p:extLst>
      <p:ext uri="{BB962C8B-B14F-4D97-AF65-F5344CB8AC3E}">
        <p14:creationId xmlns:p14="http://schemas.microsoft.com/office/powerpoint/2010/main" val="2087151366"/>
      </p:ext>
    </p:extLst>
  </p:cSld>
  <p:clrMapOvr>
    <a:masterClrMapping/>
  </p:clrMapOvr>
  <p:transition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09626" y="245385"/>
            <a:ext cx="11572748" cy="6359441"/>
            <a:chOff x="309626" y="245385"/>
            <a:chExt cx="11572748" cy="6359441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1DE2A7CB-9018-4640-AB43-BCC19C805324}"/>
                </a:ext>
              </a:extLst>
            </p:cNvPr>
            <p:cNvSpPr/>
            <p:nvPr/>
          </p:nvSpPr>
          <p:spPr>
            <a:xfrm>
              <a:off x="309626" y="253174"/>
              <a:ext cx="11572748" cy="63516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431800" dist="25400" dir="5400000" algn="t" rotWithShape="0">
                <a:prstClr val="black">
                  <a:alpha val="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41FADB85-E686-462D-A485-3251109C5436}"/>
                </a:ext>
              </a:extLst>
            </p:cNvPr>
            <p:cNvSpPr/>
            <p:nvPr/>
          </p:nvSpPr>
          <p:spPr>
            <a:xfrm>
              <a:off x="11217893" y="253174"/>
              <a:ext cx="664481" cy="647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431800" dist="25400" dir="5400000" algn="t" rotWithShape="0">
                <a:prstClr val="black">
                  <a:alpha val="1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A6EE2FFB-3CA7-453A-9016-7D5286183A63}"/>
                </a:ext>
              </a:extLst>
            </p:cNvPr>
            <p:cNvSpPr/>
            <p:nvPr/>
          </p:nvSpPr>
          <p:spPr>
            <a:xfrm>
              <a:off x="1058925" y="245385"/>
              <a:ext cx="10157083" cy="647700"/>
            </a:xfrm>
            <a:prstGeom prst="rect">
              <a:avLst/>
            </a:prstGeom>
            <a:solidFill>
              <a:srgbClr val="30396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 latinLnBrk="0">
                <a:defRPr/>
              </a:pPr>
              <a:r>
                <a:rPr lang="en-US" altLang="ko-KR" sz="2400" b="1" i="1" kern="0" dirty="0">
                  <a:solidFill>
                    <a:prstClr val="white"/>
                  </a:solidFill>
                </a:rPr>
                <a:t>PPT PRESENTATION </a:t>
              </a:r>
              <a:r>
                <a:rPr lang="en-US" altLang="ko-KR" sz="700" kern="0" dirty="0">
                  <a:solidFill>
                    <a:prstClr val="white"/>
                  </a:solidFill>
                </a:rPr>
                <a:t>Enjoy your stylish business and campus life with BIZCAM</a:t>
              </a:r>
              <a:endParaRPr lang="ko-KR" altLang="en-US" dirty="0">
                <a:solidFill>
                  <a:prstClr val="white"/>
                </a:solidFill>
              </a:endParaRP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487BA28D-33C5-43AF-970E-26999AE17915}"/>
                </a:ext>
              </a:extLst>
            </p:cNvPr>
            <p:cNvGrpSpPr/>
            <p:nvPr/>
          </p:nvGrpSpPr>
          <p:grpSpPr>
            <a:xfrm>
              <a:off x="11434660" y="462783"/>
              <a:ext cx="230946" cy="228482"/>
              <a:chOff x="11242636" y="735673"/>
              <a:chExt cx="230946" cy="228482"/>
            </a:xfrm>
          </p:grpSpPr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B970DAD8-A6E3-48BF-8D1C-673AB141B080}"/>
                  </a:ext>
                </a:extLst>
              </p:cNvPr>
              <p:cNvSpPr/>
              <p:nvPr/>
            </p:nvSpPr>
            <p:spPr>
              <a:xfrm>
                <a:off x="11302773" y="800483"/>
                <a:ext cx="108789" cy="108789"/>
              </a:xfrm>
              <a:prstGeom prst="ellipse">
                <a:avLst/>
              </a:prstGeom>
              <a:solidFill>
                <a:srgbClr val="FFC000"/>
              </a:solidFill>
              <a:ln w="158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사각형: 둥근 위쪽 모서리 16">
                <a:extLst>
                  <a:ext uri="{FF2B5EF4-FFF2-40B4-BE49-F238E27FC236}">
                    <a16:creationId xmlns:a16="http://schemas.microsoft.com/office/drawing/2014/main" id="{91BF2FC8-071D-4609-83EB-B8AB51FD9950}"/>
                  </a:ext>
                </a:extLst>
              </p:cNvPr>
              <p:cNvSpPr/>
              <p:nvPr/>
            </p:nvSpPr>
            <p:spPr>
              <a:xfrm>
                <a:off x="11333147" y="910155"/>
                <a:ext cx="48043" cy="54000"/>
              </a:xfrm>
              <a:prstGeom prst="round2SameRect">
                <a:avLst>
                  <a:gd name="adj1" fmla="val 0"/>
                  <a:gd name="adj2" fmla="val 50000"/>
                </a:avLst>
              </a:prstGeom>
              <a:noFill/>
              <a:ln w="158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E3179C3A-7FB3-4AED-81F6-31C07000E3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59549" y="735673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D9DF4843-1541-4000-A861-6FA3EE6D3519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1459354" y="83820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>
                <a:extLst>
                  <a:ext uri="{FF2B5EF4-FFF2-40B4-BE49-F238E27FC236}">
                    <a16:creationId xmlns:a16="http://schemas.microsoft.com/office/drawing/2014/main" id="{E5214D7D-E792-4EAE-8927-F0C29E79BBD5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1256864" y="83542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876E0D67-EB1F-4DE7-9F1D-FCF86AEECCA2}"/>
                  </a:ext>
                </a:extLst>
              </p:cNvPr>
              <p:cNvCxnSpPr>
                <a:cxnSpLocks/>
              </p:cNvCxnSpPr>
              <p:nvPr/>
            </p:nvCxnSpPr>
            <p:spPr>
              <a:xfrm rot="8100000">
                <a:off x="11282498" y="767378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id="{E60A00B5-8E54-49D9-9864-50BE611E781B}"/>
                  </a:ext>
                </a:extLst>
              </p:cNvPr>
              <p:cNvCxnSpPr>
                <a:cxnSpLocks/>
              </p:cNvCxnSpPr>
              <p:nvPr/>
            </p:nvCxnSpPr>
            <p:spPr>
              <a:xfrm rot="13500000">
                <a:off x="11433473" y="77214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55BA2AA-F16D-4E85-8715-E9F4F9C65EE8}"/>
                </a:ext>
              </a:extLst>
            </p:cNvPr>
            <p:cNvSpPr/>
            <p:nvPr/>
          </p:nvSpPr>
          <p:spPr>
            <a:xfrm>
              <a:off x="309626" y="245385"/>
              <a:ext cx="749300" cy="6477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>
              <a:outerShdw dist="25400" algn="l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b="1" dirty="0">
                  <a:solidFill>
                    <a:srgbClr val="303962"/>
                  </a:solidFill>
                </a:rPr>
                <a:t>01</a:t>
              </a:r>
              <a:endParaRPr lang="ko-KR" altLang="en-US" b="1" dirty="0">
                <a:solidFill>
                  <a:srgbClr val="303962"/>
                </a:solidFill>
              </a:endParaRPr>
            </a:p>
          </p:txBody>
        </p: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700BEA06-447F-4E64-9A24-AC92AF81A4E7}"/>
                </a:ext>
              </a:extLst>
            </p:cNvPr>
            <p:cNvGrpSpPr/>
            <p:nvPr/>
          </p:nvGrpSpPr>
          <p:grpSpPr>
            <a:xfrm>
              <a:off x="10703092" y="493743"/>
              <a:ext cx="267186" cy="165383"/>
              <a:chOff x="10447060" y="740631"/>
              <a:chExt cx="267186" cy="165383"/>
            </a:xfrm>
          </p:grpSpPr>
          <p:sp>
            <p:nvSpPr>
              <p:cNvPr id="25" name="화살표: 갈매기형 수장 24">
                <a:extLst>
                  <a:ext uri="{FF2B5EF4-FFF2-40B4-BE49-F238E27FC236}">
                    <a16:creationId xmlns:a16="http://schemas.microsoft.com/office/drawing/2014/main" id="{585821D6-0BBF-44C8-B0DB-6DBE5320FA21}"/>
                  </a:ext>
                </a:extLst>
              </p:cNvPr>
              <p:cNvSpPr/>
              <p:nvPr/>
            </p:nvSpPr>
            <p:spPr>
              <a:xfrm>
                <a:off x="10597188" y="740631"/>
                <a:ext cx="117058" cy="165383"/>
              </a:xfrm>
              <a:prstGeom prst="chevron">
                <a:avLst>
                  <a:gd name="adj" fmla="val 8072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84B49E7D-3BAD-479B-8256-2BD7BD744D6B}"/>
                  </a:ext>
                </a:extLst>
              </p:cNvPr>
              <p:cNvSpPr/>
              <p:nvPr/>
            </p:nvSpPr>
            <p:spPr>
              <a:xfrm>
                <a:off x="10447060" y="816123"/>
                <a:ext cx="252000" cy="144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23" name="사각형: 둥근 모서리 5">
            <a:extLst>
              <a:ext uri="{FF2B5EF4-FFF2-40B4-BE49-F238E27FC236}">
                <a16:creationId xmlns:a16="http://schemas.microsoft.com/office/drawing/2014/main" id="{E2B0F86F-E073-4405-8202-83CAEBB6120B}"/>
              </a:ext>
            </a:extLst>
          </p:cNvPr>
          <p:cNvSpPr/>
          <p:nvPr/>
        </p:nvSpPr>
        <p:spPr>
          <a:xfrm>
            <a:off x="4512193" y="1311884"/>
            <a:ext cx="3250545" cy="845389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chemeClr val="accent4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prstClr val="white"/>
                </a:solidFill>
              </a:rPr>
              <a:t>Reconstruction loss</a:t>
            </a:r>
          </a:p>
          <a:p>
            <a:pPr algn="ctr"/>
            <a:r>
              <a:rPr lang="en-US" altLang="ko-KR" b="1" dirty="0" err="1">
                <a:solidFill>
                  <a:prstClr val="white"/>
                </a:solidFill>
              </a:rPr>
              <a:t>Regularizaion</a:t>
            </a:r>
            <a:r>
              <a:rPr lang="en-US" altLang="ko-KR" b="1" dirty="0">
                <a:solidFill>
                  <a:prstClr val="white"/>
                </a:solidFill>
              </a:rPr>
              <a:t> loss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7F7F143-9886-4152-AB1B-1EE4F6C663F9}"/>
              </a:ext>
            </a:extLst>
          </p:cNvPr>
          <p:cNvSpPr txBox="1"/>
          <p:nvPr/>
        </p:nvSpPr>
        <p:spPr>
          <a:xfrm>
            <a:off x="1809600" y="2676783"/>
            <a:ext cx="865572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class </a:t>
            </a:r>
            <a:r>
              <a:rPr lang="en-US" altLang="ko-KR" sz="1200" dirty="0" err="1"/>
              <a:t>CustomVariationalLayer</a:t>
            </a:r>
            <a:r>
              <a:rPr lang="en-US" altLang="ko-KR" sz="1200" dirty="0"/>
              <a:t>(</a:t>
            </a:r>
            <a:r>
              <a:rPr lang="en-US" altLang="ko-KR" sz="1200" dirty="0" err="1"/>
              <a:t>keras.layers.Layer</a:t>
            </a:r>
            <a:r>
              <a:rPr lang="en-US" altLang="ko-KR" sz="1200" dirty="0"/>
              <a:t>):</a:t>
            </a:r>
          </a:p>
          <a:p>
            <a:r>
              <a:rPr lang="en-US" altLang="ko-KR" sz="1200" dirty="0"/>
              <a:t>    </a:t>
            </a:r>
          </a:p>
          <a:p>
            <a:r>
              <a:rPr lang="en-US" altLang="ko-KR" sz="1200" dirty="0"/>
              <a:t>    def </a:t>
            </a:r>
            <a:r>
              <a:rPr lang="en-US" altLang="ko-KR" sz="1200" dirty="0" err="1"/>
              <a:t>vae_loss</a:t>
            </a:r>
            <a:r>
              <a:rPr lang="en-US" altLang="ko-KR" sz="1200" dirty="0"/>
              <a:t>(self, x, </a:t>
            </a:r>
            <a:r>
              <a:rPr lang="en-US" altLang="ko-KR" sz="1200" dirty="0" err="1"/>
              <a:t>z_decoded</a:t>
            </a:r>
            <a:r>
              <a:rPr lang="en-US" altLang="ko-KR" sz="1200" dirty="0"/>
              <a:t>):</a:t>
            </a:r>
          </a:p>
          <a:p>
            <a:r>
              <a:rPr lang="en-US" altLang="ko-KR" sz="1200" dirty="0"/>
              <a:t>        x = </a:t>
            </a:r>
            <a:r>
              <a:rPr lang="en-US" altLang="ko-KR" sz="1200" dirty="0" err="1"/>
              <a:t>K.flatten</a:t>
            </a:r>
            <a:r>
              <a:rPr lang="en-US" altLang="ko-KR" sz="1200" dirty="0"/>
              <a:t>(x)</a:t>
            </a:r>
          </a:p>
          <a:p>
            <a:r>
              <a:rPr lang="en-US" altLang="ko-KR" sz="1200" dirty="0"/>
              <a:t>        </a:t>
            </a:r>
            <a:r>
              <a:rPr lang="en-US" altLang="ko-KR" sz="1200" dirty="0" err="1"/>
              <a:t>z_decoded</a:t>
            </a:r>
            <a:r>
              <a:rPr lang="en-US" altLang="ko-KR" sz="1200" dirty="0"/>
              <a:t> = </a:t>
            </a:r>
            <a:r>
              <a:rPr lang="en-US" altLang="ko-KR" sz="1200" dirty="0" err="1"/>
              <a:t>K.flatten</a:t>
            </a:r>
            <a:r>
              <a:rPr lang="en-US" altLang="ko-KR" sz="1200" dirty="0"/>
              <a:t>(</a:t>
            </a:r>
            <a:r>
              <a:rPr lang="en-US" altLang="ko-KR" sz="1200" dirty="0" err="1"/>
              <a:t>z_decoded</a:t>
            </a:r>
            <a:r>
              <a:rPr lang="en-US" altLang="ko-KR" sz="1200" dirty="0"/>
              <a:t>)</a:t>
            </a:r>
          </a:p>
          <a:p>
            <a:r>
              <a:rPr lang="en-US" altLang="ko-KR" sz="1200" dirty="0"/>
              <a:t>        </a:t>
            </a:r>
            <a:r>
              <a:rPr lang="en-US" altLang="ko-KR" sz="1200" dirty="0" err="1"/>
              <a:t>xent_loss</a:t>
            </a:r>
            <a:r>
              <a:rPr lang="en-US" altLang="ko-KR" sz="1200" dirty="0"/>
              <a:t> = </a:t>
            </a:r>
            <a:r>
              <a:rPr lang="en-US" altLang="ko-KR" sz="1200" dirty="0" err="1"/>
              <a:t>keras.metrics.binary_crossentropy</a:t>
            </a:r>
            <a:r>
              <a:rPr lang="en-US" altLang="ko-KR" sz="1200" dirty="0"/>
              <a:t>(</a:t>
            </a:r>
            <a:r>
              <a:rPr lang="en-US" altLang="ko-KR" sz="1200" dirty="0" err="1"/>
              <a:t>x,z_decoded</a:t>
            </a:r>
            <a:r>
              <a:rPr lang="en-US" altLang="ko-KR" sz="1200" dirty="0"/>
              <a:t>)</a:t>
            </a:r>
          </a:p>
          <a:p>
            <a:r>
              <a:rPr lang="en-US" altLang="ko-KR" sz="1200" dirty="0"/>
              <a:t>        </a:t>
            </a:r>
            <a:r>
              <a:rPr lang="en-US" altLang="ko-KR" sz="1200" dirty="0" err="1"/>
              <a:t>kl_loss</a:t>
            </a:r>
            <a:r>
              <a:rPr lang="en-US" altLang="ko-KR" sz="1200" dirty="0"/>
              <a:t>   = -5e-4*</a:t>
            </a:r>
            <a:r>
              <a:rPr lang="en-US" altLang="ko-KR" sz="1200" dirty="0" err="1"/>
              <a:t>K.mean</a:t>
            </a:r>
            <a:r>
              <a:rPr lang="en-US" altLang="ko-KR" sz="1200" dirty="0"/>
              <a:t>(1+z_log_var-K.square(</a:t>
            </a:r>
            <a:r>
              <a:rPr lang="en-US" altLang="ko-KR" sz="1200" dirty="0" err="1"/>
              <a:t>z_mean</a:t>
            </a:r>
            <a:r>
              <a:rPr lang="en-US" altLang="ko-KR" sz="1200" dirty="0"/>
              <a:t>)-</a:t>
            </a:r>
            <a:r>
              <a:rPr lang="en-US" altLang="ko-KR" sz="1200" dirty="0" err="1"/>
              <a:t>K.exp</a:t>
            </a:r>
            <a:r>
              <a:rPr lang="en-US" altLang="ko-KR" sz="1200" dirty="0"/>
              <a:t>(</a:t>
            </a:r>
            <a:r>
              <a:rPr lang="en-US" altLang="ko-KR" sz="1200" dirty="0" err="1"/>
              <a:t>z_log_var</a:t>
            </a:r>
            <a:r>
              <a:rPr lang="en-US" altLang="ko-KR" sz="1200" dirty="0"/>
              <a:t>),axis=-1)</a:t>
            </a:r>
          </a:p>
          <a:p>
            <a:r>
              <a:rPr lang="en-US" altLang="ko-KR" sz="1200" dirty="0"/>
              <a:t>        return </a:t>
            </a:r>
            <a:r>
              <a:rPr lang="en-US" altLang="ko-KR" sz="1200" dirty="0" err="1"/>
              <a:t>K.mean</a:t>
            </a:r>
            <a:r>
              <a:rPr lang="en-US" altLang="ko-KR" sz="1200" dirty="0"/>
              <a:t>(</a:t>
            </a:r>
            <a:r>
              <a:rPr lang="en-US" altLang="ko-KR" sz="1200" dirty="0" err="1"/>
              <a:t>xent_loss</a:t>
            </a:r>
            <a:r>
              <a:rPr lang="en-US" altLang="ko-KR" sz="1200" dirty="0"/>
              <a:t> + </a:t>
            </a:r>
            <a:r>
              <a:rPr lang="en-US" altLang="ko-KR" sz="1200" dirty="0" err="1"/>
              <a:t>kl_loss</a:t>
            </a:r>
            <a:r>
              <a:rPr lang="en-US" altLang="ko-KR" sz="1200" dirty="0"/>
              <a:t>)</a:t>
            </a:r>
          </a:p>
          <a:p>
            <a:r>
              <a:rPr lang="en-US" altLang="ko-KR" sz="1200" dirty="0"/>
              <a:t>    </a:t>
            </a:r>
          </a:p>
          <a:p>
            <a:r>
              <a:rPr lang="en-US" altLang="ko-KR" sz="1200" dirty="0"/>
              <a:t>    </a:t>
            </a:r>
          </a:p>
          <a:p>
            <a:r>
              <a:rPr lang="en-US" altLang="ko-KR" sz="1200" dirty="0"/>
              <a:t>    def call(self, inputs):</a:t>
            </a:r>
          </a:p>
          <a:p>
            <a:r>
              <a:rPr lang="en-US" altLang="ko-KR" sz="1200" dirty="0"/>
              <a:t>        x = inputs[0]</a:t>
            </a:r>
          </a:p>
          <a:p>
            <a:r>
              <a:rPr lang="en-US" altLang="ko-KR" sz="1200" dirty="0"/>
              <a:t>        </a:t>
            </a:r>
            <a:r>
              <a:rPr lang="en-US" altLang="ko-KR" sz="1200" dirty="0" err="1"/>
              <a:t>z_decoded</a:t>
            </a:r>
            <a:r>
              <a:rPr lang="en-US" altLang="ko-KR" sz="1200" dirty="0"/>
              <a:t> = inputs[1]</a:t>
            </a:r>
          </a:p>
          <a:p>
            <a:r>
              <a:rPr lang="en-US" altLang="ko-KR" sz="1200" dirty="0"/>
              <a:t>        loss = </a:t>
            </a:r>
            <a:r>
              <a:rPr lang="en-US" altLang="ko-KR" sz="1200" dirty="0" err="1"/>
              <a:t>self.vae_loss</a:t>
            </a:r>
            <a:r>
              <a:rPr lang="en-US" altLang="ko-KR" sz="1200" dirty="0"/>
              <a:t>(</a:t>
            </a:r>
            <a:r>
              <a:rPr lang="en-US" altLang="ko-KR" sz="1200" dirty="0" err="1"/>
              <a:t>x,z_decoded</a:t>
            </a:r>
            <a:r>
              <a:rPr lang="en-US" altLang="ko-KR" sz="1200" dirty="0"/>
              <a:t>)</a:t>
            </a:r>
          </a:p>
          <a:p>
            <a:r>
              <a:rPr lang="en-US" altLang="ko-KR" sz="1200" dirty="0"/>
              <a:t>        </a:t>
            </a:r>
            <a:r>
              <a:rPr lang="en-US" altLang="ko-KR" sz="1200" dirty="0" err="1"/>
              <a:t>self.add_loss</a:t>
            </a:r>
            <a:r>
              <a:rPr lang="en-US" altLang="ko-KR" sz="1200" dirty="0"/>
              <a:t>(loss, inputs=inputs)</a:t>
            </a:r>
          </a:p>
          <a:p>
            <a:r>
              <a:rPr lang="en-US" altLang="ko-KR" sz="1200" dirty="0"/>
              <a:t>        return x</a:t>
            </a:r>
          </a:p>
          <a:p>
            <a:endParaRPr lang="en-US" altLang="ko-KR" sz="1200" dirty="0"/>
          </a:p>
          <a:p>
            <a:r>
              <a:rPr lang="en-US" altLang="ko-KR" sz="1200" dirty="0"/>
              <a:t>y = </a:t>
            </a:r>
            <a:r>
              <a:rPr lang="en-US" altLang="ko-KR" sz="1200" dirty="0" err="1"/>
              <a:t>CustomVariationalLayer</a:t>
            </a:r>
            <a:r>
              <a:rPr lang="en-US" altLang="ko-KR" sz="1200" dirty="0"/>
              <a:t>()([</a:t>
            </a:r>
            <a:r>
              <a:rPr lang="en-US" altLang="ko-KR" sz="1200" dirty="0" err="1"/>
              <a:t>input_img,z_decoded</a:t>
            </a:r>
            <a:r>
              <a:rPr lang="en-US" altLang="ko-KR" sz="1200" dirty="0"/>
              <a:t>])</a:t>
            </a:r>
            <a:endParaRPr lang="ko-KR" altLang="en-US" sz="1200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1CC45F8-E010-450E-B2FA-C6FD74D6B04F}"/>
              </a:ext>
            </a:extLst>
          </p:cNvPr>
          <p:cNvSpPr/>
          <p:nvPr/>
        </p:nvSpPr>
        <p:spPr>
          <a:xfrm>
            <a:off x="1809600" y="2511292"/>
            <a:ext cx="8781729" cy="165491"/>
          </a:xfrm>
          <a:prstGeom prst="rect">
            <a:avLst/>
          </a:prstGeom>
          <a:solidFill>
            <a:srgbClr val="FEC802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00" dirty="0"/>
              <a:t>8-26 VAE</a:t>
            </a:r>
            <a:r>
              <a:rPr lang="ko-KR" altLang="en-US" sz="900" dirty="0"/>
              <a:t> 손실을 계산하기 위해 직접 만든 층</a:t>
            </a:r>
          </a:p>
        </p:txBody>
      </p:sp>
    </p:spTree>
    <p:extLst>
      <p:ext uri="{BB962C8B-B14F-4D97-AF65-F5344CB8AC3E}">
        <p14:creationId xmlns:p14="http://schemas.microsoft.com/office/powerpoint/2010/main" val="2726146305"/>
      </p:ext>
    </p:extLst>
  </p:cSld>
  <p:clrMapOvr>
    <a:masterClrMapping/>
  </p:clrMapOvr>
  <p:transition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09626" y="245385"/>
            <a:ext cx="11572748" cy="6359441"/>
            <a:chOff x="309626" y="245385"/>
            <a:chExt cx="11572748" cy="6359441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1DE2A7CB-9018-4640-AB43-BCC19C805324}"/>
                </a:ext>
              </a:extLst>
            </p:cNvPr>
            <p:cNvSpPr/>
            <p:nvPr/>
          </p:nvSpPr>
          <p:spPr>
            <a:xfrm>
              <a:off x="309626" y="253174"/>
              <a:ext cx="11572748" cy="63516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431800" dist="25400" dir="5400000" algn="t" rotWithShape="0">
                <a:prstClr val="black">
                  <a:alpha val="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41FADB85-E686-462D-A485-3251109C5436}"/>
                </a:ext>
              </a:extLst>
            </p:cNvPr>
            <p:cNvSpPr/>
            <p:nvPr/>
          </p:nvSpPr>
          <p:spPr>
            <a:xfrm>
              <a:off x="11217893" y="253174"/>
              <a:ext cx="664481" cy="647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431800" dist="25400" dir="5400000" algn="t" rotWithShape="0">
                <a:prstClr val="black">
                  <a:alpha val="1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A6EE2FFB-3CA7-453A-9016-7D5286183A63}"/>
                </a:ext>
              </a:extLst>
            </p:cNvPr>
            <p:cNvSpPr/>
            <p:nvPr/>
          </p:nvSpPr>
          <p:spPr>
            <a:xfrm>
              <a:off x="1058925" y="245385"/>
              <a:ext cx="10157083" cy="647700"/>
            </a:xfrm>
            <a:prstGeom prst="rect">
              <a:avLst/>
            </a:prstGeom>
            <a:solidFill>
              <a:srgbClr val="30396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 latinLnBrk="0">
                <a:defRPr/>
              </a:pPr>
              <a:r>
                <a:rPr lang="en-US" altLang="ko-KR" sz="2400" b="1" i="1" kern="0" dirty="0">
                  <a:solidFill>
                    <a:prstClr val="white"/>
                  </a:solidFill>
                </a:rPr>
                <a:t>PPT PRESENTATION </a:t>
              </a:r>
              <a:r>
                <a:rPr lang="en-US" altLang="ko-KR" sz="700" kern="0" dirty="0">
                  <a:solidFill>
                    <a:prstClr val="white"/>
                  </a:solidFill>
                </a:rPr>
                <a:t>Enjoy your stylish business and campus life with BIZCAM</a:t>
              </a:r>
              <a:endParaRPr lang="ko-KR" altLang="en-US" dirty="0">
                <a:solidFill>
                  <a:prstClr val="white"/>
                </a:solidFill>
              </a:endParaRP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487BA28D-33C5-43AF-970E-26999AE17915}"/>
                </a:ext>
              </a:extLst>
            </p:cNvPr>
            <p:cNvGrpSpPr/>
            <p:nvPr/>
          </p:nvGrpSpPr>
          <p:grpSpPr>
            <a:xfrm>
              <a:off x="11434660" y="462783"/>
              <a:ext cx="230946" cy="228482"/>
              <a:chOff x="11242636" y="735673"/>
              <a:chExt cx="230946" cy="228482"/>
            </a:xfrm>
          </p:grpSpPr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B970DAD8-A6E3-48BF-8D1C-673AB141B080}"/>
                  </a:ext>
                </a:extLst>
              </p:cNvPr>
              <p:cNvSpPr/>
              <p:nvPr/>
            </p:nvSpPr>
            <p:spPr>
              <a:xfrm>
                <a:off x="11302773" y="800483"/>
                <a:ext cx="108789" cy="108789"/>
              </a:xfrm>
              <a:prstGeom prst="ellipse">
                <a:avLst/>
              </a:prstGeom>
              <a:solidFill>
                <a:srgbClr val="FFC000"/>
              </a:solidFill>
              <a:ln w="158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사각형: 둥근 위쪽 모서리 16">
                <a:extLst>
                  <a:ext uri="{FF2B5EF4-FFF2-40B4-BE49-F238E27FC236}">
                    <a16:creationId xmlns:a16="http://schemas.microsoft.com/office/drawing/2014/main" id="{91BF2FC8-071D-4609-83EB-B8AB51FD9950}"/>
                  </a:ext>
                </a:extLst>
              </p:cNvPr>
              <p:cNvSpPr/>
              <p:nvPr/>
            </p:nvSpPr>
            <p:spPr>
              <a:xfrm>
                <a:off x="11333147" y="910155"/>
                <a:ext cx="48043" cy="54000"/>
              </a:xfrm>
              <a:prstGeom prst="round2SameRect">
                <a:avLst>
                  <a:gd name="adj1" fmla="val 0"/>
                  <a:gd name="adj2" fmla="val 50000"/>
                </a:avLst>
              </a:prstGeom>
              <a:noFill/>
              <a:ln w="158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E3179C3A-7FB3-4AED-81F6-31C07000E3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59549" y="735673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D9DF4843-1541-4000-A861-6FA3EE6D3519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1459354" y="83820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>
                <a:extLst>
                  <a:ext uri="{FF2B5EF4-FFF2-40B4-BE49-F238E27FC236}">
                    <a16:creationId xmlns:a16="http://schemas.microsoft.com/office/drawing/2014/main" id="{E5214D7D-E792-4EAE-8927-F0C29E79BBD5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1256864" y="83542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876E0D67-EB1F-4DE7-9F1D-FCF86AEECCA2}"/>
                  </a:ext>
                </a:extLst>
              </p:cNvPr>
              <p:cNvCxnSpPr>
                <a:cxnSpLocks/>
              </p:cNvCxnSpPr>
              <p:nvPr/>
            </p:nvCxnSpPr>
            <p:spPr>
              <a:xfrm rot="8100000">
                <a:off x="11282498" y="767378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id="{E60A00B5-8E54-49D9-9864-50BE611E781B}"/>
                  </a:ext>
                </a:extLst>
              </p:cNvPr>
              <p:cNvCxnSpPr>
                <a:cxnSpLocks/>
              </p:cNvCxnSpPr>
              <p:nvPr/>
            </p:nvCxnSpPr>
            <p:spPr>
              <a:xfrm rot="13500000">
                <a:off x="11433473" y="77214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55BA2AA-F16D-4E85-8715-E9F4F9C65EE8}"/>
                </a:ext>
              </a:extLst>
            </p:cNvPr>
            <p:cNvSpPr/>
            <p:nvPr/>
          </p:nvSpPr>
          <p:spPr>
            <a:xfrm>
              <a:off x="309626" y="245385"/>
              <a:ext cx="749300" cy="6477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>
              <a:outerShdw dist="25400" algn="l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b="1" dirty="0">
                  <a:solidFill>
                    <a:srgbClr val="303962"/>
                  </a:solidFill>
                </a:rPr>
                <a:t>01</a:t>
              </a:r>
              <a:endParaRPr lang="ko-KR" altLang="en-US" b="1" dirty="0">
                <a:solidFill>
                  <a:srgbClr val="303962"/>
                </a:solidFill>
              </a:endParaRPr>
            </a:p>
          </p:txBody>
        </p: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700BEA06-447F-4E64-9A24-AC92AF81A4E7}"/>
                </a:ext>
              </a:extLst>
            </p:cNvPr>
            <p:cNvGrpSpPr/>
            <p:nvPr/>
          </p:nvGrpSpPr>
          <p:grpSpPr>
            <a:xfrm>
              <a:off x="10703092" y="493743"/>
              <a:ext cx="267186" cy="165383"/>
              <a:chOff x="10447060" y="740631"/>
              <a:chExt cx="267186" cy="165383"/>
            </a:xfrm>
          </p:grpSpPr>
          <p:sp>
            <p:nvSpPr>
              <p:cNvPr id="25" name="화살표: 갈매기형 수장 24">
                <a:extLst>
                  <a:ext uri="{FF2B5EF4-FFF2-40B4-BE49-F238E27FC236}">
                    <a16:creationId xmlns:a16="http://schemas.microsoft.com/office/drawing/2014/main" id="{585821D6-0BBF-44C8-B0DB-6DBE5320FA21}"/>
                  </a:ext>
                </a:extLst>
              </p:cNvPr>
              <p:cNvSpPr/>
              <p:nvPr/>
            </p:nvSpPr>
            <p:spPr>
              <a:xfrm>
                <a:off x="10597188" y="740631"/>
                <a:ext cx="117058" cy="165383"/>
              </a:xfrm>
              <a:prstGeom prst="chevron">
                <a:avLst>
                  <a:gd name="adj" fmla="val 8072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84B49E7D-3BAD-479B-8256-2BD7BD744D6B}"/>
                  </a:ext>
                </a:extLst>
              </p:cNvPr>
              <p:cNvSpPr/>
              <p:nvPr/>
            </p:nvSpPr>
            <p:spPr>
              <a:xfrm>
                <a:off x="10447060" y="816123"/>
                <a:ext cx="252000" cy="144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23" name="사각형: 둥근 모서리 5">
            <a:extLst>
              <a:ext uri="{FF2B5EF4-FFF2-40B4-BE49-F238E27FC236}">
                <a16:creationId xmlns:a16="http://schemas.microsoft.com/office/drawing/2014/main" id="{E2B0F86F-E073-4405-8202-83CAEBB6120B}"/>
              </a:ext>
            </a:extLst>
          </p:cNvPr>
          <p:cNvSpPr/>
          <p:nvPr/>
        </p:nvSpPr>
        <p:spPr>
          <a:xfrm>
            <a:off x="4512193" y="1285251"/>
            <a:ext cx="3250545" cy="845389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chemeClr val="accent4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prstClr val="white"/>
                </a:solidFill>
              </a:rPr>
              <a:t>VAE TRAIN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7F7F143-9886-4152-AB1B-1EE4F6C663F9}"/>
              </a:ext>
            </a:extLst>
          </p:cNvPr>
          <p:cNvSpPr txBox="1"/>
          <p:nvPr/>
        </p:nvSpPr>
        <p:spPr>
          <a:xfrm>
            <a:off x="1768135" y="2799849"/>
            <a:ext cx="865572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from </a:t>
            </a:r>
            <a:r>
              <a:rPr lang="en-US" altLang="ko-KR" sz="1200" dirty="0" err="1"/>
              <a:t>keras.datasets</a:t>
            </a:r>
            <a:r>
              <a:rPr lang="en-US" altLang="ko-KR" sz="1200" dirty="0"/>
              <a:t> import </a:t>
            </a:r>
            <a:r>
              <a:rPr lang="en-US" altLang="ko-KR" sz="1200" dirty="0" err="1"/>
              <a:t>mnist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en-US" altLang="ko-KR" sz="1200" dirty="0" err="1"/>
              <a:t>vae</a:t>
            </a:r>
            <a:r>
              <a:rPr lang="en-US" altLang="ko-KR" sz="1200" dirty="0"/>
              <a:t> = Model(</a:t>
            </a:r>
            <a:r>
              <a:rPr lang="en-US" altLang="ko-KR" sz="1200" dirty="0" err="1"/>
              <a:t>input_img</a:t>
            </a:r>
            <a:r>
              <a:rPr lang="en-US" altLang="ko-KR" sz="1200" dirty="0"/>
              <a:t>, y)</a:t>
            </a:r>
          </a:p>
          <a:p>
            <a:r>
              <a:rPr lang="en-US" altLang="ko-KR" sz="1200" dirty="0" err="1"/>
              <a:t>vae.compile</a:t>
            </a:r>
            <a:r>
              <a:rPr lang="en-US" altLang="ko-KR" sz="1200" dirty="0"/>
              <a:t>(optimizer='</a:t>
            </a:r>
            <a:r>
              <a:rPr lang="en-US" altLang="ko-KR" sz="1200" dirty="0" err="1"/>
              <a:t>rmsprop</a:t>
            </a:r>
            <a:r>
              <a:rPr lang="en-US" altLang="ko-KR" sz="1200" dirty="0"/>
              <a:t>',loss=None) </a:t>
            </a:r>
          </a:p>
          <a:p>
            <a:r>
              <a:rPr lang="en-US" altLang="ko-KR" sz="1200" dirty="0" err="1"/>
              <a:t>vae.summary</a:t>
            </a:r>
            <a:r>
              <a:rPr lang="en-US" altLang="ko-KR" sz="1200" dirty="0"/>
              <a:t>()</a:t>
            </a:r>
          </a:p>
          <a:p>
            <a:r>
              <a:rPr lang="en-US" altLang="ko-KR" sz="1200" dirty="0"/>
              <a:t>    </a:t>
            </a:r>
          </a:p>
          <a:p>
            <a:r>
              <a:rPr lang="en-US" altLang="ko-KR" sz="1200" dirty="0"/>
              <a:t>(</a:t>
            </a:r>
            <a:r>
              <a:rPr lang="en-US" altLang="ko-KR" sz="1200" dirty="0" err="1"/>
              <a:t>x_train</a:t>
            </a:r>
            <a:r>
              <a:rPr lang="en-US" altLang="ko-KR" sz="1200" dirty="0"/>
              <a:t>,_),(</a:t>
            </a:r>
            <a:r>
              <a:rPr lang="en-US" altLang="ko-KR" sz="1200" dirty="0" err="1"/>
              <a:t>x_test,y_test</a:t>
            </a:r>
            <a:r>
              <a:rPr lang="en-US" altLang="ko-KR" sz="1200" dirty="0"/>
              <a:t>) = </a:t>
            </a:r>
            <a:r>
              <a:rPr lang="en-US" altLang="ko-KR" sz="1200" dirty="0" err="1"/>
              <a:t>mnist.load_data</a:t>
            </a:r>
            <a:r>
              <a:rPr lang="en-US" altLang="ko-KR" sz="1200" dirty="0"/>
              <a:t>()</a:t>
            </a:r>
          </a:p>
          <a:p>
            <a:endParaRPr lang="en-US" altLang="ko-KR" sz="1200" dirty="0"/>
          </a:p>
          <a:p>
            <a:r>
              <a:rPr lang="en-US" altLang="ko-KR" sz="1200" dirty="0" err="1"/>
              <a:t>x_train</a:t>
            </a:r>
            <a:r>
              <a:rPr lang="en-US" altLang="ko-KR" sz="1200" dirty="0"/>
              <a:t> = </a:t>
            </a:r>
            <a:r>
              <a:rPr lang="en-US" altLang="ko-KR" sz="1200" dirty="0" err="1"/>
              <a:t>x_train.astype</a:t>
            </a:r>
            <a:r>
              <a:rPr lang="en-US" altLang="ko-KR" sz="1200" dirty="0"/>
              <a:t>('float32') /255.</a:t>
            </a:r>
          </a:p>
          <a:p>
            <a:r>
              <a:rPr lang="en-US" altLang="ko-KR" sz="1200" dirty="0" err="1"/>
              <a:t>x_train</a:t>
            </a:r>
            <a:r>
              <a:rPr lang="en-US" altLang="ko-KR" sz="1200" dirty="0"/>
              <a:t> = </a:t>
            </a:r>
            <a:r>
              <a:rPr lang="en-US" altLang="ko-KR" sz="1200" dirty="0" err="1"/>
              <a:t>x_train.reshape</a:t>
            </a:r>
            <a:r>
              <a:rPr lang="en-US" altLang="ko-KR" sz="1200" dirty="0"/>
              <a:t>(</a:t>
            </a:r>
            <a:r>
              <a:rPr lang="en-US" altLang="ko-KR" sz="1200" dirty="0" err="1"/>
              <a:t>x_train.shape</a:t>
            </a:r>
            <a:r>
              <a:rPr lang="en-US" altLang="ko-KR" sz="1200" dirty="0"/>
              <a:t>+(1,)) # check</a:t>
            </a:r>
          </a:p>
          <a:p>
            <a:r>
              <a:rPr lang="en-US" altLang="ko-KR" sz="1200" dirty="0" err="1"/>
              <a:t>x_test</a:t>
            </a:r>
            <a:r>
              <a:rPr lang="en-US" altLang="ko-KR" sz="1200" dirty="0"/>
              <a:t> = </a:t>
            </a:r>
            <a:r>
              <a:rPr lang="en-US" altLang="ko-KR" sz="1200" dirty="0" err="1"/>
              <a:t>x_test.astype</a:t>
            </a:r>
            <a:r>
              <a:rPr lang="en-US" altLang="ko-KR" sz="1200" dirty="0"/>
              <a:t>('float32') /255.</a:t>
            </a:r>
          </a:p>
          <a:p>
            <a:r>
              <a:rPr lang="en-US" altLang="ko-KR" sz="1200" dirty="0" err="1"/>
              <a:t>x_test</a:t>
            </a:r>
            <a:r>
              <a:rPr lang="en-US" altLang="ko-KR" sz="1200" dirty="0"/>
              <a:t> = </a:t>
            </a:r>
            <a:r>
              <a:rPr lang="en-US" altLang="ko-KR" sz="1200" dirty="0" err="1"/>
              <a:t>x_test.reshape</a:t>
            </a:r>
            <a:r>
              <a:rPr lang="en-US" altLang="ko-KR" sz="1200" dirty="0"/>
              <a:t>(</a:t>
            </a:r>
            <a:r>
              <a:rPr lang="en-US" altLang="ko-KR" sz="1200" dirty="0" err="1"/>
              <a:t>x_test.shape</a:t>
            </a:r>
            <a:r>
              <a:rPr lang="en-US" altLang="ko-KR" sz="1200" dirty="0"/>
              <a:t>+(1,))</a:t>
            </a:r>
          </a:p>
          <a:p>
            <a:r>
              <a:rPr lang="en-US" altLang="ko-KR" sz="1200" dirty="0"/>
              <a:t>    </a:t>
            </a:r>
          </a:p>
          <a:p>
            <a:r>
              <a:rPr lang="en-US" altLang="ko-KR" sz="1200" dirty="0" err="1"/>
              <a:t>vae.fit</a:t>
            </a:r>
            <a:r>
              <a:rPr lang="en-US" altLang="ko-KR" sz="1200" dirty="0"/>
              <a:t>(x=</a:t>
            </a:r>
            <a:r>
              <a:rPr lang="en-US" altLang="ko-KR" sz="1200" dirty="0" err="1"/>
              <a:t>x_train</a:t>
            </a:r>
            <a:r>
              <a:rPr lang="en-US" altLang="ko-KR" sz="1200" dirty="0"/>
              <a:t>, y=None, shuffle=True, epochs=10, </a:t>
            </a:r>
            <a:r>
              <a:rPr lang="en-US" altLang="ko-KR" sz="1200" dirty="0" err="1"/>
              <a:t>batch_size</a:t>
            </a:r>
            <a:r>
              <a:rPr lang="en-US" altLang="ko-KR" sz="1200" dirty="0"/>
              <a:t>=</a:t>
            </a:r>
            <a:r>
              <a:rPr lang="en-US" altLang="ko-KR" sz="1200" dirty="0" err="1"/>
              <a:t>batch_size,validation_data</a:t>
            </a:r>
            <a:r>
              <a:rPr lang="en-US" altLang="ko-KR" sz="1200" dirty="0"/>
              <a:t>=(</a:t>
            </a:r>
            <a:r>
              <a:rPr lang="en-US" altLang="ko-KR" sz="1200" dirty="0" err="1"/>
              <a:t>x_test,None</a:t>
            </a:r>
            <a:r>
              <a:rPr lang="en-US" altLang="ko-KR" sz="1200" dirty="0"/>
              <a:t>))</a:t>
            </a:r>
            <a:endParaRPr lang="ko-KR" altLang="en-US" sz="1200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4C326E3-D571-41E7-8CE1-2D0F38CE3E01}"/>
              </a:ext>
            </a:extLst>
          </p:cNvPr>
          <p:cNvSpPr/>
          <p:nvPr/>
        </p:nvSpPr>
        <p:spPr>
          <a:xfrm>
            <a:off x="1746599" y="2553833"/>
            <a:ext cx="8781729" cy="165491"/>
          </a:xfrm>
          <a:prstGeom prst="rect">
            <a:avLst/>
          </a:prstGeom>
          <a:solidFill>
            <a:srgbClr val="FEC802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00" dirty="0"/>
              <a:t>8-27 VAE</a:t>
            </a:r>
            <a:r>
              <a:rPr lang="ko-KR" altLang="en-US" sz="900" dirty="0"/>
              <a:t> 훈련하기</a:t>
            </a:r>
          </a:p>
        </p:txBody>
      </p:sp>
    </p:spTree>
    <p:extLst>
      <p:ext uri="{BB962C8B-B14F-4D97-AF65-F5344CB8AC3E}">
        <p14:creationId xmlns:p14="http://schemas.microsoft.com/office/powerpoint/2010/main" val="794277889"/>
      </p:ext>
    </p:extLst>
  </p:cSld>
  <p:clrMapOvr>
    <a:masterClrMapping/>
  </p:clrMapOvr>
  <p:transition/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09626" y="245385"/>
            <a:ext cx="11572748" cy="6359441"/>
            <a:chOff x="309626" y="245385"/>
            <a:chExt cx="11572748" cy="6359441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1DE2A7CB-9018-4640-AB43-BCC19C805324}"/>
                </a:ext>
              </a:extLst>
            </p:cNvPr>
            <p:cNvSpPr/>
            <p:nvPr/>
          </p:nvSpPr>
          <p:spPr>
            <a:xfrm>
              <a:off x="309626" y="253174"/>
              <a:ext cx="11572748" cy="63516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431800" dist="25400" dir="5400000" algn="t" rotWithShape="0">
                <a:prstClr val="black">
                  <a:alpha val="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41FADB85-E686-462D-A485-3251109C5436}"/>
                </a:ext>
              </a:extLst>
            </p:cNvPr>
            <p:cNvSpPr/>
            <p:nvPr/>
          </p:nvSpPr>
          <p:spPr>
            <a:xfrm>
              <a:off x="11217893" y="253174"/>
              <a:ext cx="664481" cy="647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431800" dist="25400" dir="5400000" algn="t" rotWithShape="0">
                <a:prstClr val="black">
                  <a:alpha val="1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A6EE2FFB-3CA7-453A-9016-7D5286183A63}"/>
                </a:ext>
              </a:extLst>
            </p:cNvPr>
            <p:cNvSpPr/>
            <p:nvPr/>
          </p:nvSpPr>
          <p:spPr>
            <a:xfrm>
              <a:off x="1058925" y="245385"/>
              <a:ext cx="10157083" cy="647700"/>
            </a:xfrm>
            <a:prstGeom prst="rect">
              <a:avLst/>
            </a:prstGeom>
            <a:solidFill>
              <a:srgbClr val="30396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 latinLnBrk="0">
                <a:defRPr/>
              </a:pPr>
              <a:r>
                <a:rPr lang="en-US" altLang="ko-KR" sz="2400" b="1" i="1" kern="0" dirty="0">
                  <a:solidFill>
                    <a:prstClr val="white"/>
                  </a:solidFill>
                </a:rPr>
                <a:t>PPT PRESENTATION </a:t>
              </a:r>
              <a:r>
                <a:rPr lang="en-US" altLang="ko-KR" sz="700" kern="0" dirty="0">
                  <a:solidFill>
                    <a:prstClr val="white"/>
                  </a:solidFill>
                </a:rPr>
                <a:t>Enjoy your stylish business and campus life with BIZCAM</a:t>
              </a:r>
              <a:endParaRPr lang="ko-KR" altLang="en-US" dirty="0">
                <a:solidFill>
                  <a:prstClr val="white"/>
                </a:solidFill>
              </a:endParaRP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487BA28D-33C5-43AF-970E-26999AE17915}"/>
                </a:ext>
              </a:extLst>
            </p:cNvPr>
            <p:cNvGrpSpPr/>
            <p:nvPr/>
          </p:nvGrpSpPr>
          <p:grpSpPr>
            <a:xfrm>
              <a:off x="11434660" y="462783"/>
              <a:ext cx="230946" cy="228482"/>
              <a:chOff x="11242636" y="735673"/>
              <a:chExt cx="230946" cy="228482"/>
            </a:xfrm>
          </p:grpSpPr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B970DAD8-A6E3-48BF-8D1C-673AB141B080}"/>
                  </a:ext>
                </a:extLst>
              </p:cNvPr>
              <p:cNvSpPr/>
              <p:nvPr/>
            </p:nvSpPr>
            <p:spPr>
              <a:xfrm>
                <a:off x="11302773" y="800483"/>
                <a:ext cx="108789" cy="108789"/>
              </a:xfrm>
              <a:prstGeom prst="ellipse">
                <a:avLst/>
              </a:prstGeom>
              <a:solidFill>
                <a:srgbClr val="FFC000"/>
              </a:solidFill>
              <a:ln w="158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사각형: 둥근 위쪽 모서리 16">
                <a:extLst>
                  <a:ext uri="{FF2B5EF4-FFF2-40B4-BE49-F238E27FC236}">
                    <a16:creationId xmlns:a16="http://schemas.microsoft.com/office/drawing/2014/main" id="{91BF2FC8-071D-4609-83EB-B8AB51FD9950}"/>
                  </a:ext>
                </a:extLst>
              </p:cNvPr>
              <p:cNvSpPr/>
              <p:nvPr/>
            </p:nvSpPr>
            <p:spPr>
              <a:xfrm>
                <a:off x="11333147" y="910155"/>
                <a:ext cx="48043" cy="54000"/>
              </a:xfrm>
              <a:prstGeom prst="round2SameRect">
                <a:avLst>
                  <a:gd name="adj1" fmla="val 0"/>
                  <a:gd name="adj2" fmla="val 50000"/>
                </a:avLst>
              </a:prstGeom>
              <a:noFill/>
              <a:ln w="158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E3179C3A-7FB3-4AED-81F6-31C07000E3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59549" y="735673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D9DF4843-1541-4000-A861-6FA3EE6D3519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1459354" y="83820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>
                <a:extLst>
                  <a:ext uri="{FF2B5EF4-FFF2-40B4-BE49-F238E27FC236}">
                    <a16:creationId xmlns:a16="http://schemas.microsoft.com/office/drawing/2014/main" id="{E5214D7D-E792-4EAE-8927-F0C29E79BBD5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1256864" y="83542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876E0D67-EB1F-4DE7-9F1D-FCF86AEECCA2}"/>
                  </a:ext>
                </a:extLst>
              </p:cNvPr>
              <p:cNvCxnSpPr>
                <a:cxnSpLocks/>
              </p:cNvCxnSpPr>
              <p:nvPr/>
            </p:nvCxnSpPr>
            <p:spPr>
              <a:xfrm rot="8100000">
                <a:off x="11282498" y="767378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id="{E60A00B5-8E54-49D9-9864-50BE611E781B}"/>
                  </a:ext>
                </a:extLst>
              </p:cNvPr>
              <p:cNvCxnSpPr>
                <a:cxnSpLocks/>
              </p:cNvCxnSpPr>
              <p:nvPr/>
            </p:nvCxnSpPr>
            <p:spPr>
              <a:xfrm rot="13500000">
                <a:off x="11433473" y="77214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55BA2AA-F16D-4E85-8715-E9F4F9C65EE8}"/>
                </a:ext>
              </a:extLst>
            </p:cNvPr>
            <p:cNvSpPr/>
            <p:nvPr/>
          </p:nvSpPr>
          <p:spPr>
            <a:xfrm>
              <a:off x="309626" y="245385"/>
              <a:ext cx="749300" cy="6477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>
              <a:outerShdw dist="25400" algn="l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b="1" dirty="0">
                  <a:solidFill>
                    <a:srgbClr val="303962"/>
                  </a:solidFill>
                </a:rPr>
                <a:t>01</a:t>
              </a:r>
              <a:endParaRPr lang="ko-KR" altLang="en-US" b="1" dirty="0">
                <a:solidFill>
                  <a:srgbClr val="303962"/>
                </a:solidFill>
              </a:endParaRPr>
            </a:p>
          </p:txBody>
        </p: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700BEA06-447F-4E64-9A24-AC92AF81A4E7}"/>
                </a:ext>
              </a:extLst>
            </p:cNvPr>
            <p:cNvGrpSpPr/>
            <p:nvPr/>
          </p:nvGrpSpPr>
          <p:grpSpPr>
            <a:xfrm>
              <a:off x="10703092" y="493743"/>
              <a:ext cx="267186" cy="165383"/>
              <a:chOff x="10447060" y="740631"/>
              <a:chExt cx="267186" cy="165383"/>
            </a:xfrm>
          </p:grpSpPr>
          <p:sp>
            <p:nvSpPr>
              <p:cNvPr id="25" name="화살표: 갈매기형 수장 24">
                <a:extLst>
                  <a:ext uri="{FF2B5EF4-FFF2-40B4-BE49-F238E27FC236}">
                    <a16:creationId xmlns:a16="http://schemas.microsoft.com/office/drawing/2014/main" id="{585821D6-0BBF-44C8-B0DB-6DBE5320FA21}"/>
                  </a:ext>
                </a:extLst>
              </p:cNvPr>
              <p:cNvSpPr/>
              <p:nvPr/>
            </p:nvSpPr>
            <p:spPr>
              <a:xfrm>
                <a:off x="10597188" y="740631"/>
                <a:ext cx="117058" cy="165383"/>
              </a:xfrm>
              <a:prstGeom prst="chevron">
                <a:avLst>
                  <a:gd name="adj" fmla="val 8072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84B49E7D-3BAD-479B-8256-2BD7BD744D6B}"/>
                  </a:ext>
                </a:extLst>
              </p:cNvPr>
              <p:cNvSpPr/>
              <p:nvPr/>
            </p:nvSpPr>
            <p:spPr>
              <a:xfrm>
                <a:off x="10447060" y="816123"/>
                <a:ext cx="252000" cy="144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23" name="사각형: 둥근 모서리 5">
            <a:extLst>
              <a:ext uri="{FF2B5EF4-FFF2-40B4-BE49-F238E27FC236}">
                <a16:creationId xmlns:a16="http://schemas.microsoft.com/office/drawing/2014/main" id="{E2B0F86F-E073-4405-8202-83CAEBB6120B}"/>
              </a:ext>
            </a:extLst>
          </p:cNvPr>
          <p:cNvSpPr/>
          <p:nvPr/>
        </p:nvSpPr>
        <p:spPr>
          <a:xfrm>
            <a:off x="4512193" y="1285251"/>
            <a:ext cx="3250545" cy="845389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chemeClr val="accent4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prstClr val="white"/>
                </a:solidFill>
              </a:rPr>
              <a:t>2D </a:t>
            </a:r>
            <a:r>
              <a:rPr lang="ko-KR" altLang="en-US" b="1" dirty="0">
                <a:solidFill>
                  <a:prstClr val="white"/>
                </a:solidFill>
              </a:rPr>
              <a:t>잠재 공간에서 샘플링한 이미지 출력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7F7F143-9886-4152-AB1B-1EE4F6C663F9}"/>
              </a:ext>
            </a:extLst>
          </p:cNvPr>
          <p:cNvSpPr txBox="1"/>
          <p:nvPr/>
        </p:nvSpPr>
        <p:spPr>
          <a:xfrm>
            <a:off x="1768135" y="2727113"/>
            <a:ext cx="865572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import </a:t>
            </a:r>
            <a:r>
              <a:rPr lang="en-US" altLang="ko-KR" sz="1200" dirty="0" err="1"/>
              <a:t>matplotlib.pyplot</a:t>
            </a:r>
            <a:r>
              <a:rPr lang="en-US" altLang="ko-KR" sz="1200" dirty="0"/>
              <a:t> as </a:t>
            </a:r>
            <a:r>
              <a:rPr lang="en-US" altLang="ko-KR" sz="1200" dirty="0" err="1"/>
              <a:t>plt</a:t>
            </a:r>
            <a:endParaRPr lang="en-US" altLang="ko-KR" sz="1200" dirty="0"/>
          </a:p>
          <a:p>
            <a:r>
              <a:rPr lang="en-US" altLang="ko-KR" sz="1200" dirty="0"/>
              <a:t>from </a:t>
            </a:r>
            <a:r>
              <a:rPr lang="en-US" altLang="ko-KR" sz="1200" dirty="0" err="1"/>
              <a:t>scipy.stats</a:t>
            </a:r>
            <a:r>
              <a:rPr lang="en-US" altLang="ko-KR" sz="1200" dirty="0"/>
              <a:t> import norm</a:t>
            </a:r>
          </a:p>
          <a:p>
            <a:endParaRPr lang="en-US" altLang="ko-KR" sz="1200" dirty="0"/>
          </a:p>
          <a:p>
            <a:r>
              <a:rPr lang="en-US" altLang="ko-KR" sz="1200" dirty="0"/>
              <a:t>n=15</a:t>
            </a:r>
          </a:p>
          <a:p>
            <a:r>
              <a:rPr lang="en-US" altLang="ko-KR" sz="1200" dirty="0" err="1"/>
              <a:t>digit_size</a:t>
            </a:r>
            <a:r>
              <a:rPr lang="en-US" altLang="ko-KR" sz="1200" dirty="0"/>
              <a:t> = 28</a:t>
            </a:r>
          </a:p>
          <a:p>
            <a:r>
              <a:rPr lang="en-US" altLang="ko-KR" sz="1200" dirty="0"/>
              <a:t>figure = </a:t>
            </a:r>
            <a:r>
              <a:rPr lang="en-US" altLang="ko-KR" sz="1200" dirty="0" err="1"/>
              <a:t>np.zeros</a:t>
            </a:r>
            <a:r>
              <a:rPr lang="en-US" altLang="ko-KR" sz="1200" dirty="0"/>
              <a:t>((</a:t>
            </a:r>
            <a:r>
              <a:rPr lang="en-US" altLang="ko-KR" sz="1200" dirty="0" err="1"/>
              <a:t>digit_size</a:t>
            </a:r>
            <a:r>
              <a:rPr lang="en-US" altLang="ko-KR" sz="1200" dirty="0"/>
              <a:t>*</a:t>
            </a:r>
            <a:r>
              <a:rPr lang="en-US" altLang="ko-KR" sz="1200" dirty="0" err="1"/>
              <a:t>n,digit_size</a:t>
            </a:r>
            <a:r>
              <a:rPr lang="en-US" altLang="ko-KR" sz="1200" dirty="0"/>
              <a:t>*n))</a:t>
            </a:r>
          </a:p>
          <a:p>
            <a:r>
              <a:rPr lang="en-US" altLang="ko-KR" sz="1200" dirty="0" err="1"/>
              <a:t>grid_x</a:t>
            </a:r>
            <a:r>
              <a:rPr lang="en-US" altLang="ko-KR" sz="1200" dirty="0"/>
              <a:t> = </a:t>
            </a:r>
            <a:r>
              <a:rPr lang="en-US" altLang="ko-KR" sz="1200" dirty="0" err="1"/>
              <a:t>norm.ppf</a:t>
            </a:r>
            <a:r>
              <a:rPr lang="en-US" altLang="ko-KR" sz="1200" dirty="0"/>
              <a:t>(</a:t>
            </a:r>
            <a:r>
              <a:rPr lang="en-US" altLang="ko-KR" sz="1200" dirty="0" err="1"/>
              <a:t>np.linspace</a:t>
            </a:r>
            <a:r>
              <a:rPr lang="en-US" altLang="ko-KR" sz="1200" dirty="0"/>
              <a:t>(0.05,0.95,n))</a:t>
            </a:r>
          </a:p>
          <a:p>
            <a:r>
              <a:rPr lang="en-US" altLang="ko-KR" sz="1200" dirty="0" err="1"/>
              <a:t>grid_y</a:t>
            </a:r>
            <a:r>
              <a:rPr lang="en-US" altLang="ko-KR" sz="1200" dirty="0"/>
              <a:t> = </a:t>
            </a:r>
            <a:r>
              <a:rPr lang="en-US" altLang="ko-KR" sz="1200" dirty="0" err="1"/>
              <a:t>norm.ppf</a:t>
            </a:r>
            <a:r>
              <a:rPr lang="en-US" altLang="ko-KR" sz="1200" dirty="0"/>
              <a:t>(</a:t>
            </a:r>
            <a:r>
              <a:rPr lang="en-US" altLang="ko-KR" sz="1200" dirty="0" err="1"/>
              <a:t>np.linspace</a:t>
            </a:r>
            <a:r>
              <a:rPr lang="en-US" altLang="ko-KR" sz="1200" dirty="0"/>
              <a:t>(0.05,0.95,n))</a:t>
            </a:r>
          </a:p>
          <a:p>
            <a:endParaRPr lang="en-US" altLang="ko-KR" sz="1200" dirty="0"/>
          </a:p>
          <a:p>
            <a:r>
              <a:rPr lang="en-US" altLang="ko-KR" sz="1200" dirty="0"/>
              <a:t>for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yi</a:t>
            </a:r>
            <a:r>
              <a:rPr lang="en-US" altLang="ko-KR" sz="1200" dirty="0"/>
              <a:t> in enumerate(</a:t>
            </a:r>
            <a:r>
              <a:rPr lang="en-US" altLang="ko-KR" sz="1200" dirty="0" err="1"/>
              <a:t>grid_x</a:t>
            </a:r>
            <a:r>
              <a:rPr lang="en-US" altLang="ko-KR" sz="1200" dirty="0"/>
              <a:t>):</a:t>
            </a:r>
          </a:p>
          <a:p>
            <a:r>
              <a:rPr lang="en-US" altLang="ko-KR" sz="1200" dirty="0"/>
              <a:t>    for j, xi in enumerate(</a:t>
            </a:r>
            <a:r>
              <a:rPr lang="en-US" altLang="ko-KR" sz="1200" dirty="0" err="1"/>
              <a:t>grid_y</a:t>
            </a:r>
            <a:r>
              <a:rPr lang="en-US" altLang="ko-KR" sz="1200" dirty="0"/>
              <a:t>):</a:t>
            </a:r>
          </a:p>
          <a:p>
            <a:r>
              <a:rPr lang="en-US" altLang="ko-KR" sz="1200" dirty="0"/>
              <a:t>        </a:t>
            </a:r>
            <a:r>
              <a:rPr lang="en-US" altLang="ko-KR" sz="1200" dirty="0" err="1"/>
              <a:t>z_sample</a:t>
            </a:r>
            <a:r>
              <a:rPr lang="en-US" altLang="ko-KR" sz="1200" dirty="0"/>
              <a:t> = </a:t>
            </a:r>
            <a:r>
              <a:rPr lang="en-US" altLang="ko-KR" sz="1200" dirty="0" err="1"/>
              <a:t>np.array</a:t>
            </a:r>
            <a:r>
              <a:rPr lang="en-US" altLang="ko-KR" sz="1200" dirty="0"/>
              <a:t>([[</a:t>
            </a:r>
            <a:r>
              <a:rPr lang="en-US" altLang="ko-KR" sz="1200" dirty="0" err="1"/>
              <a:t>xi,yi</a:t>
            </a:r>
            <a:r>
              <a:rPr lang="en-US" altLang="ko-KR" sz="1200" dirty="0"/>
              <a:t>]])</a:t>
            </a:r>
          </a:p>
          <a:p>
            <a:r>
              <a:rPr lang="en-US" altLang="ko-KR" sz="1200" dirty="0"/>
              <a:t>        </a:t>
            </a:r>
            <a:r>
              <a:rPr lang="en-US" altLang="ko-KR" sz="1200" dirty="0" err="1"/>
              <a:t>z_sample</a:t>
            </a:r>
            <a:r>
              <a:rPr lang="en-US" altLang="ko-KR" sz="1200" dirty="0"/>
              <a:t> = </a:t>
            </a:r>
            <a:r>
              <a:rPr lang="en-US" altLang="ko-KR" sz="1200" dirty="0" err="1"/>
              <a:t>np.tile</a:t>
            </a:r>
            <a:r>
              <a:rPr lang="en-US" altLang="ko-KR" sz="1200" dirty="0"/>
              <a:t>(</a:t>
            </a:r>
            <a:r>
              <a:rPr lang="en-US" altLang="ko-KR" sz="1200" dirty="0" err="1"/>
              <a:t>z_sample,batch_size</a:t>
            </a:r>
            <a:r>
              <a:rPr lang="en-US" altLang="ko-KR" sz="1200" dirty="0"/>
              <a:t>).reshape(batch_size,2)</a:t>
            </a:r>
          </a:p>
          <a:p>
            <a:r>
              <a:rPr lang="en-US" altLang="ko-KR" sz="1200" dirty="0"/>
              <a:t>        </a:t>
            </a:r>
            <a:r>
              <a:rPr lang="en-US" altLang="ko-KR" sz="1200" dirty="0" err="1"/>
              <a:t>x_decoded</a:t>
            </a:r>
            <a:r>
              <a:rPr lang="en-US" altLang="ko-KR" sz="1200" dirty="0"/>
              <a:t> = </a:t>
            </a:r>
            <a:r>
              <a:rPr lang="en-US" altLang="ko-KR" sz="1200" dirty="0" err="1"/>
              <a:t>decoder.predict</a:t>
            </a:r>
            <a:r>
              <a:rPr lang="en-US" altLang="ko-KR" sz="1200" dirty="0"/>
              <a:t>(</a:t>
            </a:r>
            <a:r>
              <a:rPr lang="en-US" altLang="ko-KR" sz="1200" dirty="0" err="1"/>
              <a:t>z_sample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batch_size</a:t>
            </a:r>
            <a:r>
              <a:rPr lang="en-US" altLang="ko-KR" sz="1200" dirty="0"/>
              <a:t> = </a:t>
            </a:r>
            <a:r>
              <a:rPr lang="en-US" altLang="ko-KR" sz="1200" dirty="0" err="1"/>
              <a:t>batch_size</a:t>
            </a:r>
            <a:r>
              <a:rPr lang="en-US" altLang="ko-KR" sz="1200" dirty="0"/>
              <a:t>)</a:t>
            </a:r>
          </a:p>
          <a:p>
            <a:r>
              <a:rPr lang="en-US" altLang="ko-KR" sz="1200" dirty="0"/>
              <a:t>        digit = </a:t>
            </a:r>
            <a:r>
              <a:rPr lang="en-US" altLang="ko-KR" sz="1200" dirty="0" err="1"/>
              <a:t>x_decoded</a:t>
            </a:r>
            <a:r>
              <a:rPr lang="en-US" altLang="ko-KR" sz="1200" dirty="0"/>
              <a:t>[0].reshape(</a:t>
            </a:r>
            <a:r>
              <a:rPr lang="en-US" altLang="ko-KR" sz="1200" dirty="0" err="1"/>
              <a:t>digit_size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digit_size</a:t>
            </a:r>
            <a:r>
              <a:rPr lang="en-US" altLang="ko-KR" sz="1200" dirty="0"/>
              <a:t>)</a:t>
            </a:r>
          </a:p>
          <a:p>
            <a:r>
              <a:rPr lang="en-US" altLang="ko-KR" sz="1200" dirty="0"/>
              <a:t>        figure[</a:t>
            </a:r>
            <a:r>
              <a:rPr lang="en-US" altLang="ko-KR" sz="1200" dirty="0" err="1"/>
              <a:t>i</a:t>
            </a:r>
            <a:r>
              <a:rPr lang="en-US" altLang="ko-KR" sz="1200" dirty="0"/>
              <a:t> * </a:t>
            </a:r>
            <a:r>
              <a:rPr lang="en-US" altLang="ko-KR" sz="1200" dirty="0" err="1"/>
              <a:t>digit_size</a:t>
            </a:r>
            <a:r>
              <a:rPr lang="en-US" altLang="ko-KR" sz="1200" dirty="0"/>
              <a:t>: (i+1)*</a:t>
            </a:r>
            <a:r>
              <a:rPr lang="en-US" altLang="ko-KR" sz="1200" dirty="0" err="1"/>
              <a:t>digit_size</a:t>
            </a:r>
            <a:r>
              <a:rPr lang="en-US" altLang="ko-KR" sz="1200" dirty="0"/>
              <a:t>, j*</a:t>
            </a:r>
            <a:r>
              <a:rPr lang="en-US" altLang="ko-KR" sz="1200" dirty="0" err="1"/>
              <a:t>digit_size</a:t>
            </a:r>
            <a:r>
              <a:rPr lang="en-US" altLang="ko-KR" sz="1200" dirty="0"/>
              <a:t>:(j+1)*</a:t>
            </a:r>
            <a:r>
              <a:rPr lang="en-US" altLang="ko-KR" sz="1200" dirty="0" err="1"/>
              <a:t>digit_size</a:t>
            </a:r>
            <a:r>
              <a:rPr lang="en-US" altLang="ko-KR" sz="1200" dirty="0"/>
              <a:t>] = digit</a:t>
            </a:r>
          </a:p>
          <a:p>
            <a:r>
              <a:rPr lang="en-US" altLang="ko-KR" sz="1200" dirty="0"/>
              <a:t>        </a:t>
            </a:r>
          </a:p>
          <a:p>
            <a:r>
              <a:rPr lang="en-US" altLang="ko-KR" sz="1200" dirty="0" err="1"/>
              <a:t>plt.figure</a:t>
            </a:r>
            <a:r>
              <a:rPr lang="en-US" altLang="ko-KR" sz="1200" dirty="0"/>
              <a:t>(</a:t>
            </a:r>
            <a:r>
              <a:rPr lang="en-US" altLang="ko-KR" sz="1200" dirty="0" err="1"/>
              <a:t>figsize</a:t>
            </a:r>
            <a:r>
              <a:rPr lang="en-US" altLang="ko-KR" sz="1200" dirty="0"/>
              <a:t>=(10,10))</a:t>
            </a:r>
          </a:p>
          <a:p>
            <a:r>
              <a:rPr lang="en-US" altLang="ko-KR" sz="1200" dirty="0" err="1"/>
              <a:t>plt.imshow</a:t>
            </a:r>
            <a:r>
              <a:rPr lang="en-US" altLang="ko-KR" sz="1200" dirty="0"/>
              <a:t>(figure, </a:t>
            </a:r>
            <a:r>
              <a:rPr lang="en-US" altLang="ko-KR" sz="1200" dirty="0" err="1"/>
              <a:t>cmap</a:t>
            </a:r>
            <a:r>
              <a:rPr lang="en-US" altLang="ko-KR" sz="1200" dirty="0"/>
              <a:t> ='</a:t>
            </a:r>
            <a:r>
              <a:rPr lang="en-US" altLang="ko-KR" sz="1200" dirty="0" err="1"/>
              <a:t>Greys_r</a:t>
            </a:r>
            <a:r>
              <a:rPr lang="en-US" altLang="ko-KR" sz="1200" dirty="0"/>
              <a:t>')</a:t>
            </a:r>
          </a:p>
          <a:p>
            <a:r>
              <a:rPr lang="en-US" altLang="ko-KR" sz="1200" dirty="0" err="1"/>
              <a:t>plt.show</a:t>
            </a:r>
            <a:r>
              <a:rPr lang="en-US" altLang="ko-KR" sz="1200" dirty="0"/>
              <a:t>()</a:t>
            </a:r>
            <a:endParaRPr lang="ko-KR" altLang="en-US" sz="1200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A3B8DC0-1EEA-428E-A9BE-44FE3A8082F8}"/>
              </a:ext>
            </a:extLst>
          </p:cNvPr>
          <p:cNvSpPr/>
          <p:nvPr/>
        </p:nvSpPr>
        <p:spPr>
          <a:xfrm>
            <a:off x="1746599" y="2553833"/>
            <a:ext cx="8781729" cy="165491"/>
          </a:xfrm>
          <a:prstGeom prst="rect">
            <a:avLst/>
          </a:prstGeom>
          <a:solidFill>
            <a:srgbClr val="FEC802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00" dirty="0"/>
              <a:t>8-28 2D</a:t>
            </a:r>
            <a:r>
              <a:rPr lang="ko-KR" altLang="en-US" sz="900" dirty="0"/>
              <a:t> 잠재 공간에서 포인트 그리드를 </a:t>
            </a:r>
            <a:r>
              <a:rPr lang="ko-KR" altLang="en-US" sz="900" dirty="0" err="1"/>
              <a:t>샘플링하여</a:t>
            </a:r>
            <a:r>
              <a:rPr lang="ko-KR" altLang="en-US" sz="900" dirty="0"/>
              <a:t> 이미지 디코딩하기</a:t>
            </a:r>
          </a:p>
        </p:txBody>
      </p:sp>
    </p:spTree>
    <p:extLst>
      <p:ext uri="{BB962C8B-B14F-4D97-AF65-F5344CB8AC3E}">
        <p14:creationId xmlns:p14="http://schemas.microsoft.com/office/powerpoint/2010/main" val="4089206100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35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0000000000000000000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20000000000000000000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0000FF"/>
      </a:hlink>
      <a:folHlink>
        <a:srgbClr val="800080"/>
      </a:folHlink>
    </a:clrScheme>
    <a:fontScheme name="한컴오피스">
      <a:majorFont>
        <a:latin typeface="Calibri"/>
        <a:ea typeface=""/>
        <a:cs typeface="Times New Roman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Times New Roman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81</TotalTime>
  <Words>6948</Words>
  <Application>Microsoft Office PowerPoint</Application>
  <PresentationFormat>와이드스크린</PresentationFormat>
  <Paragraphs>1073</Paragraphs>
  <Slides>117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117</vt:i4>
      </vt:variant>
    </vt:vector>
  </HeadingPairs>
  <TitlesOfParts>
    <vt:vector size="129" baseType="lpstr">
      <vt:lpstr>Apple SD Gothic Neo</vt:lpstr>
      <vt:lpstr>-apple-system</vt:lpstr>
      <vt:lpstr>charter</vt:lpstr>
      <vt:lpstr>맑은 고딕</vt:lpstr>
      <vt:lpstr>맑은 고딕</vt:lpstr>
      <vt:lpstr>Arial</vt:lpstr>
      <vt:lpstr>Arial Black</vt:lpstr>
      <vt:lpstr>Bauhaus 93</vt:lpstr>
      <vt:lpstr>Calibri</vt:lpstr>
      <vt:lpstr>Cambria Math</vt:lpstr>
      <vt:lpstr>Roboto</vt:lpstr>
      <vt:lpstr>35_Office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lee jae hong</cp:lastModifiedBy>
  <cp:revision>99</cp:revision>
  <dcterms:created xsi:type="dcterms:W3CDTF">2021-12-09T06:07:30Z</dcterms:created>
  <dcterms:modified xsi:type="dcterms:W3CDTF">2022-01-11T23:49:06Z</dcterms:modified>
  <cp:version>0906.0100.01</cp:version>
</cp:coreProperties>
</file>